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42"/>
  </p:notesMasterIdLst>
  <p:sldIdLst>
    <p:sldId id="2146847406" r:id="rId5"/>
    <p:sldId id="2146847536" r:id="rId6"/>
    <p:sldId id="2147469001" r:id="rId7"/>
    <p:sldId id="2146847549" r:id="rId8"/>
    <p:sldId id="2146847416" r:id="rId9"/>
    <p:sldId id="2146847555" r:id="rId10"/>
    <p:sldId id="2146847537" r:id="rId11"/>
    <p:sldId id="2147469040" r:id="rId12"/>
    <p:sldId id="2147469041" r:id="rId13"/>
    <p:sldId id="2147469042" r:id="rId14"/>
    <p:sldId id="2147469043" r:id="rId15"/>
    <p:sldId id="2147469044" r:id="rId16"/>
    <p:sldId id="2147469045" r:id="rId17"/>
    <p:sldId id="2147469046" r:id="rId18"/>
    <p:sldId id="2147469047" r:id="rId19"/>
    <p:sldId id="2147469049" r:id="rId20"/>
    <p:sldId id="2147469050" r:id="rId21"/>
    <p:sldId id="2147469051" r:id="rId22"/>
    <p:sldId id="2147469052" r:id="rId23"/>
    <p:sldId id="2147469053" r:id="rId24"/>
    <p:sldId id="2147469054" r:id="rId25"/>
    <p:sldId id="2147469055" r:id="rId26"/>
    <p:sldId id="2146847489" r:id="rId27"/>
    <p:sldId id="2147469056" r:id="rId28"/>
    <p:sldId id="2147468986" r:id="rId29"/>
    <p:sldId id="2147468992" r:id="rId30"/>
    <p:sldId id="2147469057" r:id="rId31"/>
    <p:sldId id="2147468993" r:id="rId32"/>
    <p:sldId id="2147468994" r:id="rId33"/>
    <p:sldId id="2147469058" r:id="rId34"/>
    <p:sldId id="2147468995" r:id="rId35"/>
    <p:sldId id="2147468996" r:id="rId36"/>
    <p:sldId id="2146847541" r:id="rId37"/>
    <p:sldId id="2146847488" r:id="rId38"/>
    <p:sldId id="2146847534" r:id="rId39"/>
    <p:sldId id="2147469031" r:id="rId40"/>
    <p:sldId id="21474690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8" userDrawn="1">
          <p15:clr>
            <a:srgbClr val="A4A3A4"/>
          </p15:clr>
        </p15:guide>
        <p15:guide id="2" pos="3840" userDrawn="1">
          <p15:clr>
            <a:srgbClr val="A4A3A4"/>
          </p15:clr>
        </p15:guide>
        <p15:guide id="3" orient="horz" pos="3385" userDrawn="1">
          <p15:clr>
            <a:srgbClr val="A4A3A4"/>
          </p15:clr>
        </p15:guide>
        <p15:guide id="4" pos="7559" userDrawn="1">
          <p15:clr>
            <a:srgbClr val="A4A3A4"/>
          </p15:clr>
        </p15:guide>
        <p15:guide id="5" orient="horz" pos="311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D53208-C1E6-0CB0-FB7F-8DAEFE4D9347}" name="Ann-Marie Shaw" initials="AMS" userId="S::Ann-Marie.Shaw@wearelucidgroup.com::ff64de9e-0e68-4415-a539-34b3217c8c38" providerId="AD"/>
  <p188:author id="{9F8A2C23-EDC3-3CD6-5526-41B2C8DC29FF}" name="Helen Stanford" initials="HS" userId="Helen Stanford" providerId="None"/>
  <p188:author id="{9E209926-A310-C494-CBC9-409AFEF039C7}" name="Stjepanovic, Neda" initials="SN" userId="S::kblt727@astrazeneca.net::4c140e31-3e39-4a25-85ed-72b9dc67a3c3" providerId="AD"/>
  <p188:author id="{A1813029-063E-8427-01DF-FFC216059D6B}" name="Laura Windel" initials="LW" userId="S::laura.windel@wearelucidgroup.com::867e6a95-4f73-4d87-9926-5f8f18cda5b9" providerId="AD"/>
  <p188:author id="{BA034C3F-A8E8-C96D-7403-3005629443EB}" name="Hannah Clarke" initials="HC" userId="S::Hannah.Clarke@wearelucidgroup.com::cdd5759f-d3f2-4938-929e-ca06e8f61a74" providerId="AD"/>
  <p188:author id="{07A26550-45A7-DBC2-5011-B482BEA0AF6C}" name="Clarke, Deborah" initials="CD" userId="S::kmjw807@astrazeneca.net::b46daf70-3b53-4016-9f0c-ed4483be6e73" providerId="AD"/>
  <p188:author id="{E4C82951-D0E2-E30F-870F-8B76C18DBC3B}" name="Caroline Bradley" initials="CB" userId="Caroline Bradley" providerId="None"/>
  <p188:author id="{72846C73-03E0-171F-D6E9-812B931F1D4D}" name="McCluskey, Gillian" initials="MG" userId="S::kkss305@astrazeneca.net::b8e9fd84-27de-4a7e-ae03-6d26616401b3" providerId="AD"/>
  <p188:author id="{B0072683-D519-4A07-45D0-1C14574BF8D9}" name="Zakiyra Ahmed" initials="ZA" userId="S::zakiyra.ahmed@wearelucidgroup.com::33a67335-7afb-48cd-acac-2014d50c49c4" providerId="AD"/>
  <p188:author id="{FFE47EE6-A2F0-13A5-8EE8-3661DB1849A6}" name="Medical Writer" initials="MW" userId="Medical Writer" providerId="None"/>
  <p188:author id="{96C15AF4-0F79-C1A9-1780-C4D134C7C1BF}" name="Lipworth, Joe" initials="LJ" userId="S::khkj205@astrazeneca.net::08ffd50e-e907-4b5e-9dcf-321d052b86e7" providerId="AD"/>
  <p188:author id="{931EE6FA-E84C-3014-0CD4-64CA87D82248}" name="Emma Watts" initials="EW(H" userId="Emma Watt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pworth, Joe" initials="LJ" lastIdx="45" clrIdx="0">
    <p:extLst>
      <p:ext uri="{19B8F6BF-5375-455C-9EA6-DF929625EA0E}">
        <p15:presenceInfo xmlns:p15="http://schemas.microsoft.com/office/powerpoint/2012/main" userId="S::khkj205@astrazeneca.net::08ffd50e-e907-4b5e-9dcf-321d052b86e7" providerId="AD"/>
      </p:ext>
    </p:extLst>
  </p:cmAuthor>
  <p:cmAuthor id="2" name="McCluskey, Gillian" initials="MG" lastIdx="7" clrIdx="1">
    <p:extLst>
      <p:ext uri="{19B8F6BF-5375-455C-9EA6-DF929625EA0E}">
        <p15:presenceInfo xmlns:p15="http://schemas.microsoft.com/office/powerpoint/2012/main" userId="S::kkss305@astrazeneca.net::b8e9fd84-27de-4a7e-ae03-6d26616401b3" providerId="AD"/>
      </p:ext>
    </p:extLst>
  </p:cmAuthor>
  <p:cmAuthor id="3" name="Hannah Clarke" initials="HC" lastIdx="16" clrIdx="2">
    <p:extLst>
      <p:ext uri="{19B8F6BF-5375-455C-9EA6-DF929625EA0E}">
        <p15:presenceInfo xmlns:p15="http://schemas.microsoft.com/office/powerpoint/2012/main" userId="S::Hannah.Clarke@wearelucidgroup.com::cdd5759f-d3f2-4938-929e-ca06e8f61a74" providerId="AD"/>
      </p:ext>
    </p:extLst>
  </p:cmAuthor>
  <p:cmAuthor id="4" name="Tessa Rowland" initials="TR" lastIdx="3" clrIdx="3">
    <p:extLst>
      <p:ext uri="{19B8F6BF-5375-455C-9EA6-DF929625EA0E}">
        <p15:presenceInfo xmlns:p15="http://schemas.microsoft.com/office/powerpoint/2012/main" userId="S::Tessa.Rowland@wearelucidgroup.com::94e3b261-28c0-4555-9fed-0957671797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a:srgbClr val="656665"/>
    <a:srgbClr val="490F77"/>
    <a:srgbClr val="590995"/>
    <a:srgbClr val="F561AD"/>
    <a:srgbClr val="CBCBCB"/>
    <a:srgbClr val="550B8D"/>
    <a:srgbClr val="848584"/>
    <a:srgbClr val="681A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1EFB5-EB71-440D-B407-6F029086086C}" vWet="2" dt="2023-12-12T15:16:51.559"/>
    <p1510:client id="{79F0F52C-559C-4D4D-A6EB-6E73DB939D46}" v="30" dt="2023-12-12T15:30:01.043"/>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088"/>
        <p:guide pos="3840"/>
        <p:guide orient="horz" pos="3385"/>
        <p:guide pos="7559"/>
        <p:guide orient="horz" pos="3113"/>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Turner" userId="fd33087a-348c-4188-b94f-952ae3088599" providerId="ADAL" clId="{79F0F52C-559C-4D4D-A6EB-6E73DB939D46}"/>
    <pc:docChg chg="undo custSel modSld">
      <pc:chgData name="Sarah Turner" userId="fd33087a-348c-4188-b94f-952ae3088599" providerId="ADAL" clId="{79F0F52C-559C-4D4D-A6EB-6E73DB939D46}" dt="2023-12-12T15:30:01.043" v="29"/>
      <pc:docMkLst>
        <pc:docMk/>
      </pc:docMkLst>
      <pc:sldChg chg="modSp modAnim">
        <pc:chgData name="Sarah Turner" userId="fd33087a-348c-4188-b94f-952ae3088599" providerId="ADAL" clId="{79F0F52C-559C-4D4D-A6EB-6E73DB939D46}" dt="2023-12-12T15:25:34.958" v="26"/>
        <pc:sldMkLst>
          <pc:docMk/>
          <pc:sldMk cId="854367753" sldId="2146847541"/>
        </pc:sldMkLst>
        <pc:spChg chg="mod">
          <ac:chgData name="Sarah Turner" userId="fd33087a-348c-4188-b94f-952ae3088599" providerId="ADAL" clId="{79F0F52C-559C-4D4D-A6EB-6E73DB939D46}" dt="2023-12-12T15:22:21.251" v="15" actId="20577"/>
          <ac:spMkLst>
            <pc:docMk/>
            <pc:sldMk cId="854367753" sldId="2146847541"/>
            <ac:spMk id="2" creationId="{7722FB56-1FB2-0C49-884F-1FF3D5872D06}"/>
          </ac:spMkLst>
        </pc:spChg>
      </pc:sldChg>
      <pc:sldChg chg="addSp delSp modSp mod">
        <pc:chgData name="Sarah Turner" userId="fd33087a-348c-4188-b94f-952ae3088599" providerId="ADAL" clId="{79F0F52C-559C-4D4D-A6EB-6E73DB939D46}" dt="2023-12-12T15:20:20.625" v="11"/>
        <pc:sldMkLst>
          <pc:docMk/>
          <pc:sldMk cId="1647405046" sldId="2147469040"/>
        </pc:sldMkLst>
        <pc:spChg chg="mod">
          <ac:chgData name="Sarah Turner" userId="fd33087a-348c-4188-b94f-952ae3088599" providerId="ADAL" clId="{79F0F52C-559C-4D4D-A6EB-6E73DB939D46}" dt="2023-12-12T15:20:20.625" v="11"/>
          <ac:spMkLst>
            <pc:docMk/>
            <pc:sldMk cId="1647405046" sldId="2147469040"/>
            <ac:spMk id="29" creationId="{269BE7D7-0B69-6667-09FC-0E7F621B806D}"/>
          </ac:spMkLst>
        </pc:spChg>
        <pc:grpChg chg="del">
          <ac:chgData name="Sarah Turner" userId="fd33087a-348c-4188-b94f-952ae3088599" providerId="ADAL" clId="{79F0F52C-559C-4D4D-A6EB-6E73DB939D46}" dt="2023-12-12T15:20:20.324" v="10" actId="478"/>
          <ac:grpSpMkLst>
            <pc:docMk/>
            <pc:sldMk cId="1647405046" sldId="2147469040"/>
            <ac:grpSpMk id="14" creationId="{8622562F-3EAE-F1AA-86C8-8B9903EC0FE5}"/>
          </ac:grpSpMkLst>
        </pc:grpChg>
        <pc:grpChg chg="add mod">
          <ac:chgData name="Sarah Turner" userId="fd33087a-348c-4188-b94f-952ae3088599" providerId="ADAL" clId="{79F0F52C-559C-4D4D-A6EB-6E73DB939D46}" dt="2023-12-12T15:20:20.625" v="11"/>
          <ac:grpSpMkLst>
            <pc:docMk/>
            <pc:sldMk cId="1647405046" sldId="2147469040"/>
            <ac:grpSpMk id="24" creationId="{1D120315-29F4-D554-6D3D-51C985C0D8DB}"/>
          </ac:grpSpMkLst>
        </pc:grpChg>
        <pc:grpChg chg="mod">
          <ac:chgData name="Sarah Turner" userId="fd33087a-348c-4188-b94f-952ae3088599" providerId="ADAL" clId="{79F0F52C-559C-4D4D-A6EB-6E73DB939D46}" dt="2023-12-12T15:20:20.625" v="11"/>
          <ac:grpSpMkLst>
            <pc:docMk/>
            <pc:sldMk cId="1647405046" sldId="2147469040"/>
            <ac:grpSpMk id="25" creationId="{02E0B175-AF68-0015-40B1-F3E9FD0A0446}"/>
          </ac:grpSpMkLst>
        </pc:grpChg>
        <pc:picChg chg="mod">
          <ac:chgData name="Sarah Turner" userId="fd33087a-348c-4188-b94f-952ae3088599" providerId="ADAL" clId="{79F0F52C-559C-4D4D-A6EB-6E73DB939D46}" dt="2023-12-12T15:20:20.625" v="11"/>
          <ac:picMkLst>
            <pc:docMk/>
            <pc:sldMk cId="1647405046" sldId="2147469040"/>
            <ac:picMk id="27" creationId="{B848841B-C991-89CE-6A53-37611B8E62AC}"/>
          </ac:picMkLst>
        </pc:picChg>
        <pc:picChg chg="mod">
          <ac:chgData name="Sarah Turner" userId="fd33087a-348c-4188-b94f-952ae3088599" providerId="ADAL" clId="{79F0F52C-559C-4D4D-A6EB-6E73DB939D46}" dt="2023-12-12T15:20:20.625" v="11"/>
          <ac:picMkLst>
            <pc:docMk/>
            <pc:sldMk cId="1647405046" sldId="2147469040"/>
            <ac:picMk id="28" creationId="{57B61957-286E-AC8B-505F-2685F5F1B51C}"/>
          </ac:picMkLst>
        </pc:picChg>
        <pc:picChg chg="mod">
          <ac:chgData name="Sarah Turner" userId="fd33087a-348c-4188-b94f-952ae3088599" providerId="ADAL" clId="{79F0F52C-559C-4D4D-A6EB-6E73DB939D46}" dt="2023-12-12T15:20:20.625" v="11"/>
          <ac:picMkLst>
            <pc:docMk/>
            <pc:sldMk cId="1647405046" sldId="2147469040"/>
            <ac:picMk id="30" creationId="{E51AEFF1-B19E-A2D6-42C7-29AE8628D862}"/>
          </ac:picMkLst>
        </pc:picChg>
        <pc:picChg chg="mod">
          <ac:chgData name="Sarah Turner" userId="fd33087a-348c-4188-b94f-952ae3088599" providerId="ADAL" clId="{79F0F52C-559C-4D4D-A6EB-6E73DB939D46}" dt="2023-12-12T15:20:20.625" v="11"/>
          <ac:picMkLst>
            <pc:docMk/>
            <pc:sldMk cId="1647405046" sldId="2147469040"/>
            <ac:picMk id="31" creationId="{2AE975DF-CCA2-939D-71A6-74E3D123F887}"/>
          </ac:picMkLst>
        </pc:picChg>
      </pc:sldChg>
      <pc:sldChg chg="addSp delSp modSp mod">
        <pc:chgData name="Sarah Turner" userId="fd33087a-348c-4188-b94f-952ae3088599" providerId="ADAL" clId="{79F0F52C-559C-4D4D-A6EB-6E73DB939D46}" dt="2023-12-12T15:29:42.464" v="27"/>
        <pc:sldMkLst>
          <pc:docMk/>
          <pc:sldMk cId="4142832986" sldId="2147469056"/>
        </pc:sldMkLst>
        <pc:spChg chg="mod">
          <ac:chgData name="Sarah Turner" userId="fd33087a-348c-4188-b94f-952ae3088599" providerId="ADAL" clId="{79F0F52C-559C-4D4D-A6EB-6E73DB939D46}" dt="2023-12-12T15:16:49.691" v="1"/>
          <ac:spMkLst>
            <pc:docMk/>
            <pc:sldMk cId="4142832986" sldId="2147469056"/>
            <ac:spMk id="36" creationId="{1F87723C-B1C4-74F6-5E4A-92DAF9D947D8}"/>
          </ac:spMkLst>
        </pc:spChg>
        <pc:spChg chg="mod">
          <ac:chgData name="Sarah Turner" userId="fd33087a-348c-4188-b94f-952ae3088599" providerId="ADAL" clId="{79F0F52C-559C-4D4D-A6EB-6E73DB939D46}" dt="2023-12-12T15:29:42.464" v="27"/>
          <ac:spMkLst>
            <pc:docMk/>
            <pc:sldMk cId="4142832986" sldId="2147469056"/>
            <ac:spMk id="971" creationId="{B06F73DC-0E2E-8F79-BF02-485AF9DD3225}"/>
          </ac:spMkLst>
        </pc:spChg>
        <pc:grpChg chg="add mod">
          <ac:chgData name="Sarah Turner" userId="fd33087a-348c-4188-b94f-952ae3088599" providerId="ADAL" clId="{79F0F52C-559C-4D4D-A6EB-6E73DB939D46}" dt="2023-12-12T15:16:49.691" v="1"/>
          <ac:grpSpMkLst>
            <pc:docMk/>
            <pc:sldMk cId="4142832986" sldId="2147469056"/>
            <ac:grpSpMk id="4" creationId="{46BD7D6F-AE1B-BC84-83CD-A3D3BD86B6EB}"/>
          </ac:grpSpMkLst>
        </pc:grpChg>
        <pc:grpChg chg="mod">
          <ac:chgData name="Sarah Turner" userId="fd33087a-348c-4188-b94f-952ae3088599" providerId="ADAL" clId="{79F0F52C-559C-4D4D-A6EB-6E73DB939D46}" dt="2023-12-12T15:16:49.691" v="1"/>
          <ac:grpSpMkLst>
            <pc:docMk/>
            <pc:sldMk cId="4142832986" sldId="2147469056"/>
            <ac:grpSpMk id="33" creationId="{17380A08-AB11-919F-662B-6914FC5AF65C}"/>
          </ac:grpSpMkLst>
        </pc:grpChg>
        <pc:grpChg chg="del">
          <ac:chgData name="Sarah Turner" userId="fd33087a-348c-4188-b94f-952ae3088599" providerId="ADAL" clId="{79F0F52C-559C-4D4D-A6EB-6E73DB939D46}" dt="2023-12-12T15:16:49.365" v="0" actId="478"/>
          <ac:grpSpMkLst>
            <pc:docMk/>
            <pc:sldMk cId="4142832986" sldId="2147469056"/>
            <ac:grpSpMk id="46" creationId="{DDC1D575-73E9-D7EB-33B3-5FBA4E98B12B}"/>
          </ac:grpSpMkLst>
        </pc:grpChg>
        <pc:picChg chg="mod">
          <ac:chgData name="Sarah Turner" userId="fd33087a-348c-4188-b94f-952ae3088599" providerId="ADAL" clId="{79F0F52C-559C-4D4D-A6EB-6E73DB939D46}" dt="2023-12-12T15:16:49.691" v="1"/>
          <ac:picMkLst>
            <pc:docMk/>
            <pc:sldMk cId="4142832986" sldId="2147469056"/>
            <ac:picMk id="34" creationId="{F8891BE3-E29C-3C40-E27E-416AAA0CACA6}"/>
          </ac:picMkLst>
        </pc:picChg>
        <pc:picChg chg="mod">
          <ac:chgData name="Sarah Turner" userId="fd33087a-348c-4188-b94f-952ae3088599" providerId="ADAL" clId="{79F0F52C-559C-4D4D-A6EB-6E73DB939D46}" dt="2023-12-12T15:16:49.691" v="1"/>
          <ac:picMkLst>
            <pc:docMk/>
            <pc:sldMk cId="4142832986" sldId="2147469056"/>
            <ac:picMk id="35" creationId="{92C633F5-E595-4E5A-280D-957D8C66D03B}"/>
          </ac:picMkLst>
        </pc:picChg>
        <pc:picChg chg="mod">
          <ac:chgData name="Sarah Turner" userId="fd33087a-348c-4188-b94f-952ae3088599" providerId="ADAL" clId="{79F0F52C-559C-4D4D-A6EB-6E73DB939D46}" dt="2023-12-12T15:16:49.691" v="1"/>
          <ac:picMkLst>
            <pc:docMk/>
            <pc:sldMk cId="4142832986" sldId="2147469056"/>
            <ac:picMk id="37" creationId="{14DAC90A-6154-3C80-1CA0-7BAD6656165B}"/>
          </ac:picMkLst>
        </pc:picChg>
        <pc:picChg chg="mod">
          <ac:chgData name="Sarah Turner" userId="fd33087a-348c-4188-b94f-952ae3088599" providerId="ADAL" clId="{79F0F52C-559C-4D4D-A6EB-6E73DB939D46}" dt="2023-12-12T15:16:49.691" v="1"/>
          <ac:picMkLst>
            <pc:docMk/>
            <pc:sldMk cId="4142832986" sldId="2147469056"/>
            <ac:picMk id="38" creationId="{FC53DD09-6495-B736-AB09-DECC1F17F60B}"/>
          </ac:picMkLst>
        </pc:picChg>
      </pc:sldChg>
      <pc:sldChg chg="addSp delSp modSp mod">
        <pc:chgData name="Sarah Turner" userId="fd33087a-348c-4188-b94f-952ae3088599" providerId="ADAL" clId="{79F0F52C-559C-4D4D-A6EB-6E73DB939D46}" dt="2023-12-12T15:29:52.543" v="28"/>
        <pc:sldMkLst>
          <pc:docMk/>
          <pc:sldMk cId="807633929" sldId="2147469057"/>
        </pc:sldMkLst>
        <pc:spChg chg="mod">
          <ac:chgData name="Sarah Turner" userId="fd33087a-348c-4188-b94f-952ae3088599" providerId="ADAL" clId="{79F0F52C-559C-4D4D-A6EB-6E73DB939D46}" dt="2023-12-12T15:16:53.297" v="3"/>
          <ac:spMkLst>
            <pc:docMk/>
            <pc:sldMk cId="807633929" sldId="2147469057"/>
            <ac:spMk id="17" creationId="{BCBB253E-CADF-FE2F-DC8C-B4A535369EFD}"/>
          </ac:spMkLst>
        </pc:spChg>
        <pc:spChg chg="mod">
          <ac:chgData name="Sarah Turner" userId="fd33087a-348c-4188-b94f-952ae3088599" providerId="ADAL" clId="{79F0F52C-559C-4D4D-A6EB-6E73DB939D46}" dt="2023-12-12T15:29:52.543" v="28"/>
          <ac:spMkLst>
            <pc:docMk/>
            <pc:sldMk cId="807633929" sldId="2147469057"/>
            <ac:spMk id="960" creationId="{57049DE7-DAC3-2B3B-5BFB-C29D53225515}"/>
          </ac:spMkLst>
        </pc:spChg>
        <pc:grpChg chg="add mod">
          <ac:chgData name="Sarah Turner" userId="fd33087a-348c-4188-b94f-952ae3088599" providerId="ADAL" clId="{79F0F52C-559C-4D4D-A6EB-6E73DB939D46}" dt="2023-12-12T15:16:53.297" v="3"/>
          <ac:grpSpMkLst>
            <pc:docMk/>
            <pc:sldMk cId="807633929" sldId="2147469057"/>
            <ac:grpSpMk id="4" creationId="{7F756265-D929-7C8E-35E1-02908CC21BD2}"/>
          </ac:grpSpMkLst>
        </pc:grpChg>
        <pc:grpChg chg="mod">
          <ac:chgData name="Sarah Turner" userId="fd33087a-348c-4188-b94f-952ae3088599" providerId="ADAL" clId="{79F0F52C-559C-4D4D-A6EB-6E73DB939D46}" dt="2023-12-12T15:16:53.297" v="3"/>
          <ac:grpSpMkLst>
            <pc:docMk/>
            <pc:sldMk cId="807633929" sldId="2147469057"/>
            <ac:grpSpMk id="10" creationId="{83224FC6-7032-E48A-4391-DE8FCD4E631C}"/>
          </ac:grpSpMkLst>
        </pc:grpChg>
        <pc:grpChg chg="del">
          <ac:chgData name="Sarah Turner" userId="fd33087a-348c-4188-b94f-952ae3088599" providerId="ADAL" clId="{79F0F52C-559C-4D4D-A6EB-6E73DB939D46}" dt="2023-12-12T15:16:52.997" v="2" actId="478"/>
          <ac:grpSpMkLst>
            <pc:docMk/>
            <pc:sldMk cId="807633929" sldId="2147469057"/>
            <ac:grpSpMk id="47" creationId="{8A3DB142-0C66-6135-E175-4A34EF1E90A5}"/>
          </ac:grpSpMkLst>
        </pc:grpChg>
        <pc:picChg chg="mod">
          <ac:chgData name="Sarah Turner" userId="fd33087a-348c-4188-b94f-952ae3088599" providerId="ADAL" clId="{79F0F52C-559C-4D4D-A6EB-6E73DB939D46}" dt="2023-12-12T15:16:53.297" v="3"/>
          <ac:picMkLst>
            <pc:docMk/>
            <pc:sldMk cId="807633929" sldId="2147469057"/>
            <ac:picMk id="11" creationId="{41A3FE55-9629-2DA3-6611-F9517868DDEF}"/>
          </ac:picMkLst>
        </pc:picChg>
        <pc:picChg chg="mod">
          <ac:chgData name="Sarah Turner" userId="fd33087a-348c-4188-b94f-952ae3088599" providerId="ADAL" clId="{79F0F52C-559C-4D4D-A6EB-6E73DB939D46}" dt="2023-12-12T15:16:53.297" v="3"/>
          <ac:picMkLst>
            <pc:docMk/>
            <pc:sldMk cId="807633929" sldId="2147469057"/>
            <ac:picMk id="16" creationId="{84A822F0-408A-93B9-F0EA-F9D540CEC69D}"/>
          </ac:picMkLst>
        </pc:picChg>
        <pc:picChg chg="mod">
          <ac:chgData name="Sarah Turner" userId="fd33087a-348c-4188-b94f-952ae3088599" providerId="ADAL" clId="{79F0F52C-559C-4D4D-A6EB-6E73DB939D46}" dt="2023-12-12T15:16:53.297" v="3"/>
          <ac:picMkLst>
            <pc:docMk/>
            <pc:sldMk cId="807633929" sldId="2147469057"/>
            <ac:picMk id="36" creationId="{1A57D3EE-E1A5-58E8-5868-E77CC0E58B68}"/>
          </ac:picMkLst>
        </pc:picChg>
        <pc:picChg chg="mod">
          <ac:chgData name="Sarah Turner" userId="fd33087a-348c-4188-b94f-952ae3088599" providerId="ADAL" clId="{79F0F52C-559C-4D4D-A6EB-6E73DB939D46}" dt="2023-12-12T15:16:53.297" v="3"/>
          <ac:picMkLst>
            <pc:docMk/>
            <pc:sldMk cId="807633929" sldId="2147469057"/>
            <ac:picMk id="37" creationId="{BB9B8E3D-18AA-22A2-223E-385525A394FF}"/>
          </ac:picMkLst>
        </pc:picChg>
      </pc:sldChg>
      <pc:sldChg chg="addSp delSp modSp mod modAnim">
        <pc:chgData name="Sarah Turner" userId="fd33087a-348c-4188-b94f-952ae3088599" providerId="ADAL" clId="{79F0F52C-559C-4D4D-A6EB-6E73DB939D46}" dt="2023-12-12T15:30:01.043" v="29"/>
        <pc:sldMkLst>
          <pc:docMk/>
          <pc:sldMk cId="588575632" sldId="2147469058"/>
        </pc:sldMkLst>
        <pc:spChg chg="mod topLvl">
          <ac:chgData name="Sarah Turner" userId="fd33087a-348c-4188-b94f-952ae3088599" providerId="ADAL" clId="{79F0F52C-559C-4D4D-A6EB-6E73DB939D46}" dt="2023-12-12T15:19:25.257" v="8" actId="165"/>
          <ac:spMkLst>
            <pc:docMk/>
            <pc:sldMk cId="588575632" sldId="2147469058"/>
            <ac:spMk id="4" creationId="{DCEBB5EC-8B8E-E45C-FD68-E38FA0BB3735}"/>
          </ac:spMkLst>
        </pc:spChg>
        <pc:spChg chg="mod">
          <ac:chgData name="Sarah Turner" userId="fd33087a-348c-4188-b94f-952ae3088599" providerId="ADAL" clId="{79F0F52C-559C-4D4D-A6EB-6E73DB939D46}" dt="2023-12-12T15:30:01.043" v="29"/>
          <ac:spMkLst>
            <pc:docMk/>
            <pc:sldMk cId="588575632" sldId="2147469058"/>
            <ac:spMk id="11" creationId="{30D80C16-D299-417D-FF42-77C4F689E4D4}"/>
          </ac:spMkLst>
        </pc:spChg>
        <pc:spChg chg="mod topLvl">
          <ac:chgData name="Sarah Turner" userId="fd33087a-348c-4188-b94f-952ae3088599" providerId="ADAL" clId="{79F0F52C-559C-4D4D-A6EB-6E73DB939D46}" dt="2023-12-12T15:19:25.257" v="8" actId="165"/>
          <ac:spMkLst>
            <pc:docMk/>
            <pc:sldMk cId="588575632" sldId="2147469058"/>
            <ac:spMk id="21" creationId="{933ED013-42CA-829B-FE15-96521DFA599B}"/>
          </ac:spMkLst>
        </pc:spChg>
        <pc:spChg chg="mod">
          <ac:chgData name="Sarah Turner" userId="fd33087a-348c-4188-b94f-952ae3088599" providerId="ADAL" clId="{79F0F52C-559C-4D4D-A6EB-6E73DB939D46}" dt="2023-12-12T15:17:02.108" v="5"/>
          <ac:spMkLst>
            <pc:docMk/>
            <pc:sldMk cId="588575632" sldId="2147469058"/>
            <ac:spMk id="35" creationId="{2BABA495-A580-A497-E775-A8A371455FB7}"/>
          </ac:spMkLst>
        </pc:spChg>
        <pc:grpChg chg="add del">
          <ac:chgData name="Sarah Turner" userId="fd33087a-348c-4188-b94f-952ae3088599" providerId="ADAL" clId="{79F0F52C-559C-4D4D-A6EB-6E73DB939D46}" dt="2023-12-12T15:19:25.257" v="8" actId="165"/>
          <ac:grpSpMkLst>
            <pc:docMk/>
            <pc:sldMk cId="588575632" sldId="2147469058"/>
            <ac:grpSpMk id="22" creationId="{4DFDA268-AB7A-19CC-2272-88A0D0B17785}"/>
          </ac:grpSpMkLst>
        </pc:grpChg>
        <pc:grpChg chg="del">
          <ac:chgData name="Sarah Turner" userId="fd33087a-348c-4188-b94f-952ae3088599" providerId="ADAL" clId="{79F0F52C-559C-4D4D-A6EB-6E73DB939D46}" dt="2023-12-12T15:17:01.823" v="4" actId="478"/>
          <ac:grpSpMkLst>
            <pc:docMk/>
            <pc:sldMk cId="588575632" sldId="2147469058"/>
            <ac:grpSpMk id="23" creationId="{69F9C601-BA97-9E57-7DDB-6B8E599F9C40}"/>
          </ac:grpSpMkLst>
        </pc:grpChg>
        <pc:grpChg chg="add mod">
          <ac:chgData name="Sarah Turner" userId="fd33087a-348c-4188-b94f-952ae3088599" providerId="ADAL" clId="{79F0F52C-559C-4D4D-A6EB-6E73DB939D46}" dt="2023-12-12T15:17:02.108" v="5"/>
          <ac:grpSpMkLst>
            <pc:docMk/>
            <pc:sldMk cId="588575632" sldId="2147469058"/>
            <ac:grpSpMk id="31" creationId="{FCA7B9F0-A3E6-EF2F-7930-FFC91B9C8B0F}"/>
          </ac:grpSpMkLst>
        </pc:grpChg>
        <pc:grpChg chg="mod">
          <ac:chgData name="Sarah Turner" userId="fd33087a-348c-4188-b94f-952ae3088599" providerId="ADAL" clId="{79F0F52C-559C-4D4D-A6EB-6E73DB939D46}" dt="2023-12-12T15:17:02.108" v="5"/>
          <ac:grpSpMkLst>
            <pc:docMk/>
            <pc:sldMk cId="588575632" sldId="2147469058"/>
            <ac:grpSpMk id="32" creationId="{545EE562-E487-D7AA-0F9C-85E638CAF759}"/>
          </ac:grpSpMkLst>
        </pc:grpChg>
        <pc:picChg chg="mod">
          <ac:chgData name="Sarah Turner" userId="fd33087a-348c-4188-b94f-952ae3088599" providerId="ADAL" clId="{79F0F52C-559C-4D4D-A6EB-6E73DB939D46}" dt="2023-12-12T15:17:02.108" v="5"/>
          <ac:picMkLst>
            <pc:docMk/>
            <pc:sldMk cId="588575632" sldId="2147469058"/>
            <ac:picMk id="33" creationId="{07A12ACC-3D22-26B8-8D37-9FD1CFF03FEB}"/>
          </ac:picMkLst>
        </pc:picChg>
        <pc:picChg chg="mod">
          <ac:chgData name="Sarah Turner" userId="fd33087a-348c-4188-b94f-952ae3088599" providerId="ADAL" clId="{79F0F52C-559C-4D4D-A6EB-6E73DB939D46}" dt="2023-12-12T15:17:02.108" v="5"/>
          <ac:picMkLst>
            <pc:docMk/>
            <pc:sldMk cId="588575632" sldId="2147469058"/>
            <ac:picMk id="34" creationId="{E0023F21-2619-D518-CD5B-2A477D0FE4FE}"/>
          </ac:picMkLst>
        </pc:picChg>
        <pc:picChg chg="mod">
          <ac:chgData name="Sarah Turner" userId="fd33087a-348c-4188-b94f-952ae3088599" providerId="ADAL" clId="{79F0F52C-559C-4D4D-A6EB-6E73DB939D46}" dt="2023-12-12T15:17:02.108" v="5"/>
          <ac:picMkLst>
            <pc:docMk/>
            <pc:sldMk cId="588575632" sldId="2147469058"/>
            <ac:picMk id="36" creationId="{8D768B14-A640-9F01-02D9-BA6567336C20}"/>
          </ac:picMkLst>
        </pc:picChg>
        <pc:picChg chg="mod">
          <ac:chgData name="Sarah Turner" userId="fd33087a-348c-4188-b94f-952ae3088599" providerId="ADAL" clId="{79F0F52C-559C-4D4D-A6EB-6E73DB939D46}" dt="2023-12-12T15:17:02.108" v="5"/>
          <ac:picMkLst>
            <pc:docMk/>
            <pc:sldMk cId="588575632" sldId="2147469058"/>
            <ac:picMk id="37" creationId="{FAC011EE-6932-E678-903A-C73D9D663F7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4687D185-AFDC-174B-B3A6-C08F4A7C4325}" type="datetimeFigureOut">
              <a:rPr lang="en-GB" smtClean="0"/>
              <a:pPr/>
              <a:t>12/12/2023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B046004E-350C-3048-904D-E601776AB30A}" type="slidenum">
              <a:rPr lang="en-GB" smtClean="0"/>
              <a:pPr/>
              <a:t>‹#›</a:t>
            </a:fld>
            <a:endParaRPr lang="en-GB"/>
          </a:p>
        </p:txBody>
      </p:sp>
    </p:spTree>
    <p:extLst>
      <p:ext uri="{BB962C8B-B14F-4D97-AF65-F5344CB8AC3E}">
        <p14:creationId xmlns:p14="http://schemas.microsoft.com/office/powerpoint/2010/main" val="35598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46004E-350C-3048-904D-E601776AB30A}" type="slidenum">
              <a:rPr lang="en-GB" smtClean="0"/>
              <a:pPr/>
              <a:t>2</a:t>
            </a:fld>
            <a:endParaRPr lang="en-GB"/>
          </a:p>
        </p:txBody>
      </p:sp>
    </p:spTree>
    <p:extLst>
      <p:ext uri="{BB962C8B-B14F-4D97-AF65-F5344CB8AC3E}">
        <p14:creationId xmlns:p14="http://schemas.microsoft.com/office/powerpoint/2010/main" val="196292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12</a:t>
            </a:fld>
            <a:endParaRPr lang="en-GB"/>
          </a:p>
        </p:txBody>
      </p:sp>
    </p:spTree>
    <p:extLst>
      <p:ext uri="{BB962C8B-B14F-4D97-AF65-F5344CB8AC3E}">
        <p14:creationId xmlns:p14="http://schemas.microsoft.com/office/powerpoint/2010/main" val="415198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13</a:t>
            </a:fld>
            <a:endParaRPr lang="en-GB"/>
          </a:p>
        </p:txBody>
      </p:sp>
    </p:spTree>
    <p:extLst>
      <p:ext uri="{BB962C8B-B14F-4D97-AF65-F5344CB8AC3E}">
        <p14:creationId xmlns:p14="http://schemas.microsoft.com/office/powerpoint/2010/main" val="25197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14</a:t>
            </a:fld>
            <a:endParaRPr lang="en-GB"/>
          </a:p>
        </p:txBody>
      </p:sp>
    </p:spTree>
    <p:extLst>
      <p:ext uri="{BB962C8B-B14F-4D97-AF65-F5344CB8AC3E}">
        <p14:creationId xmlns:p14="http://schemas.microsoft.com/office/powerpoint/2010/main" val="89962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15</a:t>
            </a:fld>
            <a:endParaRPr lang="en-GB"/>
          </a:p>
        </p:txBody>
      </p:sp>
    </p:spTree>
    <p:extLst>
      <p:ext uri="{BB962C8B-B14F-4D97-AF65-F5344CB8AC3E}">
        <p14:creationId xmlns:p14="http://schemas.microsoft.com/office/powerpoint/2010/main" val="23574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16</a:t>
            </a:fld>
            <a:endParaRPr lang="en-GB"/>
          </a:p>
        </p:txBody>
      </p:sp>
    </p:spTree>
    <p:extLst>
      <p:ext uri="{BB962C8B-B14F-4D97-AF65-F5344CB8AC3E}">
        <p14:creationId xmlns:p14="http://schemas.microsoft.com/office/powerpoint/2010/main" val="1306495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17</a:t>
            </a:fld>
            <a:endParaRPr lang="en-GB"/>
          </a:p>
        </p:txBody>
      </p:sp>
    </p:spTree>
    <p:extLst>
      <p:ext uri="{BB962C8B-B14F-4D97-AF65-F5344CB8AC3E}">
        <p14:creationId xmlns:p14="http://schemas.microsoft.com/office/powerpoint/2010/main" val="1289547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18</a:t>
            </a:fld>
            <a:endParaRPr lang="en-GB"/>
          </a:p>
        </p:txBody>
      </p:sp>
    </p:spTree>
    <p:extLst>
      <p:ext uri="{BB962C8B-B14F-4D97-AF65-F5344CB8AC3E}">
        <p14:creationId xmlns:p14="http://schemas.microsoft.com/office/powerpoint/2010/main" val="16653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19</a:t>
            </a:fld>
            <a:endParaRPr lang="en-GB"/>
          </a:p>
        </p:txBody>
      </p:sp>
    </p:spTree>
    <p:extLst>
      <p:ext uri="{BB962C8B-B14F-4D97-AF65-F5344CB8AC3E}">
        <p14:creationId xmlns:p14="http://schemas.microsoft.com/office/powerpoint/2010/main" val="1290698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20</a:t>
            </a:fld>
            <a:endParaRPr lang="en-GB"/>
          </a:p>
        </p:txBody>
      </p:sp>
    </p:spTree>
    <p:extLst>
      <p:ext uri="{BB962C8B-B14F-4D97-AF65-F5344CB8AC3E}">
        <p14:creationId xmlns:p14="http://schemas.microsoft.com/office/powerpoint/2010/main" val="2286182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21</a:t>
            </a:fld>
            <a:endParaRPr lang="en-GB"/>
          </a:p>
        </p:txBody>
      </p:sp>
    </p:spTree>
    <p:extLst>
      <p:ext uri="{BB962C8B-B14F-4D97-AF65-F5344CB8AC3E}">
        <p14:creationId xmlns:p14="http://schemas.microsoft.com/office/powerpoint/2010/main" val="280345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46004E-350C-3048-904D-E601776AB30A}" type="slidenum">
              <a:rPr lang="en-GB" smtClean="0"/>
              <a:pPr/>
              <a:t>3</a:t>
            </a:fld>
            <a:endParaRPr lang="en-GB"/>
          </a:p>
        </p:txBody>
      </p:sp>
    </p:spTree>
    <p:extLst>
      <p:ext uri="{BB962C8B-B14F-4D97-AF65-F5344CB8AC3E}">
        <p14:creationId xmlns:p14="http://schemas.microsoft.com/office/powerpoint/2010/main" val="748713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22</a:t>
            </a:fld>
            <a:endParaRPr lang="en-GB"/>
          </a:p>
        </p:txBody>
      </p:sp>
    </p:spTree>
    <p:extLst>
      <p:ext uri="{BB962C8B-B14F-4D97-AF65-F5344CB8AC3E}">
        <p14:creationId xmlns:p14="http://schemas.microsoft.com/office/powerpoint/2010/main" val="4249945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24</a:t>
            </a:fld>
            <a:endParaRPr lang="en-GB"/>
          </a:p>
        </p:txBody>
      </p:sp>
    </p:spTree>
    <p:extLst>
      <p:ext uri="{BB962C8B-B14F-4D97-AF65-F5344CB8AC3E}">
        <p14:creationId xmlns:p14="http://schemas.microsoft.com/office/powerpoint/2010/main" val="1504240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fld id="{B046004E-350C-3048-904D-E601776AB30A}" type="slidenum">
              <a:rPr lang="en-GB" smtClean="0"/>
              <a:pPr/>
              <a:t>25</a:t>
            </a:fld>
            <a:endParaRPr lang="en-GB"/>
          </a:p>
        </p:txBody>
      </p:sp>
    </p:spTree>
    <p:extLst>
      <p:ext uri="{BB962C8B-B14F-4D97-AF65-F5344CB8AC3E}">
        <p14:creationId xmlns:p14="http://schemas.microsoft.com/office/powerpoint/2010/main" val="2043711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fld id="{B046004E-350C-3048-904D-E601776AB30A}" type="slidenum">
              <a:rPr lang="en-GB" smtClean="0"/>
              <a:pPr/>
              <a:t>26</a:t>
            </a:fld>
            <a:endParaRPr lang="en-GB"/>
          </a:p>
        </p:txBody>
      </p:sp>
    </p:spTree>
    <p:extLst>
      <p:ext uri="{BB962C8B-B14F-4D97-AF65-F5344CB8AC3E}">
        <p14:creationId xmlns:p14="http://schemas.microsoft.com/office/powerpoint/2010/main" val="2438507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27</a:t>
            </a:fld>
            <a:endParaRPr lang="en-GB"/>
          </a:p>
        </p:txBody>
      </p:sp>
    </p:spTree>
    <p:extLst>
      <p:ext uri="{BB962C8B-B14F-4D97-AF65-F5344CB8AC3E}">
        <p14:creationId xmlns:p14="http://schemas.microsoft.com/office/powerpoint/2010/main" val="3747027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6004E-350C-3048-904D-E601776AB30A}"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56528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6004E-350C-3048-904D-E601776AB30A}"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21986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30</a:t>
            </a:fld>
            <a:endParaRPr lang="en-GB"/>
          </a:p>
        </p:txBody>
      </p:sp>
    </p:spTree>
    <p:extLst>
      <p:ext uri="{BB962C8B-B14F-4D97-AF65-F5344CB8AC3E}">
        <p14:creationId xmlns:p14="http://schemas.microsoft.com/office/powerpoint/2010/main" val="3908003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6004E-350C-3048-904D-E601776AB30A}"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01475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100" b="1"/>
              <a:t>Notes:</a:t>
            </a:r>
          </a:p>
          <a:p>
            <a:pPr marL="171450" marR="0" lvl="0" indent="-171450" algn="l" defTabSz="914400" rtl="0" eaLnBrk="1" fontAlgn="auto" latinLnBrk="0" hangingPunct="1">
              <a:buClrTx/>
              <a:buSzTx/>
              <a:buFont typeface="Arial" panose="020B0604020202020204" pitchFamily="34" charset="0"/>
              <a:buChar char="•"/>
              <a:tabLst/>
              <a:defRPr/>
            </a:pPr>
            <a:r>
              <a:rPr lang="en-US" sz="1100"/>
              <a:t>This patient has early-onset asthma with a history of allergic disease</a:t>
            </a:r>
          </a:p>
          <a:p>
            <a:pPr marL="171450" indent="-171450">
              <a:buFont typeface="Arial" panose="020B0604020202020204" pitchFamily="34" charset="0"/>
              <a:buChar char="•"/>
              <a:defRPr/>
            </a:pPr>
            <a:r>
              <a:rPr kumimoji="0" lang="en-US" sz="1100" b="0" i="0" u="none" strike="noStrike" kern="1200" cap="none" spc="0" normalizeH="0" baseline="0">
                <a:ln>
                  <a:noFill/>
                </a:ln>
                <a:effectLst/>
                <a:uLnTx/>
                <a:uFillTx/>
                <a:latin typeface="Calibri"/>
                <a:ea typeface="Roboto"/>
                <a:cs typeface="Calibri"/>
              </a:rPr>
              <a:t>They were hospitalized in FEBRUARY with a severe asthma attack following a viral infection and have since had difficulty with uncontrolled asthma indicated by breathlessness</a:t>
            </a:r>
            <a:r>
              <a:rPr lang="en-US" sz="1100">
                <a:latin typeface="Calibri"/>
                <a:ea typeface="Roboto"/>
                <a:cs typeface="Calibri"/>
              </a:rPr>
              <a:t> </a:t>
            </a:r>
            <a:r>
              <a:rPr kumimoji="0" lang="en-US" sz="1100" b="0" i="0" u="none" strike="noStrike" kern="1200" cap="none" spc="0" normalizeH="0" baseline="0">
                <a:ln>
                  <a:noFill/>
                </a:ln>
                <a:effectLst/>
                <a:uLnTx/>
                <a:uFillTx/>
                <a:latin typeface="Calibri"/>
                <a:ea typeface="Roboto"/>
                <a:cs typeface="Calibri"/>
              </a:rPr>
              <a:t>with exercise and daily SABA use</a:t>
            </a:r>
            <a:endParaRPr lang="en-US" sz="1100" b="0" i="0" u="none" strike="noStrike" kern="1200" cap="none" spc="0" normalizeH="0" baseline="0">
              <a:ln>
                <a:noFill/>
              </a:ln>
              <a:effectLst/>
              <a:uLnTx/>
              <a:uFillTx/>
              <a:latin typeface="Calibri"/>
              <a:ea typeface="Roboto"/>
              <a:cs typeface="Calibri"/>
            </a:endParaRPr>
          </a:p>
          <a:p>
            <a:pPr marL="171450" marR="0" lvl="0" indent="-171450" algn="l" defTabSz="914400" rtl="0" eaLnBrk="1" fontAlgn="auto" latinLnBrk="0" hangingPunct="1">
              <a:buClrTx/>
              <a:buSzTx/>
              <a:buFont typeface="Arial" panose="020B0604020202020204" pitchFamily="34" charset="0"/>
              <a:buChar char="•"/>
              <a:tabLst/>
              <a:defRPr/>
            </a:pPr>
            <a:r>
              <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The patient is adherent to their current therapy including LTRA, OCS, and ICS-LABA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Their current therapy may be associated with negative long term health impacts</a:t>
            </a: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ea typeface="Roboto" panose="02000000000000000000" pitchFamily="2" charset="0"/>
                <a:cs typeface="Calibri" panose="020F0502020204030204" pitchFamily="34" charset="0"/>
              </a:rPr>
              <a:t>SABA – overuse can cause down-regulation of </a:t>
            </a:r>
            <a:r>
              <a:rPr lang="el-GR" sz="1100">
                <a:ea typeface="Roboto" panose="02000000000000000000" pitchFamily="2" charset="0"/>
                <a:cs typeface="Calibri" panose="020F0502020204030204" pitchFamily="34" charset="0"/>
              </a:rPr>
              <a:t>β</a:t>
            </a:r>
            <a:r>
              <a:rPr lang="en-GB" sz="1100">
                <a:ea typeface="Roboto" panose="02000000000000000000" pitchFamily="2" charset="0"/>
                <a:cs typeface="Calibri" panose="020F0502020204030204" pitchFamily="34" charset="0"/>
              </a:rPr>
              <a:t>-receptors hence decreasing efficacy and increasing overuse. As SABAs do not treat underlying inflammation, </a:t>
            </a:r>
            <a:r>
              <a:rPr lang="en-GB" sz="1100" strike="noStrike">
                <a:ea typeface="Roboto" panose="02000000000000000000" pitchFamily="2" charset="0"/>
                <a:cs typeface="Calibri" panose="020F0502020204030204" pitchFamily="34" charset="0"/>
              </a:rPr>
              <a:t>it is</a:t>
            </a:r>
            <a:r>
              <a:rPr lang="en-GB" sz="1100">
                <a:ea typeface="Roboto" panose="02000000000000000000" pitchFamily="2" charset="0"/>
                <a:cs typeface="Calibri" panose="020F0502020204030204" pitchFamily="34" charset="0"/>
              </a:rPr>
              <a:t> advised to avoid use where possible</a:t>
            </a:r>
            <a:r>
              <a:rPr lang="en-GB" sz="1100" baseline="30000">
                <a:ea typeface="Roboto" panose="02000000000000000000" pitchFamily="2" charset="0"/>
                <a:cs typeface="Calibri" panose="020F0502020204030204" pitchFamily="34" charset="0"/>
              </a:rPr>
              <a:t>1</a:t>
            </a:r>
            <a:endParaRPr lang="en-GB" sz="1100">
              <a:ea typeface="Roboto" panose="02000000000000000000" pitchFamily="2" charset="0"/>
              <a:cs typeface="Calibri" panose="020F0502020204030204" pitchFamily="34" charset="0"/>
            </a:endParaRPr>
          </a:p>
          <a:p>
            <a:pPr marL="360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a:ea typeface="Roboto" panose="02000000000000000000" pitchFamily="2" charset="0"/>
                <a:cs typeface="Calibri" panose="020F0502020204030204" pitchFamily="34" charset="0"/>
              </a:rPr>
              <a:t>OCS – associated with multiple adverse effects including depression, cataracts, diabetes, and osteoporosis</a:t>
            </a:r>
            <a:r>
              <a:rPr lang="en-GB" sz="1100" baseline="30000">
                <a:ea typeface="Roboto" panose="02000000000000000000" pitchFamily="2" charset="0"/>
                <a:cs typeface="Calibri" panose="020F0502020204030204" pitchFamily="34" charset="0"/>
              </a:rPr>
              <a:t>1</a:t>
            </a:r>
            <a:endParaRPr kumimoji="0" lang="en-US" sz="1100" b="0"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kumimoji="0" lang="en-US" sz="1100" b="1" i="0" u="none" strike="noStrike" kern="1200" cap="none" spc="0" normalizeH="0" baseline="0">
                <a:ln>
                  <a:noFill/>
                </a:ln>
                <a:effectLst/>
                <a:uLnTx/>
                <a:uFillTx/>
                <a:latin typeface="Calibri" panose="020F0502020204030204" pitchFamily="34" charset="0"/>
                <a:ea typeface="Roboto" panose="02000000000000000000" pitchFamily="2" charset="0"/>
                <a:cs typeface="Calibri" panose="020F0502020204030204" pitchFamily="34" charset="0"/>
              </a:rPr>
              <a:t>Footnotes:</a:t>
            </a:r>
          </a:p>
          <a:p>
            <a:pPr marL="0" marR="0" lvl="0" indent="0" algn="l" defTabSz="914400" rtl="0" eaLnBrk="1" fontAlgn="auto" latinLnBrk="0" hangingPunct="1">
              <a:buClrTx/>
              <a:buSzTx/>
              <a:buFont typeface="Arial" panose="020B0604020202020204" pitchFamily="34" charset="0"/>
              <a:buNone/>
              <a:tabLst/>
              <a:defRPr/>
            </a:pPr>
            <a:r>
              <a:rPr lang="en-US" sz="1100"/>
              <a:t>ICS = inhaled corticosteroid(s); LABA = long-acting β</a:t>
            </a:r>
            <a:r>
              <a:rPr lang="en-US" sz="1100" baseline="-25000"/>
              <a:t>2</a:t>
            </a:r>
            <a:r>
              <a:rPr lang="en-US" sz="1100"/>
              <a:t>-agonist; LTRA = leukotriene receptor antagonist; OCS = oral corticosteroid(s); SABA = short-acting β</a:t>
            </a:r>
            <a:r>
              <a:rPr lang="en-US" sz="1100" baseline="-25000"/>
              <a:t>2</a:t>
            </a:r>
            <a:r>
              <a:rPr lang="en-US" sz="1100"/>
              <a:t>-agonist​.</a:t>
            </a:r>
          </a:p>
          <a:p>
            <a:pPr>
              <a:defRPr/>
            </a:pPr>
            <a:r>
              <a:rPr lang="en-US" sz="1100" b="1">
                <a:solidFill>
                  <a:schemeClr val="tx1"/>
                </a:solidFill>
              </a:rPr>
              <a:t>Notes References:</a:t>
            </a:r>
          </a:p>
          <a:p>
            <a:pPr>
              <a:defRPr/>
            </a:pPr>
            <a:r>
              <a:rPr lang="en-US" sz="1100" b="0"/>
              <a:t>1. </a:t>
            </a:r>
            <a:r>
              <a:rPr lang="en-US" sz="1100">
                <a:solidFill>
                  <a:schemeClr val="tx1"/>
                </a:solidFill>
                <a:latin typeface="+mn-lt"/>
              </a:rPr>
              <a:t>Global Initiative for Asthma (GINA). Global Strategy for Asthma Management and Prevention. 2021. Available from: https://ginasthma.org/wp-content/uploads/2021/05/GINA-Main-Report-2021-V2-WMS.pdf. Accessed March 1, 2022.</a:t>
            </a:r>
          </a:p>
          <a:p>
            <a:pPr marL="0" marR="0" lvl="0" indent="0" algn="l" defTabSz="914400" rtl="0" eaLnBrk="1" fontAlgn="auto" latinLnBrk="0" hangingPunct="1">
              <a:buClrTx/>
              <a:buSzTx/>
              <a:buFont typeface="Arial" panose="020B0604020202020204" pitchFamily="34" charset="0"/>
              <a:buNone/>
              <a:tabLst/>
              <a:defRPr/>
            </a:pPr>
            <a:endParaRPr lang="en-US" sz="1100"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6004E-350C-3048-904D-E601776AB30A}"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4606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4</a:t>
            </a:fld>
            <a:endParaRPr lang="en-GB"/>
          </a:p>
        </p:txBody>
      </p:sp>
    </p:spTree>
    <p:extLst>
      <p:ext uri="{BB962C8B-B14F-4D97-AF65-F5344CB8AC3E}">
        <p14:creationId xmlns:p14="http://schemas.microsoft.com/office/powerpoint/2010/main" val="2503841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35</a:t>
            </a:fld>
            <a:endParaRPr lang="en-GB"/>
          </a:p>
        </p:txBody>
      </p:sp>
    </p:spTree>
    <p:extLst>
      <p:ext uri="{BB962C8B-B14F-4D97-AF65-F5344CB8AC3E}">
        <p14:creationId xmlns:p14="http://schemas.microsoft.com/office/powerpoint/2010/main" val="2610977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36</a:t>
            </a:fld>
            <a:endParaRPr lang="en-GB"/>
          </a:p>
        </p:txBody>
      </p:sp>
    </p:spTree>
    <p:extLst>
      <p:ext uri="{BB962C8B-B14F-4D97-AF65-F5344CB8AC3E}">
        <p14:creationId xmlns:p14="http://schemas.microsoft.com/office/powerpoint/2010/main" val="622744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5</a:t>
            </a:fld>
            <a:endParaRPr lang="en-GB"/>
          </a:p>
        </p:txBody>
      </p:sp>
    </p:spTree>
    <p:extLst>
      <p:ext uri="{BB962C8B-B14F-4D97-AF65-F5344CB8AC3E}">
        <p14:creationId xmlns:p14="http://schemas.microsoft.com/office/powerpoint/2010/main" val="2515766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7</a:t>
            </a:fld>
            <a:endParaRPr lang="en-GB"/>
          </a:p>
        </p:txBody>
      </p:sp>
    </p:spTree>
    <p:extLst>
      <p:ext uri="{BB962C8B-B14F-4D97-AF65-F5344CB8AC3E}">
        <p14:creationId xmlns:p14="http://schemas.microsoft.com/office/powerpoint/2010/main" val="246553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8</a:t>
            </a:fld>
            <a:endParaRPr lang="en-GB"/>
          </a:p>
        </p:txBody>
      </p:sp>
    </p:spTree>
    <p:extLst>
      <p:ext uri="{BB962C8B-B14F-4D97-AF65-F5344CB8AC3E}">
        <p14:creationId xmlns:p14="http://schemas.microsoft.com/office/powerpoint/2010/main" val="3891603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9</a:t>
            </a:fld>
            <a:endParaRPr lang="en-GB"/>
          </a:p>
        </p:txBody>
      </p:sp>
    </p:spTree>
    <p:extLst>
      <p:ext uri="{BB962C8B-B14F-4D97-AF65-F5344CB8AC3E}">
        <p14:creationId xmlns:p14="http://schemas.microsoft.com/office/powerpoint/2010/main" val="234455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10</a:t>
            </a:fld>
            <a:endParaRPr lang="en-GB"/>
          </a:p>
        </p:txBody>
      </p:sp>
    </p:spTree>
    <p:extLst>
      <p:ext uri="{BB962C8B-B14F-4D97-AF65-F5344CB8AC3E}">
        <p14:creationId xmlns:p14="http://schemas.microsoft.com/office/powerpoint/2010/main" val="324610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B046004E-350C-3048-904D-E601776AB30A}" type="slidenum">
              <a:rPr lang="en-GB" smtClean="0"/>
              <a:pPr/>
              <a:t>11</a:t>
            </a:fld>
            <a:endParaRPr lang="en-GB"/>
          </a:p>
        </p:txBody>
      </p:sp>
    </p:spTree>
    <p:extLst>
      <p:ext uri="{BB962C8B-B14F-4D97-AF65-F5344CB8AC3E}">
        <p14:creationId xmlns:p14="http://schemas.microsoft.com/office/powerpoint/2010/main" val="96456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A33316F-B1D5-114A-BEC0-14F0E4D0EDB4}"/>
              </a:ext>
            </a:extLst>
          </p:cNvPr>
          <p:cNvPicPr>
            <a:picLocks noChangeAspect="1"/>
          </p:cNvPicPr>
          <p:nvPr userDrawn="1"/>
        </p:nvPicPr>
        <p:blipFill>
          <a:blip r:embed="rId2"/>
          <a:stretch>
            <a:fillRect/>
          </a:stretch>
        </p:blipFill>
        <p:spPr>
          <a:xfrm>
            <a:off x="0" y="0"/>
            <a:ext cx="12204800" cy="6865200"/>
          </a:xfrm>
          <a:prstGeom prst="rect">
            <a:avLst/>
          </a:prstGeom>
        </p:spPr>
      </p:pic>
      <p:pic>
        <p:nvPicPr>
          <p:cNvPr id="14" name="Picture 13">
            <a:extLst>
              <a:ext uri="{FF2B5EF4-FFF2-40B4-BE49-F238E27FC236}">
                <a16:creationId xmlns:a16="http://schemas.microsoft.com/office/drawing/2014/main" id="{B9366448-9A2D-6E4B-9F8A-769DE0B745DC}"/>
              </a:ext>
            </a:extLst>
          </p:cNvPr>
          <p:cNvPicPr>
            <a:picLocks noChangeAspect="1"/>
          </p:cNvPicPr>
          <p:nvPr userDrawn="1"/>
        </p:nvPicPr>
        <p:blipFill rotWithShape="1">
          <a:blip r:embed="rId3"/>
          <a:srcRect l="12892" t="50777" r="34380"/>
          <a:stretch/>
        </p:blipFill>
        <p:spPr>
          <a:xfrm>
            <a:off x="1" y="0"/>
            <a:ext cx="12192000" cy="3992400"/>
          </a:xfrm>
          <a:prstGeom prst="rect">
            <a:avLst/>
          </a:prstGeom>
        </p:spPr>
      </p:pic>
      <p:sp>
        <p:nvSpPr>
          <p:cNvPr id="11" name="Title 1">
            <a:extLst>
              <a:ext uri="{FF2B5EF4-FFF2-40B4-BE49-F238E27FC236}">
                <a16:creationId xmlns:a16="http://schemas.microsoft.com/office/drawing/2014/main" id="{59087D1D-B2D6-D44A-900D-872BD4C324E1}"/>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bg1"/>
                </a:solidFill>
                <a:latin typeface="Cambria" panose="02040503050406030204" pitchFamily="18" charset="0"/>
                <a:ea typeface="Cambria" panose="02040503050406030204" pitchFamily="18" charset="0"/>
                <a:cs typeface="Cambria" panose="02040503050406030204" pitchFamily="18" charset="0"/>
              </a:defRPr>
            </a:lvl1pPr>
          </a:lstStyle>
          <a:p>
            <a:br>
              <a:rPr lang="en-US"/>
            </a:br>
            <a:r>
              <a:rPr lang="en-US"/>
              <a:t>Click to edit</a:t>
            </a:r>
            <a:br>
              <a:rPr lang="en-US"/>
            </a:br>
            <a:r>
              <a:rPr lang="en-US"/>
              <a:t>presentation title</a:t>
            </a:r>
            <a:endParaRPr lang="en-GB"/>
          </a:p>
        </p:txBody>
      </p:sp>
      <p:sp>
        <p:nvSpPr>
          <p:cNvPr id="19" name="Subtitle 2">
            <a:extLst>
              <a:ext uri="{FF2B5EF4-FFF2-40B4-BE49-F238E27FC236}">
                <a16:creationId xmlns:a16="http://schemas.microsoft.com/office/drawing/2014/main" id="{685BB56C-E7A2-1545-B6B6-4C9C64D10206}"/>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 name="Footer Placeholder 1">
            <a:extLst>
              <a:ext uri="{FF2B5EF4-FFF2-40B4-BE49-F238E27FC236}">
                <a16:creationId xmlns:a16="http://schemas.microsoft.com/office/drawing/2014/main" id="{8BB34DF1-84BC-413D-8901-57B0C9CA5E3E}"/>
              </a:ext>
            </a:extLst>
          </p:cNvPr>
          <p:cNvSpPr>
            <a:spLocks noGrp="1"/>
          </p:cNvSpPr>
          <p:nvPr>
            <p:ph type="ftr" sz="quarter" idx="10"/>
          </p:nvPr>
        </p:nvSpPr>
        <p:spPr>
          <a:xfrm>
            <a:off x="648000" y="6199200"/>
            <a:ext cx="6480000" cy="288000"/>
          </a:xfr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130910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F9C8A500-4B81-7B48-A31E-8B8957A3E242}"/>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5" name="Title 1">
            <a:extLst>
              <a:ext uri="{FF2B5EF4-FFF2-40B4-BE49-F238E27FC236}">
                <a16:creationId xmlns:a16="http://schemas.microsoft.com/office/drawing/2014/main" id="{0CF7CA3F-1067-F24A-AC49-D34BAF0EEC2C}"/>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presentation title</a:t>
            </a:r>
            <a:endParaRPr lang="en-GB"/>
          </a:p>
        </p:txBody>
      </p:sp>
      <p:pic>
        <p:nvPicPr>
          <p:cNvPr id="3" name="Picture 2">
            <a:extLst>
              <a:ext uri="{FF2B5EF4-FFF2-40B4-BE49-F238E27FC236}">
                <a16:creationId xmlns:a16="http://schemas.microsoft.com/office/drawing/2014/main" id="{FF6CCC59-4C24-6A48-9D5A-52104DDB4F17}"/>
              </a:ext>
            </a:extLst>
          </p:cNvPr>
          <p:cNvPicPr>
            <a:picLocks noChangeAspect="1"/>
          </p:cNvPicPr>
          <p:nvPr userDrawn="1"/>
        </p:nvPicPr>
        <p:blipFill rotWithShape="1">
          <a:blip r:embed="rId2"/>
          <a:srcRect l="13072" t="50777" r="33463"/>
          <a:stretch/>
        </p:blipFill>
        <p:spPr>
          <a:xfrm>
            <a:off x="0" y="0"/>
            <a:ext cx="12192000" cy="3992400"/>
          </a:xfrm>
          <a:prstGeom prst="rect">
            <a:avLst/>
          </a:prstGeom>
          <a:effectLst/>
        </p:spPr>
      </p:pic>
      <p:sp>
        <p:nvSpPr>
          <p:cNvPr id="4" name="Footer Placeholder 3">
            <a:extLst>
              <a:ext uri="{FF2B5EF4-FFF2-40B4-BE49-F238E27FC236}">
                <a16:creationId xmlns:a16="http://schemas.microsoft.com/office/drawing/2014/main" id="{C4E426A2-D813-4668-B846-DD006E76DECE}"/>
              </a:ext>
            </a:extLst>
          </p:cNvPr>
          <p:cNvSpPr>
            <a:spLocks noGrp="1"/>
          </p:cNvSpPr>
          <p:nvPr>
            <p:ph type="ftr" sz="quarter" idx="10"/>
          </p:nvPr>
        </p:nvSpPr>
        <p:spPr>
          <a:xfrm>
            <a:off x="648000" y="6199200"/>
            <a:ext cx="6480000" cy="288000"/>
          </a:xfrm>
        </p:spPr>
        <p:txBody>
          <a:bodyPr/>
          <a:lstStyle/>
          <a:p>
            <a:endParaRPr lang="en-GB"/>
          </a:p>
        </p:txBody>
      </p:sp>
    </p:spTree>
    <p:extLst>
      <p:ext uri="{BB962C8B-B14F-4D97-AF65-F5344CB8AC3E}">
        <p14:creationId xmlns:p14="http://schemas.microsoft.com/office/powerpoint/2010/main" val="214403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Ref idx="1001">
        <a:schemeClr val="bg2"/>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BECC1AF-2988-4AB4-93E1-CF5B1CE82B4A}"/>
              </a:ext>
            </a:extLst>
          </p:cNvPr>
          <p:cNvSpPr/>
          <p:nvPr userDrawn="1"/>
        </p:nvSpPr>
        <p:spPr>
          <a:xfrm>
            <a:off x="11246400" y="6209041"/>
            <a:ext cx="468000" cy="4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95CC4F6-0757-4B3C-87C4-C2F950410E7F}"/>
              </a:ext>
            </a:extLst>
          </p:cNvPr>
          <p:cNvPicPr>
            <a:picLocks noChangeAspect="1"/>
          </p:cNvPicPr>
          <p:nvPr userDrawn="1"/>
        </p:nvPicPr>
        <p:blipFill rotWithShape="1">
          <a:blip r:embed="rId2">
            <a:alphaModFix amt="50000"/>
          </a:blip>
          <a:srcRect l="2960" t="41940" r="57633"/>
          <a:stretch/>
        </p:blipFill>
        <p:spPr>
          <a:xfrm rot="20836538" flipH="1">
            <a:off x="-798425" y="-1039782"/>
            <a:ext cx="11407289" cy="5977918"/>
          </a:xfrm>
          <a:custGeom>
            <a:avLst/>
            <a:gdLst>
              <a:gd name="connsiteX0" fmla="*/ 10057435 w 11407289"/>
              <a:gd name="connsiteY0" fmla="*/ 0 h 5977918"/>
              <a:gd name="connsiteX1" fmla="*/ 0 w 11407289"/>
              <a:gd name="connsiteY1" fmla="*/ 2271036 h 5977918"/>
              <a:gd name="connsiteX2" fmla="*/ 0 w 11407289"/>
              <a:gd name="connsiteY2" fmla="*/ 5977918 h 5977918"/>
              <a:gd name="connsiteX3" fmla="*/ 11407289 w 11407289"/>
              <a:gd name="connsiteY3" fmla="*/ 5977918 h 5977918"/>
            </a:gdLst>
            <a:ahLst/>
            <a:cxnLst>
              <a:cxn ang="0">
                <a:pos x="connsiteX0" y="connsiteY0"/>
              </a:cxn>
              <a:cxn ang="0">
                <a:pos x="connsiteX1" y="connsiteY1"/>
              </a:cxn>
              <a:cxn ang="0">
                <a:pos x="connsiteX2" y="connsiteY2"/>
              </a:cxn>
              <a:cxn ang="0">
                <a:pos x="connsiteX3" y="connsiteY3"/>
              </a:cxn>
            </a:cxnLst>
            <a:rect l="l" t="t" r="r" b="b"/>
            <a:pathLst>
              <a:path w="11407289" h="5977918">
                <a:moveTo>
                  <a:pt x="10057435" y="0"/>
                </a:moveTo>
                <a:lnTo>
                  <a:pt x="0" y="2271036"/>
                </a:lnTo>
                <a:lnTo>
                  <a:pt x="0" y="5977918"/>
                </a:lnTo>
                <a:lnTo>
                  <a:pt x="11407289" y="5977918"/>
                </a:lnTo>
                <a:close/>
              </a:path>
            </a:pathLst>
          </a:custGeom>
        </p:spPr>
      </p:pic>
      <p:sp>
        <p:nvSpPr>
          <p:cNvPr id="14" name="Title 1">
            <a:extLst>
              <a:ext uri="{FF2B5EF4-FFF2-40B4-BE49-F238E27FC236}">
                <a16:creationId xmlns:a16="http://schemas.microsoft.com/office/drawing/2014/main" id="{07F21C2C-15A4-7F45-B0CB-86AEEB9C4838}"/>
              </a:ext>
            </a:extLst>
          </p:cNvPr>
          <p:cNvSpPr>
            <a:spLocks noGrp="1"/>
          </p:cNvSpPr>
          <p:nvPr>
            <p:ph type="ctrTitle" hasCustomPrompt="1"/>
          </p:nvPr>
        </p:nvSpPr>
        <p:spPr>
          <a:xfrm>
            <a:off x="648000" y="4021055"/>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20" name="Subtitle 2">
            <a:extLst>
              <a:ext uri="{FF2B5EF4-FFF2-40B4-BE49-F238E27FC236}">
                <a16:creationId xmlns:a16="http://schemas.microsoft.com/office/drawing/2014/main" id="{AE22EDCA-5C28-E347-ACF4-79FD5EE059C9}"/>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1"/>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11" name="Graphic 10">
            <a:extLst>
              <a:ext uri="{FF2B5EF4-FFF2-40B4-BE49-F238E27FC236}">
                <a16:creationId xmlns:a16="http://schemas.microsoft.com/office/drawing/2014/main" id="{805027B8-451C-0745-8CDE-BE69F40B167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2" name="Oval 11">
            <a:extLst>
              <a:ext uri="{FF2B5EF4-FFF2-40B4-BE49-F238E27FC236}">
                <a16:creationId xmlns:a16="http://schemas.microsoft.com/office/drawing/2014/main" id="{4C1C3BD2-E178-F345-B79F-1DD61424D982}"/>
              </a:ext>
            </a:extLst>
          </p:cNvPr>
          <p:cNvSpPr/>
          <p:nvPr userDrawn="1"/>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88705B-688D-4BBE-AFA8-803C008BA5FF}"/>
              </a:ext>
            </a:extLst>
          </p:cNvPr>
          <p:cNvSpPr>
            <a:spLocks noGrp="1"/>
          </p:cNvSpPr>
          <p:nvPr>
            <p:ph type="ftr" sz="quarter" idx="10"/>
          </p:nvPr>
        </p:nvSpPr>
        <p:spPr>
          <a:xfrm>
            <a:off x="648000" y="6199200"/>
            <a:ext cx="6480000" cy="288000"/>
          </a:xfr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097530E-185C-4015-9C90-EA4D9289A8B7}"/>
              </a:ext>
            </a:extLst>
          </p:cNvPr>
          <p:cNvSpPr>
            <a:spLocks noGrp="1"/>
          </p:cNvSpPr>
          <p:nvPr>
            <p:ph type="sldNum" sz="quarter" idx="11"/>
          </p:nvPr>
        </p:nvSpPr>
        <p:spPr>
          <a:xfrm>
            <a:off x="11264400" y="6331441"/>
            <a:ext cx="432000" cy="223200"/>
          </a:xfrm>
          <a:prstGeom prst="rect">
            <a:avLst/>
          </a:prstGeom>
          <a:noFill/>
        </p:spPr>
        <p:txBody>
          <a:bodyPr/>
          <a:lstStyle>
            <a:lvl1pPr>
              <a:defRPr>
                <a:solidFill>
                  <a:schemeClr val="bg2"/>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42375524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90CEEC2E-124A-4F43-BAB2-FA91BE5909C2}"/>
              </a:ext>
            </a:extLst>
          </p:cNvPr>
          <p:cNvSpPr/>
          <p:nvPr userDrawn="1"/>
        </p:nvSpPr>
        <p:spPr>
          <a:xfrm>
            <a:off x="11246400" y="6209041"/>
            <a:ext cx="468000" cy="46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30CAC459-CD5F-4270-8F31-936D75972770}"/>
              </a:ext>
            </a:extLst>
          </p:cNvPr>
          <p:cNvPicPr>
            <a:picLocks noChangeAspect="1"/>
          </p:cNvPicPr>
          <p:nvPr userDrawn="1"/>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9" name="Graphic 8">
            <a:extLst>
              <a:ext uri="{FF2B5EF4-FFF2-40B4-BE49-F238E27FC236}">
                <a16:creationId xmlns:a16="http://schemas.microsoft.com/office/drawing/2014/main" id="{AEEA461E-D8BF-5C4F-A437-9C7C874F9B3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8" name="Oval 17">
            <a:extLst>
              <a:ext uri="{FF2B5EF4-FFF2-40B4-BE49-F238E27FC236}">
                <a16:creationId xmlns:a16="http://schemas.microsoft.com/office/drawing/2014/main" id="{C95BE32C-A41F-A240-843B-0AD0696F6938}"/>
              </a:ext>
            </a:extLst>
          </p:cNvPr>
          <p:cNvSpPr/>
          <p:nvPr userDrawn="1"/>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A0B13B9-CAF2-4EC9-A8F3-F68487F92953}"/>
              </a:ext>
            </a:extLst>
          </p:cNvPr>
          <p:cNvSpPr>
            <a:spLocks noGrp="1"/>
          </p:cNvSpPr>
          <p:nvPr>
            <p:ph type="ctrTitle" hasCustomPrompt="1"/>
          </p:nvPr>
        </p:nvSpPr>
        <p:spPr>
          <a:xfrm>
            <a:off x="648000" y="4021200"/>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12" name="Subtitle 2">
            <a:extLst>
              <a:ext uri="{FF2B5EF4-FFF2-40B4-BE49-F238E27FC236}">
                <a16:creationId xmlns:a16="http://schemas.microsoft.com/office/drawing/2014/main" id="{53A914C4-D3BA-45F7-9461-428FDE0928E4}"/>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 name="Footer Placeholder 1">
            <a:extLst>
              <a:ext uri="{FF2B5EF4-FFF2-40B4-BE49-F238E27FC236}">
                <a16:creationId xmlns:a16="http://schemas.microsoft.com/office/drawing/2014/main" id="{749F15BE-4C55-4B27-97B4-2BDB6EB08C0C}"/>
              </a:ext>
            </a:extLst>
          </p:cNvPr>
          <p:cNvSpPr>
            <a:spLocks noGrp="1"/>
          </p:cNvSpPr>
          <p:nvPr>
            <p:ph type="ftr" sz="quarter" idx="10"/>
          </p:nvPr>
        </p:nvSpPr>
        <p:spPr>
          <a:xfrm>
            <a:off x="648000" y="6199200"/>
            <a:ext cx="6480000" cy="288000"/>
          </a:xfrm>
        </p:spPr>
        <p:txBody>
          <a:bodyPr/>
          <a:lstStyle/>
          <a:p>
            <a:endParaRPr lang="en-GB"/>
          </a:p>
        </p:txBody>
      </p:sp>
      <p:sp>
        <p:nvSpPr>
          <p:cNvPr id="5" name="Slide Number Placeholder 4">
            <a:extLst>
              <a:ext uri="{FF2B5EF4-FFF2-40B4-BE49-F238E27FC236}">
                <a16:creationId xmlns:a16="http://schemas.microsoft.com/office/drawing/2014/main" id="{E607CB13-19E5-4C77-B31A-083A9D11C03E}"/>
              </a:ext>
            </a:extLst>
          </p:cNvPr>
          <p:cNvSpPr>
            <a:spLocks noGrp="1"/>
          </p:cNvSpPr>
          <p:nvPr>
            <p:ph type="sldNum" sz="quarter" idx="11"/>
          </p:nvPr>
        </p:nvSpPr>
        <p:spPr>
          <a:xfrm>
            <a:off x="11264400" y="6331441"/>
            <a:ext cx="432000" cy="223200"/>
          </a:xfrm>
          <a:prstGeom prst="rect">
            <a:avLst/>
          </a:prstGeom>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35595855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455652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E7CD-F305-43E9-86B0-12355525B202}"/>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148EA7-F68C-47EF-BEC4-187C77088E8A}"/>
              </a:ext>
            </a:extLst>
          </p:cNvPr>
          <p:cNvSpPr>
            <a:spLocks noGrp="1"/>
          </p:cNvSpPr>
          <p:nvPr>
            <p:ph sz="half" idx="1"/>
          </p:nvPr>
        </p:nvSpPr>
        <p:spPr>
          <a:xfrm>
            <a:off x="5482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9AFFAC-B44A-4106-AB5E-D7FEA6836822}"/>
              </a:ext>
            </a:extLst>
          </p:cNvPr>
          <p:cNvSpPr>
            <a:spLocks noGrp="1"/>
          </p:cNvSpPr>
          <p:nvPr>
            <p:ph sz="half" idx="2"/>
          </p:nvPr>
        </p:nvSpPr>
        <p:spPr>
          <a:xfrm>
            <a:off x="62434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24F9E53D-E52D-454C-938F-BD750C99C6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92742F-FE91-4920-B471-B84AE25750AD}"/>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35639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06F4-133B-44D2-AA79-8FBAC23B1257}"/>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0525D279-184B-4E37-B15A-E9263DAE6D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2B3700-D5D0-420F-B1E0-32686E1D7793}"/>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167821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5FADB3-9D36-42DA-9911-2902163F9A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DB33BC-1427-482B-92FA-142499FF11B2}"/>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1145339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Shape, rectangle&#10;&#10;Description automatically generated">
            <a:extLst>
              <a:ext uri="{FF2B5EF4-FFF2-40B4-BE49-F238E27FC236}">
                <a16:creationId xmlns:a16="http://schemas.microsoft.com/office/drawing/2014/main" id="{A3A3EF61-82F0-4FC3-AA94-9B4DC9F89509}"/>
              </a:ext>
            </a:extLst>
          </p:cNvPr>
          <p:cNvPicPr>
            <a:picLocks noChangeAspect="1"/>
          </p:cNvPicPr>
          <p:nvPr userDrawn="1"/>
        </p:nvPicPr>
        <p:blipFill>
          <a:blip r:embed="rId10"/>
          <a:stretch>
            <a:fillRect/>
          </a:stretch>
        </p:blipFill>
        <p:spPr>
          <a:xfrm>
            <a:off x="0" y="0"/>
            <a:ext cx="12191999" cy="1141125"/>
          </a:xfrm>
          <a:prstGeom prst="rect">
            <a:avLst/>
          </a:prstGeom>
        </p:spPr>
      </p:pic>
      <p:pic>
        <p:nvPicPr>
          <p:cNvPr id="22" name="Picture 21">
            <a:extLst>
              <a:ext uri="{FF2B5EF4-FFF2-40B4-BE49-F238E27FC236}">
                <a16:creationId xmlns:a16="http://schemas.microsoft.com/office/drawing/2014/main" id="{470CB6ED-94F4-43D5-A7E6-1775F1190F7E}"/>
              </a:ext>
            </a:extLst>
          </p:cNvPr>
          <p:cNvPicPr>
            <a:picLocks noChangeAspect="1"/>
          </p:cNvPicPr>
          <p:nvPr userDrawn="1"/>
        </p:nvPicPr>
        <p:blipFill rotWithShape="1">
          <a:blip r:embed="rId11">
            <a:alphaModFix amt="10000"/>
          </a:blip>
          <a:srcRect l="59157" t="44809"/>
          <a:stretch/>
        </p:blipFill>
        <p:spPr>
          <a:xfrm>
            <a:off x="-1" y="0"/>
            <a:ext cx="7097485" cy="3411301"/>
          </a:xfrm>
          <a:prstGeom prst="rect">
            <a:avLst/>
          </a:prstGeom>
          <a:effectLst/>
        </p:spPr>
      </p:pic>
      <p:sp>
        <p:nvSpPr>
          <p:cNvPr id="3" name="Text Placeholder 2">
            <a:extLst>
              <a:ext uri="{FF2B5EF4-FFF2-40B4-BE49-F238E27FC236}">
                <a16:creationId xmlns:a16="http://schemas.microsoft.com/office/drawing/2014/main" id="{BBDFCBA9-E3AE-429C-BF56-B86D80AA05F7}"/>
              </a:ext>
            </a:extLst>
          </p:cNvPr>
          <p:cNvSpPr>
            <a:spLocks noGrp="1"/>
          </p:cNvSpPr>
          <p:nvPr>
            <p:ph type="body" idx="1"/>
          </p:nvPr>
        </p:nvSpPr>
        <p:spPr>
          <a:xfrm>
            <a:off x="548282" y="1404000"/>
            <a:ext cx="11095200" cy="4608000"/>
          </a:xfrm>
          <a:prstGeom prst="rect">
            <a:avLst/>
          </a:prstGeom>
        </p:spPr>
        <p:txBody>
          <a:bodyPr vert="horz" lIns="0" tIns="0" rIns="0" bIns="0" rtlCol="0">
            <a:noAutofit/>
          </a:bodyPr>
          <a:lstStyle/>
          <a:p>
            <a:pPr marL="288000" lvl="0" indent="-288000" algn="l" defTabSz="914400" rtl="0" eaLnBrk="1" latinLnBrk="0" hangingPunct="1">
              <a:lnSpc>
                <a:spcPct val="100000"/>
              </a:lnSpc>
              <a:spcBef>
                <a:spcPts val="1200"/>
              </a:spcBef>
              <a:buClr>
                <a:schemeClr val="tx1"/>
              </a:buClr>
              <a:buFontTx/>
              <a:buBlip>
                <a:blip r:embed="rId12">
                  <a:extLst>
                    <a:ext uri="{96DAC541-7B7A-43D3-8B79-37D633B846F1}">
                      <asvg:svgBlip xmlns:asvg="http://schemas.microsoft.com/office/drawing/2016/SVG/main" r:embed="rId13"/>
                    </a:ext>
                  </a:extLst>
                </a:blip>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59A56D7-EF10-4FA1-90DA-39844C4B5817}"/>
              </a:ext>
            </a:extLst>
          </p:cNvPr>
          <p:cNvSpPr>
            <a:spLocks noGrp="1"/>
          </p:cNvSpPr>
          <p:nvPr>
            <p:ph type="ftr" sz="quarter" idx="3"/>
          </p:nvPr>
        </p:nvSpPr>
        <p:spPr>
          <a:xfrm>
            <a:off x="548282" y="6303600"/>
            <a:ext cx="10512000" cy="288000"/>
          </a:xfrm>
          <a:prstGeom prst="rect">
            <a:avLst/>
          </a:prstGeom>
        </p:spPr>
        <p:txBody>
          <a:bodyPr vert="horz" lIns="0" tIns="0" rIns="0" bIns="0" rtlCol="0" anchor="b" anchorCtr="0">
            <a:noAutofit/>
          </a:bodyPr>
          <a:lstStyle>
            <a:lvl1pPr algn="l">
              <a:defRPr sz="900" spc="20" baseline="0">
                <a:solidFill>
                  <a:schemeClr val="tx1"/>
                </a:solidFill>
              </a:defRPr>
            </a:lvl1pPr>
          </a:lstStyle>
          <a:p>
            <a:endParaRPr lang="en-GB"/>
          </a:p>
        </p:txBody>
      </p:sp>
      <p:sp>
        <p:nvSpPr>
          <p:cNvPr id="2" name="Title Placeholder 1">
            <a:extLst>
              <a:ext uri="{FF2B5EF4-FFF2-40B4-BE49-F238E27FC236}">
                <a16:creationId xmlns:a16="http://schemas.microsoft.com/office/drawing/2014/main" id="{4E595B33-58AD-4532-AEF7-AB747A047888}"/>
              </a:ext>
            </a:extLst>
          </p:cNvPr>
          <p:cNvSpPr>
            <a:spLocks noGrp="1"/>
          </p:cNvSpPr>
          <p:nvPr>
            <p:ph type="title"/>
          </p:nvPr>
        </p:nvSpPr>
        <p:spPr>
          <a:xfrm>
            <a:off x="548282" y="180000"/>
            <a:ext cx="11095200" cy="720000"/>
          </a:xfrm>
          <a:prstGeom prst="rect">
            <a:avLst/>
          </a:prstGeom>
        </p:spPr>
        <p:txBody>
          <a:bodyPr vert="horz" lIns="0" tIns="0" rIns="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66563982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79" r:id="rId5"/>
    <p:sldLayoutId id="2147483681" r:id="rId6"/>
    <p:sldLayoutId id="2147483683" r:id="rId7"/>
    <p:sldLayoutId id="2147483684" r:id="rId8"/>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4"/>
        </a:buBlip>
        <a:defRPr lang="en-US" sz="2000" b="0" i="0" kern="1200" dirty="0" smtClean="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2" Type="http://schemas.openxmlformats.org/officeDocument/2006/relationships/notesSlide" Target="../notesSlides/notesSlide8.xml"/><Relationship Id="rId16" Type="http://schemas.openxmlformats.org/officeDocument/2006/relationships/image" Target="../media/image45.sv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5.svg"/><Relationship Id="rId2" Type="http://schemas.openxmlformats.org/officeDocument/2006/relationships/notesSlide" Target="../notesSlides/notesSlide9.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5.svg"/><Relationship Id="rId2" Type="http://schemas.openxmlformats.org/officeDocument/2006/relationships/notesSlide" Target="../notesSlides/notesSlide10.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5.svg"/><Relationship Id="rId2" Type="http://schemas.openxmlformats.org/officeDocument/2006/relationships/notesSlide" Target="../notesSlides/notesSlide11.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5.svg"/><Relationship Id="rId2" Type="http://schemas.openxmlformats.org/officeDocument/2006/relationships/notesSlide" Target="../notesSlides/notesSlide12.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50.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5.svg"/><Relationship Id="rId2" Type="http://schemas.openxmlformats.org/officeDocument/2006/relationships/notesSlide" Target="../notesSlides/notesSlide13.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51.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2" Type="http://schemas.openxmlformats.org/officeDocument/2006/relationships/notesSlide" Target="../notesSlides/notesSlide14.xml"/><Relationship Id="rId16" Type="http://schemas.openxmlformats.org/officeDocument/2006/relationships/image" Target="../media/image45.sv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5.svg"/><Relationship Id="rId2" Type="http://schemas.openxmlformats.org/officeDocument/2006/relationships/notesSlide" Target="../notesSlides/notesSlide15.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52.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5.svg"/><Relationship Id="rId2" Type="http://schemas.openxmlformats.org/officeDocument/2006/relationships/notesSlide" Target="../notesSlides/notesSlide16.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53.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5.svg"/><Relationship Id="rId2" Type="http://schemas.openxmlformats.org/officeDocument/2006/relationships/notesSlide" Target="../notesSlides/notesSlide17.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54.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1.xml"/><Relationship Id="rId16" Type="http://schemas.openxmlformats.org/officeDocument/2006/relationships/image" Target="../media/image25.svg"/><Relationship Id="rId1" Type="http://schemas.openxmlformats.org/officeDocument/2006/relationships/slideLayout" Target="../slideLayouts/slideLayout5.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5.svg"/><Relationship Id="rId2" Type="http://schemas.openxmlformats.org/officeDocument/2006/relationships/notesSlide" Target="../notesSlides/notesSlide18.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55.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45.sv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4.png"/><Relationship Id="rId2" Type="http://schemas.openxmlformats.org/officeDocument/2006/relationships/notesSlide" Target="../notesSlides/notesSlide19.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slide" Target="slide9.xml"/><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0.jpeg"/><Relationship Id="rId7" Type="http://schemas.openxmlformats.org/officeDocument/2006/relationships/image" Target="../media/image41.svg"/><Relationship Id="rId12" Type="http://schemas.openxmlformats.org/officeDocument/2006/relationships/slide" Target="slide8.xml"/><Relationship Id="rId2" Type="http://schemas.openxmlformats.org/officeDocument/2006/relationships/notesSlide" Target="../notesSlides/notesSlide20.xml"/><Relationship Id="rId16" Type="http://schemas.openxmlformats.org/officeDocument/2006/relationships/image" Target="../media/image45.sv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image" Target="../media/image26.png"/><Relationship Id="rId4" Type="http://schemas.openxmlformats.org/officeDocument/2006/relationships/image" Target="../media/image38.png"/><Relationship Id="rId9" Type="http://schemas.openxmlformats.org/officeDocument/2006/relationships/image" Target="../media/image25.svg"/><Relationship Id="rId14"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57.png"/><Relationship Id="rId4" Type="http://schemas.openxmlformats.org/officeDocument/2006/relationships/slide" Target="slide37.xml"/><Relationship Id="rId9" Type="http://schemas.openxmlformats.org/officeDocument/2006/relationships/image" Target="../media/image29.sv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3.xml"/><Relationship Id="rId3" Type="http://schemas.openxmlformats.org/officeDocument/2006/relationships/image" Target="../media/image58.png"/><Relationship Id="rId7" Type="http://schemas.openxmlformats.org/officeDocument/2006/relationships/slide" Target="slide25.xml"/><Relationship Id="rId12" Type="http://schemas.openxmlformats.org/officeDocument/2006/relationships/image" Target="../media/image27.sv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0.svg"/><Relationship Id="rId15" Type="http://schemas.openxmlformats.org/officeDocument/2006/relationships/image" Target="../media/image29.svg"/><Relationship Id="rId10" Type="http://schemas.openxmlformats.org/officeDocument/2006/relationships/slide" Target="slide37.xml"/><Relationship Id="rId4" Type="http://schemas.openxmlformats.org/officeDocument/2006/relationships/image" Target="../media/image59.png"/><Relationship Id="rId9" Type="http://schemas.openxmlformats.org/officeDocument/2006/relationships/image" Target="../media/image25.svg"/><Relationship Id="rId1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png"/><Relationship Id="rId3" Type="http://schemas.openxmlformats.org/officeDocument/2006/relationships/image" Target="../media/image62.png"/><Relationship Id="rId7" Type="http://schemas.openxmlformats.org/officeDocument/2006/relationships/image" Target="../media/image24.png"/><Relationship Id="rId12" Type="http://schemas.openxmlformats.org/officeDocument/2006/relationships/slide" Target="slide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5.svg"/><Relationship Id="rId11" Type="http://schemas.openxmlformats.org/officeDocument/2006/relationships/image" Target="../media/image27.svg"/><Relationship Id="rId5" Type="http://schemas.openxmlformats.org/officeDocument/2006/relationships/image" Target="../media/image64.png"/><Relationship Id="rId10" Type="http://schemas.openxmlformats.org/officeDocument/2006/relationships/image" Target="../media/image26.png"/><Relationship Id="rId4" Type="http://schemas.openxmlformats.org/officeDocument/2006/relationships/image" Target="../media/image63.svg"/><Relationship Id="rId9" Type="http://schemas.openxmlformats.org/officeDocument/2006/relationships/slide" Target="slide37.xml"/><Relationship Id="rId14" Type="http://schemas.openxmlformats.org/officeDocument/2006/relationships/image" Target="../media/image29.sv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2.png"/><Relationship Id="rId7" Type="http://schemas.openxmlformats.org/officeDocument/2006/relationships/slide" Target="slide37.xml"/><Relationship Id="rId12" Type="http://schemas.openxmlformats.org/officeDocument/2006/relationships/image" Target="../media/image29.sv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slide" Target="slide3.xml"/><Relationship Id="rId4" Type="http://schemas.openxmlformats.org/officeDocument/2006/relationships/image" Target="../media/image63.svg"/><Relationship Id="rId9" Type="http://schemas.openxmlformats.org/officeDocument/2006/relationships/image" Target="../media/image27.svg"/></Relationships>
</file>

<file path=ppt/slides/_rels/slide2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png"/><Relationship Id="rId3" Type="http://schemas.openxmlformats.org/officeDocument/2006/relationships/image" Target="../media/image66.png"/><Relationship Id="rId7" Type="http://schemas.openxmlformats.org/officeDocument/2006/relationships/image" Target="../media/image24.png"/><Relationship Id="rId12"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slide" Target="slide28.xml"/><Relationship Id="rId11" Type="http://schemas.openxmlformats.org/officeDocument/2006/relationships/image" Target="../media/image27.svg"/><Relationship Id="rId5" Type="http://schemas.openxmlformats.org/officeDocument/2006/relationships/image" Target="../media/image60.svg"/><Relationship Id="rId10" Type="http://schemas.openxmlformats.org/officeDocument/2006/relationships/image" Target="../media/image26.png"/><Relationship Id="rId4" Type="http://schemas.openxmlformats.org/officeDocument/2006/relationships/image" Target="../media/image59.png"/><Relationship Id="rId9" Type="http://schemas.openxmlformats.org/officeDocument/2006/relationships/slide" Target="slide37.xml"/><Relationship Id="rId14" Type="http://schemas.openxmlformats.org/officeDocument/2006/relationships/image" Target="../media/image29.svg"/></Relationships>
</file>

<file path=ppt/slides/_rels/slide2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png"/><Relationship Id="rId3" Type="http://schemas.openxmlformats.org/officeDocument/2006/relationships/image" Target="../media/image67.png"/><Relationship Id="rId7" Type="http://schemas.openxmlformats.org/officeDocument/2006/relationships/image" Target="../media/image24.png"/><Relationship Id="rId12"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0.svg"/><Relationship Id="rId11" Type="http://schemas.openxmlformats.org/officeDocument/2006/relationships/image" Target="../media/image27.svg"/><Relationship Id="rId5" Type="http://schemas.openxmlformats.org/officeDocument/2006/relationships/image" Target="../media/image69.png"/><Relationship Id="rId10" Type="http://schemas.openxmlformats.org/officeDocument/2006/relationships/image" Target="../media/image26.png"/><Relationship Id="rId4" Type="http://schemas.openxmlformats.org/officeDocument/2006/relationships/image" Target="../media/image68.svg"/><Relationship Id="rId9" Type="http://schemas.openxmlformats.org/officeDocument/2006/relationships/slide" Target="slide37.xml"/><Relationship Id="rId14" Type="http://schemas.openxmlformats.org/officeDocument/2006/relationships/image" Target="../media/image29.sv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7.png"/><Relationship Id="rId7" Type="http://schemas.openxmlformats.org/officeDocument/2006/relationships/slide" Target="slide37.xml"/><Relationship Id="rId12" Type="http://schemas.openxmlformats.org/officeDocument/2006/relationships/image" Target="../media/image29.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slide" Target="slide3.xml"/><Relationship Id="rId4" Type="http://schemas.openxmlformats.org/officeDocument/2006/relationships/image" Target="../media/image68.svg"/><Relationship Id="rId9" Type="http://schemas.openxmlformats.org/officeDocument/2006/relationships/image" Target="../media/image27.svg"/></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slide" Target="slide37.xml"/><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png"/><Relationship Id="rId3" Type="http://schemas.openxmlformats.org/officeDocument/2006/relationships/image" Target="../media/image71.png"/><Relationship Id="rId7" Type="http://schemas.openxmlformats.org/officeDocument/2006/relationships/image" Target="../media/image24.png"/><Relationship Id="rId12" Type="http://schemas.openxmlformats.org/officeDocument/2006/relationships/slide" Target="slide3.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slide" Target="slide31.xml"/><Relationship Id="rId11" Type="http://schemas.openxmlformats.org/officeDocument/2006/relationships/image" Target="../media/image27.svg"/><Relationship Id="rId5" Type="http://schemas.openxmlformats.org/officeDocument/2006/relationships/image" Target="../media/image60.svg"/><Relationship Id="rId10" Type="http://schemas.openxmlformats.org/officeDocument/2006/relationships/image" Target="../media/image26.png"/><Relationship Id="rId4" Type="http://schemas.openxmlformats.org/officeDocument/2006/relationships/image" Target="../media/image59.png"/><Relationship Id="rId9" Type="http://schemas.openxmlformats.org/officeDocument/2006/relationships/slide" Target="slide37.xml"/><Relationship Id="rId14" Type="http://schemas.openxmlformats.org/officeDocument/2006/relationships/image" Target="../media/image29.svg"/></Relationships>
</file>

<file path=ppt/slides/_rels/slide3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png"/><Relationship Id="rId3" Type="http://schemas.openxmlformats.org/officeDocument/2006/relationships/image" Target="../media/image72.png"/><Relationship Id="rId7" Type="http://schemas.openxmlformats.org/officeDocument/2006/relationships/image" Target="../media/image24.png"/><Relationship Id="rId12" Type="http://schemas.openxmlformats.org/officeDocument/2006/relationships/slide" Target="slide3.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75.svg"/><Relationship Id="rId11" Type="http://schemas.openxmlformats.org/officeDocument/2006/relationships/image" Target="../media/image27.svg"/><Relationship Id="rId5" Type="http://schemas.openxmlformats.org/officeDocument/2006/relationships/image" Target="../media/image74.png"/><Relationship Id="rId10" Type="http://schemas.openxmlformats.org/officeDocument/2006/relationships/image" Target="../media/image26.png"/><Relationship Id="rId4" Type="http://schemas.openxmlformats.org/officeDocument/2006/relationships/image" Target="../media/image73.svg"/><Relationship Id="rId9" Type="http://schemas.openxmlformats.org/officeDocument/2006/relationships/slide" Target="slide37.xml"/><Relationship Id="rId14" Type="http://schemas.openxmlformats.org/officeDocument/2006/relationships/image" Target="../media/image29.sv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2.png"/><Relationship Id="rId7" Type="http://schemas.openxmlformats.org/officeDocument/2006/relationships/slide" Target="slide37.xml"/><Relationship Id="rId12" Type="http://schemas.openxmlformats.org/officeDocument/2006/relationships/image" Target="../media/image29.sv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slide" Target="slide3.xml"/><Relationship Id="rId4" Type="http://schemas.openxmlformats.org/officeDocument/2006/relationships/image" Target="../media/image73.svg"/><Relationship Id="rId9" Type="http://schemas.openxmlformats.org/officeDocument/2006/relationships/image" Target="../media/image27.sv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slide" Target="slide37.xml"/><Relationship Id="rId9" Type="http://schemas.openxmlformats.org/officeDocument/2006/relationships/image" Target="../media/image29.svg"/></Relationships>
</file>

<file path=ppt/slides/_rels/slide3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77.png"/><Relationship Id="rId7" Type="http://schemas.openxmlformats.org/officeDocument/2006/relationships/image" Target="../media/image26.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slide" Target="slide37.xml"/><Relationship Id="rId11" Type="http://schemas.openxmlformats.org/officeDocument/2006/relationships/image" Target="../media/image29.svg"/><Relationship Id="rId5" Type="http://schemas.openxmlformats.org/officeDocument/2006/relationships/image" Target="../media/image25.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slide" Target="slide3.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7.svg"/><Relationship Id="rId3" Type="http://schemas.openxmlformats.org/officeDocument/2006/relationships/image" Target="../media/image46.png"/><Relationship Id="rId7" Type="http://schemas.openxmlformats.org/officeDocument/2006/relationships/image" Target="../media/image51.png"/><Relationship Id="rId12" Type="http://schemas.openxmlformats.org/officeDocument/2006/relationships/image" Target="../media/image26.png"/><Relationship Id="rId2" Type="http://schemas.openxmlformats.org/officeDocument/2006/relationships/notesSlide" Target="../notesSlides/notesSlide30.xml"/><Relationship Id="rId16" Type="http://schemas.openxmlformats.org/officeDocument/2006/relationships/image" Target="../media/image29.svg"/><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slide" Target="slide37.xml"/><Relationship Id="rId5" Type="http://schemas.openxmlformats.org/officeDocument/2006/relationships/image" Target="../media/image47.png"/><Relationship Id="rId15" Type="http://schemas.openxmlformats.org/officeDocument/2006/relationships/image" Target="../media/image28.png"/><Relationship Id="rId10" Type="http://schemas.openxmlformats.org/officeDocument/2006/relationships/image" Target="../media/image25.svg"/><Relationship Id="rId4" Type="http://schemas.openxmlformats.org/officeDocument/2006/relationships/image" Target="../media/image49.png"/><Relationship Id="rId9" Type="http://schemas.openxmlformats.org/officeDocument/2006/relationships/image" Target="../media/image24.png"/><Relationship Id="rId14" Type="http://schemas.openxmlformats.org/officeDocument/2006/relationships/slide" Target="slide3.xml"/></Relationships>
</file>

<file path=ppt/slides/_rels/slide3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56.png"/><Relationship Id="rId3" Type="http://schemas.openxmlformats.org/officeDocument/2006/relationships/image" Target="../media/image24.png"/><Relationship Id="rId7" Type="http://schemas.openxmlformats.org/officeDocument/2006/relationships/image" Target="../media/image27.svg"/><Relationship Id="rId12" Type="http://schemas.openxmlformats.org/officeDocument/2006/relationships/slide" Target="slide9.xml"/><Relationship Id="rId2" Type="http://schemas.openxmlformats.org/officeDocument/2006/relationships/notesSlide" Target="../notesSlides/notesSlide31.xml"/><Relationship Id="rId16"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54.png"/><Relationship Id="rId5" Type="http://schemas.openxmlformats.org/officeDocument/2006/relationships/slide" Target="slide37.xml"/><Relationship Id="rId15" Type="http://schemas.openxmlformats.org/officeDocument/2006/relationships/image" Target="../media/image53.pn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 Id="rId1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5.svg"/><Relationship Id="rId7" Type="http://schemas.openxmlformats.org/officeDocument/2006/relationships/image" Target="../media/image26.png"/><Relationship Id="rId12"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slide" Target="slide37.xml"/><Relationship Id="rId11" Type="http://schemas.openxmlformats.org/officeDocument/2006/relationships/image" Target="../media/image29.svg"/><Relationship Id="rId5" Type="http://schemas.openxmlformats.org/officeDocument/2006/relationships/image" Target="../media/image79.svg"/><Relationship Id="rId10" Type="http://schemas.openxmlformats.org/officeDocument/2006/relationships/image" Target="../media/image28.png"/><Relationship Id="rId4" Type="http://schemas.openxmlformats.org/officeDocument/2006/relationships/image" Target="../media/image78.png"/><Relationship Id="rId9"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0.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37.xml"/><Relationship Id="rId11" Type="http://schemas.openxmlformats.org/officeDocument/2006/relationships/image" Target="../media/image29.svg"/><Relationship Id="rId5" Type="http://schemas.openxmlformats.org/officeDocument/2006/relationships/image" Target="../media/image25.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29.svg"/><Relationship Id="rId3" Type="http://schemas.openxmlformats.org/officeDocument/2006/relationships/hyperlink" Target="https://global.epicentralmed.com/epifundamentals/find-out-more-about-airway-hyperresponsiveness" TargetMode="External"/><Relationship Id="rId7" Type="http://schemas.openxmlformats.org/officeDocument/2006/relationships/image" Target="../media/image25.sv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slide" Target="slide3.xml"/><Relationship Id="rId5" Type="http://schemas.openxmlformats.org/officeDocument/2006/relationships/image" Target="../media/image32.svg"/><Relationship Id="rId10" Type="http://schemas.openxmlformats.org/officeDocument/2006/relationships/image" Target="../media/image27.svg"/><Relationship Id="rId4" Type="http://schemas.openxmlformats.org/officeDocument/2006/relationships/image" Target="../media/image3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6.png"/><Relationship Id="rId3" Type="http://schemas.openxmlformats.org/officeDocument/2006/relationships/image" Target="../media/image34.svg"/><Relationship Id="rId7" Type="http://schemas.openxmlformats.org/officeDocument/2006/relationships/hyperlink" Target="https://global.epicentralmed.com/epifundamentals/complexity-severe-asthma" TargetMode="External"/><Relationship Id="rId12" Type="http://schemas.openxmlformats.org/officeDocument/2006/relationships/slide" Target="slide37.xml"/><Relationship Id="rId17" Type="http://schemas.openxmlformats.org/officeDocument/2006/relationships/image" Target="../media/image29.svg"/><Relationship Id="rId2" Type="http://schemas.openxmlformats.org/officeDocument/2006/relationships/image" Target="../media/image33.png"/><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25.svg"/><Relationship Id="rId5" Type="http://schemas.openxmlformats.org/officeDocument/2006/relationships/image" Target="../media/image36.svg"/><Relationship Id="rId15" Type="http://schemas.openxmlformats.org/officeDocument/2006/relationships/slide" Target="slide3.xml"/><Relationship Id="rId10" Type="http://schemas.openxmlformats.org/officeDocument/2006/relationships/image" Target="../media/image24.png"/><Relationship Id="rId4" Type="http://schemas.openxmlformats.org/officeDocument/2006/relationships/image" Target="../media/image35.png"/><Relationship Id="rId9" Type="http://schemas.openxmlformats.org/officeDocument/2006/relationships/image" Target="../media/image32.svg"/><Relationship Id="rId1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slide" Target="slide37.xml"/><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13" Type="http://schemas.openxmlformats.org/officeDocument/2006/relationships/image" Target="../media/image43.svg"/><Relationship Id="rId18" Type="http://schemas.openxmlformats.org/officeDocument/2006/relationships/slide" Target="slide13.xml"/><Relationship Id="rId26" Type="http://schemas.openxmlformats.org/officeDocument/2006/relationships/slide" Target="slide21.xml"/><Relationship Id="rId3" Type="http://schemas.openxmlformats.org/officeDocument/2006/relationships/image" Target="../media/image30.jpeg"/><Relationship Id="rId21" Type="http://schemas.openxmlformats.org/officeDocument/2006/relationships/slide" Target="slide16.xml"/><Relationship Id="rId34" Type="http://schemas.openxmlformats.org/officeDocument/2006/relationships/image" Target="../media/image29.svg"/><Relationship Id="rId7" Type="http://schemas.openxmlformats.org/officeDocument/2006/relationships/image" Target="../media/image40.png"/><Relationship Id="rId12" Type="http://schemas.openxmlformats.org/officeDocument/2006/relationships/image" Target="../media/image42.png"/><Relationship Id="rId17" Type="http://schemas.openxmlformats.org/officeDocument/2006/relationships/slide" Target="slide12.xml"/><Relationship Id="rId25" Type="http://schemas.openxmlformats.org/officeDocument/2006/relationships/slide" Target="slide20.xml"/><Relationship Id="rId33"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slide" Target="slide11.xml"/><Relationship Id="rId20" Type="http://schemas.openxmlformats.org/officeDocument/2006/relationships/slide" Target="slide15.xml"/><Relationship Id="rId29" Type="http://schemas.openxmlformats.org/officeDocument/2006/relationships/slide" Target="slide37.xml"/><Relationship Id="rId1" Type="http://schemas.openxmlformats.org/officeDocument/2006/relationships/slideLayout" Target="../slideLayouts/slideLayout5.xml"/><Relationship Id="rId6" Type="http://schemas.openxmlformats.org/officeDocument/2006/relationships/slide" Target="slide22.xml"/><Relationship Id="rId11" Type="http://schemas.openxmlformats.org/officeDocument/2006/relationships/slide" Target="slide9.xml"/><Relationship Id="rId24" Type="http://schemas.openxmlformats.org/officeDocument/2006/relationships/slide" Target="slide19.xml"/><Relationship Id="rId32" Type="http://schemas.openxmlformats.org/officeDocument/2006/relationships/slide" Target="slide3.xml"/><Relationship Id="rId5" Type="http://schemas.openxmlformats.org/officeDocument/2006/relationships/image" Target="../media/image39.png"/><Relationship Id="rId15" Type="http://schemas.openxmlformats.org/officeDocument/2006/relationships/slide" Target="slide10.xml"/><Relationship Id="rId23" Type="http://schemas.openxmlformats.org/officeDocument/2006/relationships/slide" Target="slide18.xml"/><Relationship Id="rId28" Type="http://schemas.openxmlformats.org/officeDocument/2006/relationships/image" Target="../media/image25.svg"/><Relationship Id="rId10" Type="http://schemas.openxmlformats.org/officeDocument/2006/relationships/slide" Target="slide24.xml"/><Relationship Id="rId19" Type="http://schemas.openxmlformats.org/officeDocument/2006/relationships/slide" Target="slide14.xml"/><Relationship Id="rId31" Type="http://schemas.openxmlformats.org/officeDocument/2006/relationships/image" Target="../media/image27.svg"/><Relationship Id="rId4" Type="http://schemas.openxmlformats.org/officeDocument/2006/relationships/image" Target="../media/image38.png"/><Relationship Id="rId9" Type="http://schemas.openxmlformats.org/officeDocument/2006/relationships/slide" Target="slide27.xml"/><Relationship Id="rId14" Type="http://schemas.openxmlformats.org/officeDocument/2006/relationships/slide" Target="slide30.xml"/><Relationship Id="rId22" Type="http://schemas.openxmlformats.org/officeDocument/2006/relationships/slide" Target="slide17.xml"/><Relationship Id="rId27" Type="http://schemas.openxmlformats.org/officeDocument/2006/relationships/image" Target="../media/image24.png"/><Relationship Id="rId30" Type="http://schemas.openxmlformats.org/officeDocument/2006/relationships/image" Target="../media/image26.png"/><Relationship Id="rId8" Type="http://schemas.openxmlformats.org/officeDocument/2006/relationships/image" Target="../media/image41.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slide" Target="slide8.xml"/><Relationship Id="rId17"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image" Target="../media/image45.sv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27.sv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image" Target="../media/image26.png"/><Relationship Id="rId4" Type="http://schemas.openxmlformats.org/officeDocument/2006/relationships/image" Target="../media/image30.jpeg"/><Relationship Id="rId9" Type="http://schemas.openxmlformats.org/officeDocument/2006/relationships/image" Target="../media/image25.sv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FA6BFC-0BEE-6742-B0BE-0DAAF034AFD1}"/>
              </a:ext>
            </a:extLst>
          </p:cNvPr>
          <p:cNvSpPr>
            <a:spLocks noGrp="1"/>
          </p:cNvSpPr>
          <p:nvPr>
            <p:ph type="ctrTitle"/>
          </p:nvPr>
        </p:nvSpPr>
        <p:spPr>
          <a:xfrm>
            <a:off x="648000" y="3186000"/>
            <a:ext cx="6480000" cy="1800000"/>
          </a:xfrm>
        </p:spPr>
        <p:txBody>
          <a:bodyPr rIns="0"/>
          <a:lstStyle/>
          <a:p>
            <a:r>
              <a:rPr lang="en-GB"/>
              <a:t>The fundamentals of airway immunology in severe asthma</a:t>
            </a:r>
          </a:p>
        </p:txBody>
      </p:sp>
      <p:sp>
        <p:nvSpPr>
          <p:cNvPr id="5" name="Subtitle 4">
            <a:extLst>
              <a:ext uri="{FF2B5EF4-FFF2-40B4-BE49-F238E27FC236}">
                <a16:creationId xmlns:a16="http://schemas.microsoft.com/office/drawing/2014/main" id="{E64A0543-F226-9C48-B3BC-816EDC5E9996}"/>
              </a:ext>
            </a:extLst>
          </p:cNvPr>
          <p:cNvSpPr>
            <a:spLocks noGrp="1"/>
          </p:cNvSpPr>
          <p:nvPr>
            <p:ph type="subTitle" idx="1"/>
          </p:nvPr>
        </p:nvSpPr>
        <p:spPr>
          <a:xfrm>
            <a:off x="648000" y="5148000"/>
            <a:ext cx="6480000" cy="612000"/>
          </a:xfrm>
        </p:spPr>
        <p:txBody>
          <a:bodyPr/>
          <a:lstStyle/>
          <a:p>
            <a:r>
              <a:rPr lang="en-GB" sz="1600"/>
              <a:t>An overview of the inflammatory pathways and cellular mechanisms that drive asthma and its symptoms</a:t>
            </a:r>
          </a:p>
          <a:p>
            <a:endParaRPr lang="en-GB" sz="1600" b="0">
              <a:solidFill>
                <a:schemeClr val="bg1"/>
              </a:solidFill>
            </a:endParaRPr>
          </a:p>
          <a:p>
            <a:r>
              <a:rPr lang="en-GB" sz="1400">
                <a:solidFill>
                  <a:schemeClr val="bg1"/>
                </a:solidFill>
              </a:rPr>
              <a:t>This slide deck was developed in collaboration with Professor Lena Uller</a:t>
            </a:r>
          </a:p>
        </p:txBody>
      </p:sp>
      <p:sp>
        <p:nvSpPr>
          <p:cNvPr id="9" name="Footer Placeholder 8">
            <a:extLst>
              <a:ext uri="{FF2B5EF4-FFF2-40B4-BE49-F238E27FC236}">
                <a16:creationId xmlns:a16="http://schemas.microsoft.com/office/drawing/2014/main" id="{71AECA1A-01C4-7348-A6C1-7E803B11C9F9}"/>
              </a:ext>
            </a:extLst>
          </p:cNvPr>
          <p:cNvSpPr>
            <a:spLocks noGrp="1"/>
          </p:cNvSpPr>
          <p:nvPr>
            <p:ph type="ftr" sz="quarter" idx="10"/>
          </p:nvPr>
        </p:nvSpPr>
        <p:spPr>
          <a:xfrm>
            <a:off x="648000" y="6199200"/>
            <a:ext cx="6480000" cy="288000"/>
          </a:xfrm>
        </p:spPr>
        <p:txBody>
          <a:bodyPr/>
          <a:lstStyle/>
          <a:p>
            <a:r>
              <a:rPr lang="en-GB" sz="900"/>
              <a:t>Z4-54955</a:t>
            </a:r>
            <a:r>
              <a:rPr lang="en-GB"/>
              <a:t> | JUNE 2023</a:t>
            </a:r>
          </a:p>
        </p:txBody>
      </p:sp>
      <p:sp>
        <p:nvSpPr>
          <p:cNvPr id="11" name="Date Placeholder 9">
            <a:extLst>
              <a:ext uri="{FF2B5EF4-FFF2-40B4-BE49-F238E27FC236}">
                <a16:creationId xmlns:a16="http://schemas.microsoft.com/office/drawing/2014/main" id="{AA8CF5B6-82C2-9449-949A-779FD2BC4571}"/>
              </a:ext>
            </a:extLst>
          </p:cNvPr>
          <p:cNvSpPr txBox="1">
            <a:spLocks/>
          </p:cNvSpPr>
          <p:nvPr/>
        </p:nvSpPr>
        <p:spPr>
          <a:xfrm>
            <a:off x="1794738" y="2569999"/>
            <a:ext cx="2743200" cy="222181"/>
          </a:xfrm>
          <a:prstGeom prst="rect">
            <a:avLst/>
          </a:prstGeom>
          <a:noFill/>
        </p:spPr>
        <p:txBody>
          <a:bodyPr lIns="0" rIns="0" anchor="ctr"/>
          <a:lstStyle>
            <a:defPPr>
              <a:defRPr lang="en-US"/>
            </a:defPPr>
            <a:lvl1pPr marL="0" algn="r" defTabSz="914400" rtl="0" eaLnBrk="1" latinLnBrk="0" hangingPunct="1">
              <a:defRPr lang="en-GB" sz="900" b="1" i="0" kern="1200" spc="20" smtClean="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GB" b="0">
              <a:latin typeface="Calibri" panose="020F0502020204030204" pitchFamily="34" charset="0"/>
              <a:cs typeface="Calibri" panose="020F0502020204030204" pitchFamily="34" charset="0"/>
            </a:endParaRPr>
          </a:p>
        </p:txBody>
      </p:sp>
      <p:sp>
        <p:nvSpPr>
          <p:cNvPr id="2" name="Rectangle: Rounded Corners 1">
            <a:hlinkClick r:id="rId2" action="ppaction://hlinksldjump"/>
            <a:extLst>
              <a:ext uri="{FF2B5EF4-FFF2-40B4-BE49-F238E27FC236}">
                <a16:creationId xmlns:a16="http://schemas.microsoft.com/office/drawing/2014/main" id="{1FD12268-53F5-CEE4-9070-373B5CB21A56}"/>
              </a:ext>
            </a:extLst>
          </p:cNvPr>
          <p:cNvSpPr/>
          <p:nvPr/>
        </p:nvSpPr>
        <p:spPr>
          <a:xfrm>
            <a:off x="10261600" y="6309360"/>
            <a:ext cx="1513840" cy="3597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t>Click here to start</a:t>
            </a:r>
          </a:p>
        </p:txBody>
      </p:sp>
      <p:sp>
        <p:nvSpPr>
          <p:cNvPr id="3" name="TextBox 2">
            <a:extLst>
              <a:ext uri="{FF2B5EF4-FFF2-40B4-BE49-F238E27FC236}">
                <a16:creationId xmlns:a16="http://schemas.microsoft.com/office/drawing/2014/main" id="{D8A3D662-F055-42E9-39DF-44D38E8FAF69}"/>
              </a:ext>
            </a:extLst>
          </p:cNvPr>
          <p:cNvSpPr txBox="1"/>
          <p:nvPr/>
        </p:nvSpPr>
        <p:spPr>
          <a:xfrm>
            <a:off x="2629345" y="6309360"/>
            <a:ext cx="6933309" cy="246221"/>
          </a:xfrm>
          <a:prstGeom prst="rect">
            <a:avLst/>
          </a:prstGeom>
          <a:noFill/>
        </p:spPr>
        <p:txBody>
          <a:bodyPr wrap="none" rtlCol="0">
            <a:spAutoFit/>
          </a:bodyPr>
          <a:lstStyle/>
          <a:p>
            <a:pPr algn="ctr"/>
            <a:r>
              <a:rPr lang="en-US" sz="1000" err="1">
                <a:solidFill>
                  <a:schemeClr val="bg1"/>
                </a:solidFill>
              </a:rPr>
              <a:t>EpiCentral</a:t>
            </a:r>
            <a:r>
              <a:rPr lang="en-US" sz="1000">
                <a:solidFill>
                  <a:schemeClr val="bg1"/>
                </a:solidFill>
              </a:rPr>
              <a:t> has been organized</a:t>
            </a:r>
            <a:r>
              <a:rPr lang="en-US" sz="1000">
                <a:solidFill>
                  <a:schemeClr val="bg1"/>
                </a:solidFill>
                <a:effectLst/>
              </a:rPr>
              <a:t> and </a:t>
            </a:r>
            <a:r>
              <a:rPr lang="en-US" sz="1000">
                <a:solidFill>
                  <a:schemeClr val="bg1"/>
                </a:solidFill>
              </a:rPr>
              <a:t>funded</a:t>
            </a:r>
            <a:r>
              <a:rPr lang="en-US" sz="1000">
                <a:solidFill>
                  <a:schemeClr val="bg1"/>
                </a:solidFill>
                <a:effectLst/>
              </a:rPr>
              <a:t> by AstraZeneca and Amgen. This material</a:t>
            </a:r>
            <a:r>
              <a:rPr lang="en-US" sz="1000">
                <a:solidFill>
                  <a:schemeClr val="bg1"/>
                </a:solidFill>
              </a:rPr>
              <a:t> is intended for healthcare professionals only.</a:t>
            </a:r>
            <a:endParaRPr lang="en-GB" sz="1000">
              <a:solidFill>
                <a:schemeClr val="bg1"/>
              </a:solidFill>
            </a:endParaRPr>
          </a:p>
        </p:txBody>
      </p:sp>
    </p:spTree>
    <p:extLst>
      <p:ext uri="{BB962C8B-B14F-4D97-AF65-F5344CB8AC3E}">
        <p14:creationId xmlns:p14="http://schemas.microsoft.com/office/powerpoint/2010/main" val="229474462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5A704BD-97AC-850A-8ED5-9AB99ECD8A50}"/>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8" name="TextBox 27">
            <a:extLst>
              <a:ext uri="{FF2B5EF4-FFF2-40B4-BE49-F238E27FC236}">
                <a16:creationId xmlns:a16="http://schemas.microsoft.com/office/drawing/2014/main" id="{EF603C3A-D1BB-2894-2D09-39849FC9391A}"/>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7D5DEB82-0593-EF50-63FD-98C86D673BD9}"/>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23" name="Picture 22">
            <a:extLst>
              <a:ext uri="{FF2B5EF4-FFF2-40B4-BE49-F238E27FC236}">
                <a16:creationId xmlns:a16="http://schemas.microsoft.com/office/drawing/2014/main" id="{F8027554-8449-D979-218E-E4F664EDED9D}"/>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24" name="TextBox 23">
            <a:extLst>
              <a:ext uri="{FF2B5EF4-FFF2-40B4-BE49-F238E27FC236}">
                <a16:creationId xmlns:a16="http://schemas.microsoft.com/office/drawing/2014/main" id="{DDA5FEAE-38FB-6FA8-3760-8F5417A35B59}"/>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7" name="TextBox 16">
            <a:extLst>
              <a:ext uri="{FF2B5EF4-FFF2-40B4-BE49-F238E27FC236}">
                <a16:creationId xmlns:a16="http://schemas.microsoft.com/office/drawing/2014/main" id="{94354AB1-12B7-8893-4229-0AB64A9EE51A}"/>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8" name="TextBox 17">
            <a:extLst>
              <a:ext uri="{FF2B5EF4-FFF2-40B4-BE49-F238E27FC236}">
                <a16:creationId xmlns:a16="http://schemas.microsoft.com/office/drawing/2014/main" id="{5F79DE04-1265-4D4F-B8CF-BA7F954350B2}"/>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9" name="TextBox 18">
            <a:extLst>
              <a:ext uri="{FF2B5EF4-FFF2-40B4-BE49-F238E27FC236}">
                <a16:creationId xmlns:a16="http://schemas.microsoft.com/office/drawing/2014/main" id="{246CE4DB-3DBC-F068-D331-BEC9B9F1F225}"/>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0" name="Rectangle 19">
            <a:extLst>
              <a:ext uri="{FF2B5EF4-FFF2-40B4-BE49-F238E27FC236}">
                <a16:creationId xmlns:a16="http://schemas.microsoft.com/office/drawing/2014/main" id="{F190D8D1-EF5A-BB03-1A85-BAAD963087C3}"/>
              </a:ext>
            </a:extLst>
          </p:cNvPr>
          <p:cNvSpPr/>
          <p:nvPr/>
        </p:nvSpPr>
        <p:spPr>
          <a:xfrm>
            <a:off x="0" y="1147402"/>
            <a:ext cx="12192000" cy="5710598"/>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A2B2C05-E461-BD82-4814-407A0480BD4C}"/>
              </a:ext>
            </a:extLst>
          </p:cNvPr>
          <p:cNvSpPr txBox="1"/>
          <p:nvPr/>
        </p:nvSpPr>
        <p:spPr>
          <a:xfrm>
            <a:off x="240633" y="1400405"/>
            <a:ext cx="11730788" cy="1198019"/>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3D2D20E2-E23C-C071-1483-97E83F3B47F1}"/>
              </a:ext>
            </a:extLst>
          </p:cNvPr>
          <p:cNvGraphicFramePr>
            <a:graphicFrameLocks noGrp="1"/>
          </p:cNvGraphicFramePr>
          <p:nvPr>
            <p:ph idx="1"/>
            <p:extLst>
              <p:ext uri="{D42A27DB-BD31-4B8C-83A1-F6EECF244321}">
                <p14:modId xmlns:p14="http://schemas.microsoft.com/office/powerpoint/2010/main" val="808901206"/>
              </p:ext>
            </p:extLst>
          </p:nvPr>
        </p:nvGraphicFramePr>
        <p:xfrm>
          <a:off x="717419" y="1532996"/>
          <a:ext cx="10716712" cy="59436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4372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a:solidFill>
                            <a:schemeClr val="tx2"/>
                          </a:solidFill>
                          <a:latin typeface="+mj-lt"/>
                        </a:rPr>
                        <a:t>ILC2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tx1"/>
                          </a:solidFill>
                        </a:rPr>
                        <a:t>Type 2 innate lymphoid cells (ILC2) play an important role in response to certain aeroallergen threats in the absence of adaptive immune cells such as T cells. ILC2 cells can be activated by </a:t>
                      </a:r>
                      <a:r>
                        <a:rPr lang="en-GB" sz="1100" b="1">
                          <a:solidFill>
                            <a:schemeClr val="tx1"/>
                          </a:solidFill>
                        </a:rPr>
                        <a:t>IL-25, IL-33 </a:t>
                      </a:r>
                      <a:r>
                        <a:rPr lang="en-GB" sz="1100">
                          <a:solidFill>
                            <a:schemeClr val="tx1"/>
                          </a:solidFill>
                        </a:rPr>
                        <a:t>and</a:t>
                      </a:r>
                      <a:r>
                        <a:rPr lang="en-GB" sz="1100" b="1">
                          <a:solidFill>
                            <a:schemeClr val="tx1"/>
                          </a:solidFill>
                        </a:rPr>
                        <a:t> TSLP</a:t>
                      </a:r>
                      <a:r>
                        <a:rPr lang="en-GB" sz="1100" kern="1200">
                          <a:solidFill>
                            <a:schemeClr val="tx1"/>
                          </a:solidFill>
                          <a:latin typeface="+mn-lt"/>
                          <a:ea typeface="+mn-ea"/>
                          <a:cs typeface="+mn-cs"/>
                        </a:rPr>
                        <a:t>. They </a:t>
                      </a:r>
                      <a:r>
                        <a:rPr lang="en-GB" sz="1100">
                          <a:solidFill>
                            <a:schemeClr val="tx1"/>
                          </a:solidFill>
                        </a:rPr>
                        <a:t>produce </a:t>
                      </a:r>
                      <a:r>
                        <a:rPr lang="en-GB" sz="1100" b="1">
                          <a:solidFill>
                            <a:schemeClr val="tx1"/>
                          </a:solidFill>
                        </a:rPr>
                        <a:t>IL-5</a:t>
                      </a:r>
                      <a:r>
                        <a:rPr lang="en-GB" sz="1100" b="0">
                          <a:solidFill>
                            <a:schemeClr val="tx1"/>
                          </a:solidFill>
                        </a:rPr>
                        <a:t>,</a:t>
                      </a:r>
                      <a:r>
                        <a:rPr lang="en-GB" sz="1100" b="1">
                          <a:solidFill>
                            <a:schemeClr val="tx1"/>
                          </a:solidFill>
                        </a:rPr>
                        <a:t> </a:t>
                      </a:r>
                      <a:r>
                        <a:rPr lang="en-GB" sz="1100" b="0">
                          <a:solidFill>
                            <a:schemeClr val="tx1"/>
                          </a:solidFill>
                        </a:rPr>
                        <a:t>which can lead to the recruitment and activation of eosinophils, and </a:t>
                      </a:r>
                      <a:r>
                        <a:rPr lang="en-GB" sz="1100" b="1">
                          <a:solidFill>
                            <a:schemeClr val="tx1"/>
                          </a:solidFill>
                        </a:rPr>
                        <a:t>IL-13</a:t>
                      </a:r>
                      <a:r>
                        <a:rPr lang="en-GB" sz="1100" b="0">
                          <a:solidFill>
                            <a:schemeClr val="tx1"/>
                          </a:solidFill>
                        </a:rPr>
                        <a:t>,</a:t>
                      </a:r>
                      <a:r>
                        <a:rPr lang="en-GB" sz="1100" b="1">
                          <a:solidFill>
                            <a:schemeClr val="tx1"/>
                          </a:solidFill>
                        </a:rPr>
                        <a:t> </a:t>
                      </a:r>
                      <a:r>
                        <a:rPr lang="en-GB" sz="1100" b="0">
                          <a:solidFill>
                            <a:schemeClr val="tx1"/>
                          </a:solidFill>
                        </a:rPr>
                        <a:t>which can cause secretion of mucus from goblet cells.</a:t>
                      </a:r>
                      <a:r>
                        <a:rPr lang="en-GB" sz="1100" b="1" baseline="30000">
                          <a:solidFill>
                            <a:schemeClr val="tx1"/>
                          </a:solidFill>
                        </a:rPr>
                        <a:t>1,2</a:t>
                      </a:r>
                      <a:endParaRPr lang="en-GB" sz="1100" baseline="3000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67107840"/>
                  </a:ext>
                </a:extLst>
              </a:tr>
            </a:tbl>
          </a:graphicData>
        </a:graphic>
      </p:graphicFrame>
      <p:grpSp>
        <p:nvGrpSpPr>
          <p:cNvPr id="6" name="Group 5">
            <a:extLst>
              <a:ext uri="{FF2B5EF4-FFF2-40B4-BE49-F238E27FC236}">
                <a16:creationId xmlns:a16="http://schemas.microsoft.com/office/drawing/2014/main" id="{1E25C472-0917-B5AA-0F29-9804C4FEE06C}"/>
              </a:ext>
            </a:extLst>
          </p:cNvPr>
          <p:cNvGrpSpPr/>
          <p:nvPr/>
        </p:nvGrpSpPr>
        <p:grpSpPr>
          <a:xfrm>
            <a:off x="783864" y="1720801"/>
            <a:ext cx="228829" cy="241313"/>
            <a:chOff x="631380" y="1776634"/>
            <a:chExt cx="228829" cy="241313"/>
          </a:xfrm>
        </p:grpSpPr>
        <p:sp>
          <p:nvSpPr>
            <p:cNvPr id="9" name="Oval 638">
              <a:extLst>
                <a:ext uri="{FF2B5EF4-FFF2-40B4-BE49-F238E27FC236}">
                  <a16:creationId xmlns:a16="http://schemas.microsoft.com/office/drawing/2014/main" id="{02D0E212-5F4B-8EAB-E9B1-939889DF655B}"/>
                </a:ext>
              </a:extLst>
            </p:cNvPr>
            <p:cNvSpPr>
              <a:spLocks noChangeAspect="1"/>
            </p:cNvSpPr>
            <p:nvPr/>
          </p:nvSpPr>
          <p:spPr>
            <a:xfrm rot="6233363">
              <a:off x="625138" y="1782876"/>
              <a:ext cx="241313" cy="228829"/>
            </a:xfrm>
            <a:custGeom>
              <a:avLst/>
              <a:gdLst>
                <a:gd name="connsiteX0" fmla="*/ 0 w 232950"/>
                <a:gd name="connsiteY0" fmla="*/ 115508 h 231015"/>
                <a:gd name="connsiteX1" fmla="*/ 116475 w 232950"/>
                <a:gd name="connsiteY1" fmla="*/ 0 h 231015"/>
                <a:gd name="connsiteX2" fmla="*/ 232950 w 232950"/>
                <a:gd name="connsiteY2" fmla="*/ 115508 h 231015"/>
                <a:gd name="connsiteX3" fmla="*/ 116475 w 232950"/>
                <a:gd name="connsiteY3" fmla="*/ 231016 h 231015"/>
                <a:gd name="connsiteX4" fmla="*/ 0 w 232950"/>
                <a:gd name="connsiteY4" fmla="*/ 115508 h 231015"/>
                <a:gd name="connsiteX0" fmla="*/ 674 w 233624"/>
                <a:gd name="connsiteY0" fmla="*/ 123306 h 238814"/>
                <a:gd name="connsiteX1" fmla="*/ 71443 w 233624"/>
                <a:gd name="connsiteY1" fmla="*/ 22915 h 238814"/>
                <a:gd name="connsiteX2" fmla="*/ 117149 w 233624"/>
                <a:gd name="connsiteY2" fmla="*/ 7798 h 238814"/>
                <a:gd name="connsiteX3" fmla="*/ 233624 w 233624"/>
                <a:gd name="connsiteY3" fmla="*/ 123306 h 238814"/>
                <a:gd name="connsiteX4" fmla="*/ 117149 w 233624"/>
                <a:gd name="connsiteY4" fmla="*/ 238814 h 238814"/>
                <a:gd name="connsiteX5" fmla="*/ 674 w 233624"/>
                <a:gd name="connsiteY5" fmla="*/ 123306 h 238814"/>
                <a:gd name="connsiteX0" fmla="*/ 674 w 234617"/>
                <a:gd name="connsiteY0" fmla="*/ 116069 h 231577"/>
                <a:gd name="connsiteX1" fmla="*/ 71443 w 234617"/>
                <a:gd name="connsiteY1" fmla="*/ 15678 h 231577"/>
                <a:gd name="connsiteX2" fmla="*/ 117149 w 234617"/>
                <a:gd name="connsiteY2" fmla="*/ 561 h 231577"/>
                <a:gd name="connsiteX3" fmla="*/ 180015 w 234617"/>
                <a:gd name="connsiteY3" fmla="*/ 18231 h 231577"/>
                <a:gd name="connsiteX4" fmla="*/ 233624 w 234617"/>
                <a:gd name="connsiteY4" fmla="*/ 116069 h 231577"/>
                <a:gd name="connsiteX5" fmla="*/ 117149 w 234617"/>
                <a:gd name="connsiteY5" fmla="*/ 231577 h 231577"/>
                <a:gd name="connsiteX6" fmla="*/ 674 w 234617"/>
                <a:gd name="connsiteY6" fmla="*/ 116069 h 231577"/>
                <a:gd name="connsiteX0" fmla="*/ 5360 w 239303"/>
                <a:gd name="connsiteY0" fmla="*/ 115527 h 231035"/>
                <a:gd name="connsiteX1" fmla="*/ 25234 w 239303"/>
                <a:gd name="connsiteY1" fmla="*/ 47364 h 231035"/>
                <a:gd name="connsiteX2" fmla="*/ 76129 w 239303"/>
                <a:gd name="connsiteY2" fmla="*/ 15136 h 231035"/>
                <a:gd name="connsiteX3" fmla="*/ 121835 w 239303"/>
                <a:gd name="connsiteY3" fmla="*/ 19 h 231035"/>
                <a:gd name="connsiteX4" fmla="*/ 184701 w 239303"/>
                <a:gd name="connsiteY4" fmla="*/ 17689 h 231035"/>
                <a:gd name="connsiteX5" fmla="*/ 238310 w 239303"/>
                <a:gd name="connsiteY5" fmla="*/ 115527 h 231035"/>
                <a:gd name="connsiteX6" fmla="*/ 121835 w 239303"/>
                <a:gd name="connsiteY6" fmla="*/ 231035 h 231035"/>
                <a:gd name="connsiteX7" fmla="*/ 5360 w 239303"/>
                <a:gd name="connsiteY7" fmla="*/ 115527 h 231035"/>
                <a:gd name="connsiteX0" fmla="*/ 7380 w 241323"/>
                <a:gd name="connsiteY0" fmla="*/ 115527 h 232042"/>
                <a:gd name="connsiteX1" fmla="*/ 27254 w 241323"/>
                <a:gd name="connsiteY1" fmla="*/ 47364 h 232042"/>
                <a:gd name="connsiteX2" fmla="*/ 78149 w 241323"/>
                <a:gd name="connsiteY2" fmla="*/ 15136 h 232042"/>
                <a:gd name="connsiteX3" fmla="*/ 123855 w 241323"/>
                <a:gd name="connsiteY3" fmla="*/ 19 h 232042"/>
                <a:gd name="connsiteX4" fmla="*/ 186721 w 241323"/>
                <a:gd name="connsiteY4" fmla="*/ 17689 h 232042"/>
                <a:gd name="connsiteX5" fmla="*/ 240330 w 241323"/>
                <a:gd name="connsiteY5" fmla="*/ 115527 h 232042"/>
                <a:gd name="connsiteX6" fmla="*/ 123855 w 241323"/>
                <a:gd name="connsiteY6" fmla="*/ 231035 h 232042"/>
                <a:gd name="connsiteX7" fmla="*/ 10195 w 241323"/>
                <a:gd name="connsiteY7" fmla="*/ 168687 h 232042"/>
                <a:gd name="connsiteX8" fmla="*/ 7380 w 241323"/>
                <a:gd name="connsiteY8" fmla="*/ 115527 h 232042"/>
                <a:gd name="connsiteX0" fmla="*/ 7380 w 241323"/>
                <a:gd name="connsiteY0" fmla="*/ 115527 h 238495"/>
                <a:gd name="connsiteX1" fmla="*/ 27254 w 241323"/>
                <a:gd name="connsiteY1" fmla="*/ 47364 h 238495"/>
                <a:gd name="connsiteX2" fmla="*/ 78149 w 241323"/>
                <a:gd name="connsiteY2" fmla="*/ 15136 h 238495"/>
                <a:gd name="connsiteX3" fmla="*/ 123855 w 241323"/>
                <a:gd name="connsiteY3" fmla="*/ 19 h 238495"/>
                <a:gd name="connsiteX4" fmla="*/ 186721 w 241323"/>
                <a:gd name="connsiteY4" fmla="*/ 17689 h 238495"/>
                <a:gd name="connsiteX5" fmla="*/ 240330 w 241323"/>
                <a:gd name="connsiteY5" fmla="*/ 115527 h 238495"/>
                <a:gd name="connsiteX6" fmla="*/ 123855 w 241323"/>
                <a:gd name="connsiteY6" fmla="*/ 231035 h 238495"/>
                <a:gd name="connsiteX7" fmla="*/ 53817 w 241323"/>
                <a:gd name="connsiteY7" fmla="*/ 220686 h 238495"/>
                <a:gd name="connsiteX8" fmla="*/ 10195 w 241323"/>
                <a:gd name="connsiteY8" fmla="*/ 168687 h 238495"/>
                <a:gd name="connsiteX9" fmla="*/ 7380 w 241323"/>
                <a:gd name="connsiteY9" fmla="*/ 115527 h 238495"/>
                <a:gd name="connsiteX0" fmla="*/ 7380 w 240782"/>
                <a:gd name="connsiteY0" fmla="*/ 115527 h 231742"/>
                <a:gd name="connsiteX1" fmla="*/ 27254 w 240782"/>
                <a:gd name="connsiteY1" fmla="*/ 47364 h 231742"/>
                <a:gd name="connsiteX2" fmla="*/ 78149 w 240782"/>
                <a:gd name="connsiteY2" fmla="*/ 15136 h 231742"/>
                <a:gd name="connsiteX3" fmla="*/ 123855 w 240782"/>
                <a:gd name="connsiteY3" fmla="*/ 19 h 231742"/>
                <a:gd name="connsiteX4" fmla="*/ 186721 w 240782"/>
                <a:gd name="connsiteY4" fmla="*/ 17689 h 231742"/>
                <a:gd name="connsiteX5" fmla="*/ 240330 w 240782"/>
                <a:gd name="connsiteY5" fmla="*/ 115527 h 231742"/>
                <a:gd name="connsiteX6" fmla="*/ 170872 w 240782"/>
                <a:gd name="connsiteY6" fmla="*/ 217868 h 231742"/>
                <a:gd name="connsiteX7" fmla="*/ 123855 w 240782"/>
                <a:gd name="connsiteY7" fmla="*/ 231035 h 231742"/>
                <a:gd name="connsiteX8" fmla="*/ 53817 w 240782"/>
                <a:gd name="connsiteY8" fmla="*/ 220686 h 231742"/>
                <a:gd name="connsiteX9" fmla="*/ 10195 w 240782"/>
                <a:gd name="connsiteY9" fmla="*/ 168687 h 231742"/>
                <a:gd name="connsiteX10" fmla="*/ 7380 w 240782"/>
                <a:gd name="connsiteY10" fmla="*/ 115527 h 231742"/>
                <a:gd name="connsiteX0" fmla="*/ 7380 w 246249"/>
                <a:gd name="connsiteY0" fmla="*/ 115527 h 231155"/>
                <a:gd name="connsiteX1" fmla="*/ 27254 w 246249"/>
                <a:gd name="connsiteY1" fmla="*/ 47364 h 231155"/>
                <a:gd name="connsiteX2" fmla="*/ 78149 w 246249"/>
                <a:gd name="connsiteY2" fmla="*/ 15136 h 231155"/>
                <a:gd name="connsiteX3" fmla="*/ 123855 w 246249"/>
                <a:gd name="connsiteY3" fmla="*/ 19 h 231155"/>
                <a:gd name="connsiteX4" fmla="*/ 186721 w 246249"/>
                <a:gd name="connsiteY4" fmla="*/ 17689 h 231155"/>
                <a:gd name="connsiteX5" fmla="*/ 240330 w 246249"/>
                <a:gd name="connsiteY5" fmla="*/ 115527 h 231155"/>
                <a:gd name="connsiteX6" fmla="*/ 239184 w 246249"/>
                <a:gd name="connsiteY6" fmla="*/ 179365 h 231155"/>
                <a:gd name="connsiteX7" fmla="*/ 170872 w 246249"/>
                <a:gd name="connsiteY7" fmla="*/ 217868 h 231155"/>
                <a:gd name="connsiteX8" fmla="*/ 123855 w 246249"/>
                <a:gd name="connsiteY8" fmla="*/ 231035 h 231155"/>
                <a:gd name="connsiteX9" fmla="*/ 53817 w 246249"/>
                <a:gd name="connsiteY9" fmla="*/ 220686 h 231155"/>
                <a:gd name="connsiteX10" fmla="*/ 10195 w 246249"/>
                <a:gd name="connsiteY10" fmla="*/ 168687 h 231155"/>
                <a:gd name="connsiteX11" fmla="*/ 7380 w 246249"/>
                <a:gd name="connsiteY11" fmla="*/ 115527 h 231155"/>
                <a:gd name="connsiteX0" fmla="*/ 7380 w 245420"/>
                <a:gd name="connsiteY0" fmla="*/ 115527 h 231155"/>
                <a:gd name="connsiteX1" fmla="*/ 27254 w 245420"/>
                <a:gd name="connsiteY1" fmla="*/ 47364 h 231155"/>
                <a:gd name="connsiteX2" fmla="*/ 78149 w 245420"/>
                <a:gd name="connsiteY2" fmla="*/ 15136 h 231155"/>
                <a:gd name="connsiteX3" fmla="*/ 123855 w 245420"/>
                <a:gd name="connsiteY3" fmla="*/ 19 h 231155"/>
                <a:gd name="connsiteX4" fmla="*/ 186721 w 245420"/>
                <a:gd name="connsiteY4" fmla="*/ 17689 h 231155"/>
                <a:gd name="connsiteX5" fmla="*/ 242190 w 245420"/>
                <a:gd name="connsiteY5" fmla="*/ 75260 h 231155"/>
                <a:gd name="connsiteX6" fmla="*/ 240330 w 245420"/>
                <a:gd name="connsiteY6" fmla="*/ 115527 h 231155"/>
                <a:gd name="connsiteX7" fmla="*/ 239184 w 245420"/>
                <a:gd name="connsiteY7" fmla="*/ 179365 h 231155"/>
                <a:gd name="connsiteX8" fmla="*/ 170872 w 245420"/>
                <a:gd name="connsiteY8" fmla="*/ 217868 h 231155"/>
                <a:gd name="connsiteX9" fmla="*/ 123855 w 245420"/>
                <a:gd name="connsiteY9" fmla="*/ 231035 h 231155"/>
                <a:gd name="connsiteX10" fmla="*/ 53817 w 245420"/>
                <a:gd name="connsiteY10" fmla="*/ 220686 h 231155"/>
                <a:gd name="connsiteX11" fmla="*/ 10195 w 245420"/>
                <a:gd name="connsiteY11" fmla="*/ 168687 h 231155"/>
                <a:gd name="connsiteX12" fmla="*/ 7380 w 245420"/>
                <a:gd name="connsiteY12" fmla="*/ 115527 h 23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20" h="231155">
                  <a:moveTo>
                    <a:pt x="7380" y="115527"/>
                  </a:moveTo>
                  <a:cubicBezTo>
                    <a:pt x="10223" y="95307"/>
                    <a:pt x="15459" y="64096"/>
                    <a:pt x="27254" y="47364"/>
                  </a:cubicBezTo>
                  <a:cubicBezTo>
                    <a:pt x="39049" y="30632"/>
                    <a:pt x="64358" y="23545"/>
                    <a:pt x="78149" y="15136"/>
                  </a:cubicBezTo>
                  <a:cubicBezTo>
                    <a:pt x="91940" y="6727"/>
                    <a:pt x="105760" y="-406"/>
                    <a:pt x="123855" y="19"/>
                  </a:cubicBezTo>
                  <a:cubicBezTo>
                    <a:pt x="141950" y="445"/>
                    <a:pt x="170387" y="5182"/>
                    <a:pt x="186721" y="17689"/>
                  </a:cubicBezTo>
                  <a:cubicBezTo>
                    <a:pt x="203055" y="30196"/>
                    <a:pt x="233255" y="58954"/>
                    <a:pt x="242190" y="75260"/>
                  </a:cubicBezTo>
                  <a:cubicBezTo>
                    <a:pt x="251125" y="91566"/>
                    <a:pt x="237443" y="98143"/>
                    <a:pt x="240330" y="115527"/>
                  </a:cubicBezTo>
                  <a:cubicBezTo>
                    <a:pt x="243217" y="132911"/>
                    <a:pt x="250760" y="162308"/>
                    <a:pt x="239184" y="179365"/>
                  </a:cubicBezTo>
                  <a:cubicBezTo>
                    <a:pt x="227608" y="196422"/>
                    <a:pt x="186889" y="207324"/>
                    <a:pt x="170872" y="217868"/>
                  </a:cubicBezTo>
                  <a:cubicBezTo>
                    <a:pt x="154855" y="228412"/>
                    <a:pt x="143364" y="230565"/>
                    <a:pt x="123855" y="231035"/>
                  </a:cubicBezTo>
                  <a:cubicBezTo>
                    <a:pt x="104346" y="231505"/>
                    <a:pt x="72760" y="231077"/>
                    <a:pt x="53817" y="220686"/>
                  </a:cubicBezTo>
                  <a:cubicBezTo>
                    <a:pt x="34874" y="210295"/>
                    <a:pt x="18043" y="183570"/>
                    <a:pt x="10195" y="168687"/>
                  </a:cubicBezTo>
                  <a:cubicBezTo>
                    <a:pt x="-9217" y="149436"/>
                    <a:pt x="4537" y="135747"/>
                    <a:pt x="7380" y="115527"/>
                  </a:cubicBezTo>
                  <a:close/>
                </a:path>
              </a:pathLst>
            </a:custGeom>
            <a:solidFill>
              <a:srgbClr val="570995">
                <a:lumMod val="20000"/>
                <a:lumOff val="80000"/>
              </a:srgbClr>
            </a:solidFill>
            <a:ln w="9525" cap="flat" cmpd="sng" algn="ctr">
              <a:solidFill>
                <a:srgbClr val="570995">
                  <a:lumMod val="40000"/>
                  <a:lumOff val="6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sp>
          <p:nvSpPr>
            <p:cNvPr id="10" name="Oval 9">
              <a:extLst>
                <a:ext uri="{FF2B5EF4-FFF2-40B4-BE49-F238E27FC236}">
                  <a16:creationId xmlns:a16="http://schemas.microsoft.com/office/drawing/2014/main" id="{0A7F9416-6A21-66C7-58A2-9EF02DA9C8D8}"/>
                </a:ext>
              </a:extLst>
            </p:cNvPr>
            <p:cNvSpPr/>
            <p:nvPr/>
          </p:nvSpPr>
          <p:spPr>
            <a:xfrm rot="5414306">
              <a:off x="681638" y="1837211"/>
              <a:ext cx="106317" cy="115618"/>
            </a:xfrm>
            <a:prstGeom prst="ellipse">
              <a:avLst/>
            </a:prstGeom>
            <a:gradFill flip="none" rotWithShape="1">
              <a:gsLst>
                <a:gs pos="0">
                  <a:srgbClr val="570995">
                    <a:lumMod val="20000"/>
                    <a:lumOff val="80000"/>
                  </a:srgbClr>
                </a:gs>
                <a:gs pos="99000">
                  <a:srgbClr val="570995">
                    <a:lumMod val="60000"/>
                    <a:lumOff val="40000"/>
                  </a:srgbClr>
                </a:gs>
              </a:gsLst>
              <a:path path="circle">
                <a:fillToRect l="50000" t="50000" r="50000" b="50000"/>
              </a:path>
              <a:tileRect/>
            </a:gradFill>
            <a:ln w="9525" cap="flat" cmpd="sng" algn="ctr">
              <a:solidFill>
                <a:srgbClr val="570995">
                  <a:lumMod val="60000"/>
                  <a:lumOff val="4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98E354F5-82EB-B20D-95F5-34EE4D687528}"/>
              </a:ext>
            </a:extLst>
          </p:cNvPr>
          <p:cNvGrpSpPr/>
          <p:nvPr/>
        </p:nvGrpSpPr>
        <p:grpSpPr>
          <a:xfrm>
            <a:off x="11465076" y="1157906"/>
            <a:ext cx="621053" cy="621053"/>
            <a:chOff x="8845740" y="1471144"/>
            <a:chExt cx="621053" cy="621053"/>
          </a:xfrm>
        </p:grpSpPr>
        <p:sp>
          <p:nvSpPr>
            <p:cNvPr id="13" name="Oval 12">
              <a:extLst>
                <a:ext uri="{FF2B5EF4-FFF2-40B4-BE49-F238E27FC236}">
                  <a16:creationId xmlns:a16="http://schemas.microsoft.com/office/drawing/2014/main" id="{7512A363-5A5A-D4FC-64F1-CB6D17E6D7C0}"/>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3">
              <a:hlinkClick r:id="rId12" action="ppaction://hlinksldjump"/>
              <a:extLst>
                <a:ext uri="{FF2B5EF4-FFF2-40B4-BE49-F238E27FC236}">
                  <a16:creationId xmlns:a16="http://schemas.microsoft.com/office/drawing/2014/main" id="{E6236CDE-4795-B786-C880-3E9350CFFEC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45740" y="1471144"/>
              <a:ext cx="621053" cy="621053"/>
            </a:xfrm>
            <a:prstGeom prst="rect">
              <a:avLst/>
            </a:prstGeom>
          </p:spPr>
        </p:pic>
      </p:grpSp>
      <p:sp>
        <p:nvSpPr>
          <p:cNvPr id="16" name="TextBox 15">
            <a:extLst>
              <a:ext uri="{FF2B5EF4-FFF2-40B4-BE49-F238E27FC236}">
                <a16:creationId xmlns:a16="http://schemas.microsoft.com/office/drawing/2014/main" id="{56E60826-8538-C3E0-6FFD-D1290DC5CB42}"/>
              </a:ext>
            </a:extLst>
          </p:cNvPr>
          <p:cNvSpPr txBox="1"/>
          <p:nvPr/>
        </p:nvSpPr>
        <p:spPr>
          <a:xfrm>
            <a:off x="488198" y="2225878"/>
            <a:ext cx="11208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IL-interleukin; ILC2, innate lymphoid precursor 2 cell; TSLP,  thymic stromal lymphopoietin.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a:t>
            </a:r>
            <a:r>
              <a:rPr kumimoji="0" lang="en-NZ" sz="800" b="0" i="0" u="none" strike="noStrike" kern="1200" cap="none" spc="20" normalizeH="0" baseline="0" noProof="0">
                <a:ln>
                  <a:noFill/>
                </a:ln>
                <a:solidFill>
                  <a:srgbClr val="656665"/>
                </a:solidFill>
                <a:effectLst/>
                <a:uLnTx/>
                <a:uFillTx/>
                <a:latin typeface="Calibri"/>
                <a:ea typeface="+mn-ea"/>
                <a:cs typeface="+mn-cs"/>
              </a:rPr>
              <a:t>Licona-Limón P, et al. Nat Immunol. 2013;14(6):536-542; 2. </a:t>
            </a:r>
            <a:r>
              <a:rPr kumimoji="0" lang="en-GB" sz="800" b="0" i="0" u="none" strike="noStrike" kern="1200" cap="none" spc="20" normalizeH="0" baseline="0" noProof="0">
                <a:ln>
                  <a:noFill/>
                </a:ln>
                <a:solidFill>
                  <a:srgbClr val="656665"/>
                </a:solidFill>
                <a:effectLst/>
                <a:uLnTx/>
                <a:uFillTx/>
                <a:latin typeface="Calibri"/>
                <a:ea typeface="+mn-ea"/>
                <a:cs typeface="+mn-cs"/>
              </a:rPr>
              <a:t>Salter BM et al. </a:t>
            </a:r>
            <a:r>
              <a:rPr kumimoji="0" lang="en-NZ" sz="800" b="0" i="0" u="none" strike="noStrike" kern="1200" cap="none" spc="20" normalizeH="0" baseline="0" noProof="0">
                <a:ln>
                  <a:noFill/>
                </a:ln>
                <a:solidFill>
                  <a:srgbClr val="656665"/>
                </a:solidFill>
                <a:effectLst/>
                <a:uLnTx/>
                <a:uFillTx/>
                <a:latin typeface="Calibri"/>
                <a:ea typeface="+mn-ea"/>
                <a:cs typeface="+mn-cs"/>
              </a:rPr>
              <a:t>J Leukoc Biol. 2019;106:889–901</a:t>
            </a:r>
            <a:r>
              <a:rPr lang="en-GB" sz="800" spc="20">
                <a:solidFill>
                  <a:srgbClr val="656665"/>
                </a:solidFill>
                <a:latin typeface="Calibri"/>
              </a:rPr>
              <a:t>.</a:t>
            </a:r>
            <a:endParaRPr kumimoji="0" lang="en-GB" sz="800" b="0" i="0" u="none" strike="noStrike" kern="1200" cap="none" spc="20" normalizeH="0" baseline="0" noProof="0">
              <a:ln>
                <a:noFill/>
              </a:ln>
              <a:solidFill>
                <a:srgbClr val="656665"/>
              </a:solidFill>
              <a:effectLst/>
              <a:uLnTx/>
              <a:uFillTx/>
              <a:latin typeface="Calibri"/>
              <a:ea typeface="+mn-ea"/>
              <a:cs typeface="+mn-cs"/>
            </a:endParaRPr>
          </a:p>
        </p:txBody>
      </p:sp>
    </p:spTree>
    <p:extLst>
      <p:ext uri="{BB962C8B-B14F-4D97-AF65-F5344CB8AC3E}">
        <p14:creationId xmlns:p14="http://schemas.microsoft.com/office/powerpoint/2010/main" val="42634773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22DB15F-8387-2167-0003-1048DC2E8FBF}"/>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575314DA-C9EA-CAEB-C20A-7BE4B364621F}"/>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E64F55C5-ABAD-33FA-1DA6-DC6CC7F1D79F}"/>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9" name="Picture 8">
            <a:extLst>
              <a:ext uri="{FF2B5EF4-FFF2-40B4-BE49-F238E27FC236}">
                <a16:creationId xmlns:a16="http://schemas.microsoft.com/office/drawing/2014/main" id="{BA0C8872-1D42-90F6-26AF-653CEA6C49EE}"/>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0" name="TextBox 9">
            <a:extLst>
              <a:ext uri="{FF2B5EF4-FFF2-40B4-BE49-F238E27FC236}">
                <a16:creationId xmlns:a16="http://schemas.microsoft.com/office/drawing/2014/main" id="{CB06597F-A083-F1B4-7E0F-B725616818E7}"/>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4" name="TextBox 3">
            <a:extLst>
              <a:ext uri="{FF2B5EF4-FFF2-40B4-BE49-F238E27FC236}">
                <a16:creationId xmlns:a16="http://schemas.microsoft.com/office/drawing/2014/main" id="{DBC9B6B9-8F72-F847-9C38-2105B47B5B09}"/>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5" name="TextBox 4">
            <a:extLst>
              <a:ext uri="{FF2B5EF4-FFF2-40B4-BE49-F238E27FC236}">
                <a16:creationId xmlns:a16="http://schemas.microsoft.com/office/drawing/2014/main" id="{4CFB2DB5-4B6C-0C68-4034-E6555E013DC0}"/>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6" name="TextBox 5">
            <a:extLst>
              <a:ext uri="{FF2B5EF4-FFF2-40B4-BE49-F238E27FC236}">
                <a16:creationId xmlns:a16="http://schemas.microsoft.com/office/drawing/2014/main" id="{026C72AC-7F33-300A-8B35-23413C6BA4B8}"/>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flipV="1">
            <a:off x="-3702" y="1142716"/>
            <a:ext cx="12195702" cy="5715284"/>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291CF6C-7CBB-76F5-0110-4EA3F40FB973}"/>
              </a:ext>
            </a:extLst>
          </p:cNvPr>
          <p:cNvSpPr txBox="1"/>
          <p:nvPr/>
        </p:nvSpPr>
        <p:spPr>
          <a:xfrm>
            <a:off x="240633" y="1400405"/>
            <a:ext cx="11730788" cy="1152566"/>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16" name="Content Placeholder 2">
            <a:extLst>
              <a:ext uri="{FF2B5EF4-FFF2-40B4-BE49-F238E27FC236}">
                <a16:creationId xmlns:a16="http://schemas.microsoft.com/office/drawing/2014/main" id="{12EA064A-6EBB-001F-543F-3A02582564E4}"/>
              </a:ext>
            </a:extLst>
          </p:cNvPr>
          <p:cNvGraphicFramePr>
            <a:graphicFrameLocks noGrp="1"/>
          </p:cNvGraphicFramePr>
          <p:nvPr>
            <p:ph idx="1"/>
            <p:extLst>
              <p:ext uri="{D42A27DB-BD31-4B8C-83A1-F6EECF244321}">
                <p14:modId xmlns:p14="http://schemas.microsoft.com/office/powerpoint/2010/main" val="1662946005"/>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40822">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Mast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NZ" sz="1100" b="0">
                          <a:solidFill>
                            <a:schemeClr val="tx1"/>
                          </a:solidFill>
                        </a:rPr>
                        <a:t>Mast cells contain granules which store a variety of molecules (including </a:t>
                      </a:r>
                      <a:r>
                        <a:rPr lang="en-NZ" sz="1100" b="1" kern="1200">
                          <a:solidFill>
                            <a:schemeClr val="tx1"/>
                          </a:solidFill>
                          <a:latin typeface="+mn-lt"/>
                          <a:ea typeface="+mn-ea"/>
                          <a:cs typeface="+mn-cs"/>
                        </a:rPr>
                        <a:t>histamine </a:t>
                      </a:r>
                      <a:r>
                        <a:rPr lang="en-NZ" sz="1100" b="0" kern="1200">
                          <a:solidFill>
                            <a:schemeClr val="tx1"/>
                          </a:solidFill>
                          <a:latin typeface="+mn-lt"/>
                          <a:ea typeface="+mn-ea"/>
                          <a:cs typeface="+mn-cs"/>
                        </a:rPr>
                        <a:t>and</a:t>
                      </a:r>
                      <a:r>
                        <a:rPr lang="en-NZ" sz="1100" b="1" kern="1200">
                          <a:solidFill>
                            <a:schemeClr val="tx1"/>
                          </a:solidFill>
                          <a:latin typeface="+mn-lt"/>
                          <a:ea typeface="+mn-ea"/>
                          <a:cs typeface="+mn-cs"/>
                        </a:rPr>
                        <a:t> leukotrienes</a:t>
                      </a:r>
                      <a:r>
                        <a:rPr lang="en-NZ" sz="1100" b="0">
                          <a:solidFill>
                            <a:schemeClr val="tx1"/>
                          </a:solidFill>
                        </a:rPr>
                        <a:t>). When the antibody </a:t>
                      </a:r>
                      <a:r>
                        <a:rPr lang="en-NZ" sz="1100" b="0" err="1">
                          <a:solidFill>
                            <a:schemeClr val="tx1"/>
                          </a:solidFill>
                        </a:rPr>
                        <a:t>IgE</a:t>
                      </a:r>
                      <a:r>
                        <a:rPr lang="en-NZ" sz="1100" b="0">
                          <a:solidFill>
                            <a:schemeClr val="tx1"/>
                          </a:solidFill>
                        </a:rPr>
                        <a:t> binds to a surface receptor, granule release is triggered, resulting in a hypersensitivity reaction.</a:t>
                      </a:r>
                      <a:r>
                        <a:rPr lang="en-NZ" sz="1100" b="0" baseline="30000">
                          <a:solidFill>
                            <a:schemeClr val="tx1"/>
                          </a:solidFill>
                        </a:rPr>
                        <a:t>1,2</a:t>
                      </a:r>
                      <a:r>
                        <a:rPr lang="en-NZ" sz="1100" b="0">
                          <a:solidFill>
                            <a:schemeClr val="tx1"/>
                          </a:solidFill>
                        </a:rPr>
                        <a:t> Mast cells can also be activated by </a:t>
                      </a:r>
                      <a:r>
                        <a:rPr lang="en-NZ" sz="1100" b="1" kern="1200">
                          <a:solidFill>
                            <a:schemeClr val="tx1"/>
                          </a:solidFill>
                          <a:latin typeface="+mn-lt"/>
                          <a:ea typeface="+mn-ea"/>
                          <a:cs typeface="+mn-cs"/>
                        </a:rPr>
                        <a:t>TSLP</a:t>
                      </a:r>
                      <a:r>
                        <a:rPr lang="en-NZ" sz="1100" b="0">
                          <a:solidFill>
                            <a:schemeClr val="tx1"/>
                          </a:solidFill>
                        </a:rPr>
                        <a:t>,</a:t>
                      </a:r>
                      <a:r>
                        <a:rPr lang="en-NZ" sz="1100" b="1" kern="1200">
                          <a:solidFill>
                            <a:schemeClr val="tx1"/>
                          </a:solidFill>
                          <a:latin typeface="+mn-lt"/>
                          <a:ea typeface="+mn-ea"/>
                          <a:cs typeface="+mn-cs"/>
                        </a:rPr>
                        <a:t> IL-25 </a:t>
                      </a:r>
                      <a:r>
                        <a:rPr lang="en-NZ" sz="1100" b="0">
                          <a:solidFill>
                            <a:schemeClr val="tx1"/>
                          </a:solidFill>
                        </a:rPr>
                        <a:t>and </a:t>
                      </a:r>
                      <a:r>
                        <a:rPr lang="en-NZ" sz="1100" b="1" kern="1200">
                          <a:solidFill>
                            <a:schemeClr val="tx1"/>
                          </a:solidFill>
                          <a:latin typeface="+mn-lt"/>
                          <a:ea typeface="+mn-ea"/>
                          <a:cs typeface="+mn-cs"/>
                        </a:rPr>
                        <a:t>IL-33</a:t>
                      </a:r>
                      <a:r>
                        <a:rPr lang="en-NZ" sz="1100" b="0" kern="1200">
                          <a:solidFill>
                            <a:schemeClr val="tx1"/>
                          </a:solidFill>
                          <a:latin typeface="+mn-lt"/>
                          <a:ea typeface="+mn-ea"/>
                          <a:cs typeface="+mn-cs"/>
                        </a:rPr>
                        <a:t>.</a:t>
                      </a:r>
                      <a:r>
                        <a:rPr lang="en-NZ" sz="1100" b="0" kern="1200" baseline="30000">
                          <a:solidFill>
                            <a:schemeClr val="tx1"/>
                          </a:solidFill>
                          <a:latin typeface="+mn-lt"/>
                          <a:ea typeface="+mn-ea"/>
                          <a:cs typeface="+mn-cs"/>
                        </a:rPr>
                        <a:t>2</a:t>
                      </a:r>
                      <a:r>
                        <a:rPr lang="en-NZ" sz="1100" b="0" baseline="30000">
                          <a:solidFill>
                            <a:schemeClr val="tx1"/>
                          </a:solidFill>
                        </a:rPr>
                        <a:t>,3</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62270737"/>
                  </a:ext>
                </a:extLst>
              </a:tr>
            </a:tbl>
          </a:graphicData>
        </a:graphic>
      </p:graphicFrame>
      <p:pic>
        <p:nvPicPr>
          <p:cNvPr id="17" name="Picture 16">
            <a:extLst>
              <a:ext uri="{FF2B5EF4-FFF2-40B4-BE49-F238E27FC236}">
                <a16:creationId xmlns:a16="http://schemas.microsoft.com/office/drawing/2014/main" id="{383A32CB-BD7C-14E0-8FF8-6B3BED06104A}"/>
              </a:ext>
            </a:extLst>
          </p:cNvPr>
          <p:cNvPicPr>
            <a:picLocks noChangeAspect="1"/>
          </p:cNvPicPr>
          <p:nvPr/>
        </p:nvPicPr>
        <p:blipFill>
          <a:blip r:embed="rId15"/>
          <a:stretch>
            <a:fillRect/>
          </a:stretch>
        </p:blipFill>
        <p:spPr>
          <a:xfrm>
            <a:off x="757869" y="1577423"/>
            <a:ext cx="315007" cy="331275"/>
          </a:xfrm>
          <a:prstGeom prst="rect">
            <a:avLst/>
          </a:prstGeom>
        </p:spPr>
      </p:pic>
      <p:sp>
        <p:nvSpPr>
          <p:cNvPr id="18" name="TextBox 17">
            <a:extLst>
              <a:ext uri="{FF2B5EF4-FFF2-40B4-BE49-F238E27FC236}">
                <a16:creationId xmlns:a16="http://schemas.microsoft.com/office/drawing/2014/main" id="{0BD01D3D-03EC-56DB-659E-E55032860106}"/>
              </a:ext>
            </a:extLst>
          </p:cNvPr>
          <p:cNvSpPr txBox="1"/>
          <p:nvPr/>
        </p:nvSpPr>
        <p:spPr>
          <a:xfrm>
            <a:off x="488198" y="2054428"/>
            <a:ext cx="11208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IL-interleukin; TSLP,  thymic stromal lymphopoietin.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1.Janeway ICA et al. Immunobiology: The Immune System in Health and Disease. 5th edition. New York: Garland Science; 2001. Glossary. Available from: https://www.ncbi.nlm.nih.gov/books/NBK10759/; 2.</a:t>
            </a:r>
            <a:r>
              <a:rPr kumimoji="0" lang="en-GB" sz="800" b="1"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a:ln>
                  <a:noFill/>
                </a:ln>
                <a:solidFill>
                  <a:srgbClr val="656665"/>
                </a:solidFill>
                <a:effectLst/>
                <a:uLnTx/>
                <a:uFillTx/>
                <a:latin typeface="Calibri"/>
                <a:ea typeface="+mn-ea"/>
                <a:cs typeface="+mn-cs"/>
              </a:rPr>
              <a:t>Stone KD et al. J Allergy Clin Immunol. 2010;125(2 Suppl 2):S73–S80; 3. Walford HH et al. J Asthma Allergy. 2014;7:53–65</a:t>
            </a:r>
            <a:r>
              <a:rPr lang="en-GB" sz="800" spc="20">
                <a:solidFill>
                  <a:srgbClr val="656665"/>
                </a:solidFill>
                <a:latin typeface="Calibri"/>
              </a:rPr>
              <a:t>.</a:t>
            </a:r>
            <a:endParaRPr kumimoji="0" lang="en-GB" sz="800" b="0" i="0" u="none" strike="noStrike" kern="1200" cap="none" spc="20" normalizeH="0" baseline="0" noProof="0">
              <a:ln>
                <a:noFill/>
              </a:ln>
              <a:solidFill>
                <a:srgbClr val="656665"/>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6D6A5AAF-A5D6-AC8B-0B96-A9CD4AE76FCA}"/>
              </a:ext>
            </a:extLst>
          </p:cNvPr>
          <p:cNvGrpSpPr/>
          <p:nvPr/>
        </p:nvGrpSpPr>
        <p:grpSpPr>
          <a:xfrm>
            <a:off x="11465076" y="1157906"/>
            <a:ext cx="621053" cy="621053"/>
            <a:chOff x="8845740" y="1471144"/>
            <a:chExt cx="621053" cy="621053"/>
          </a:xfrm>
        </p:grpSpPr>
        <p:sp>
          <p:nvSpPr>
            <p:cNvPr id="20" name="Oval 19">
              <a:extLst>
                <a:ext uri="{FF2B5EF4-FFF2-40B4-BE49-F238E27FC236}">
                  <a16:creationId xmlns:a16="http://schemas.microsoft.com/office/drawing/2014/main" id="{3E4E0F6A-77C4-2913-9FF0-594E69D0BCB1}"/>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13">
              <a:hlinkClick r:id="rId12" action="ppaction://hlinksldjump"/>
              <a:extLst>
                <a:ext uri="{FF2B5EF4-FFF2-40B4-BE49-F238E27FC236}">
                  <a16:creationId xmlns:a16="http://schemas.microsoft.com/office/drawing/2014/main" id="{875D7F4F-6266-AC1F-02A8-ADD053F1FA9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1711323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4003F76-F1EB-D2CD-6B22-7765FB157920}"/>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372C8514-5633-1CBA-4082-C7A2768F83B7}"/>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8995EA9F-0C65-C9B9-612E-2EE502A1D40B}"/>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18" name="Picture 17">
            <a:extLst>
              <a:ext uri="{FF2B5EF4-FFF2-40B4-BE49-F238E27FC236}">
                <a16:creationId xmlns:a16="http://schemas.microsoft.com/office/drawing/2014/main" id="{18E06FB6-948C-3947-65A3-B64B8507A4D0}"/>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215EE34D-D02B-42B9-8BE1-B8BB1C27C4B9}"/>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5" name="TextBox 14">
            <a:extLst>
              <a:ext uri="{FF2B5EF4-FFF2-40B4-BE49-F238E27FC236}">
                <a16:creationId xmlns:a16="http://schemas.microsoft.com/office/drawing/2014/main" id="{AE99BFDB-FA95-BF17-FEEA-078B1B99C641}"/>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B7F40007-1D60-3470-2F07-B2DDB364B8E5}"/>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40E1E927-56E1-1AD9-DCC1-AB849916670B}"/>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0" y="1147402"/>
            <a:ext cx="12192000" cy="5710598"/>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043899B-F244-29D2-D621-F0156EB67301}"/>
              </a:ext>
            </a:extLst>
          </p:cNvPr>
          <p:cNvSpPr txBox="1"/>
          <p:nvPr/>
        </p:nvSpPr>
        <p:spPr>
          <a:xfrm>
            <a:off x="240633" y="1400405"/>
            <a:ext cx="11730788" cy="1178764"/>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C71D09F4-4A0C-7DD3-C98F-EA403D25A724}"/>
              </a:ext>
            </a:extLst>
          </p:cNvPr>
          <p:cNvGraphicFramePr>
            <a:graphicFrameLocks noGrp="1"/>
          </p:cNvGraphicFramePr>
          <p:nvPr>
            <p:ph idx="1"/>
            <p:extLst>
              <p:ext uri="{D42A27DB-BD31-4B8C-83A1-F6EECF244321}">
                <p14:modId xmlns:p14="http://schemas.microsoft.com/office/powerpoint/2010/main" val="1357645328"/>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40822">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Basophil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a:solidFill>
                            <a:schemeClr val="tx1"/>
                          </a:solidFill>
                        </a:rPr>
                        <a:t>Basophils contain granules that store a variety of molecules (including histamine and potent bronchoconstrictors).</a:t>
                      </a:r>
                      <a:r>
                        <a:rPr lang="en-NZ" sz="1100">
                          <a:solidFill>
                            <a:schemeClr val="tx1"/>
                          </a:solidFill>
                        </a:rPr>
                        <a:t> These cells can be activated via </a:t>
                      </a:r>
                      <a:r>
                        <a:rPr lang="en-NZ" sz="1100" err="1">
                          <a:solidFill>
                            <a:schemeClr val="tx1"/>
                          </a:solidFill>
                        </a:rPr>
                        <a:t>IgE</a:t>
                      </a:r>
                      <a:r>
                        <a:rPr lang="en-NZ" sz="1100">
                          <a:solidFill>
                            <a:schemeClr val="tx1"/>
                          </a:solidFill>
                        </a:rPr>
                        <a:t> binding, causing the secretion of cytokines </a:t>
                      </a:r>
                      <a:r>
                        <a:rPr lang="en-NZ" sz="1100" b="1">
                          <a:solidFill>
                            <a:schemeClr val="tx1"/>
                          </a:solidFill>
                        </a:rPr>
                        <a:t>IL-4</a:t>
                      </a:r>
                      <a:r>
                        <a:rPr lang="en-NZ" sz="1100">
                          <a:solidFill>
                            <a:schemeClr val="tx1"/>
                          </a:solidFill>
                        </a:rPr>
                        <a:t> and</a:t>
                      </a:r>
                      <a:r>
                        <a:rPr lang="en-NZ" sz="1100" b="1">
                          <a:solidFill>
                            <a:schemeClr val="tx1"/>
                          </a:solidFill>
                        </a:rPr>
                        <a:t> IL-13</a:t>
                      </a:r>
                      <a:r>
                        <a:rPr lang="en-NZ" sz="1100">
                          <a:solidFill>
                            <a:schemeClr val="tx1"/>
                          </a:solidFill>
                        </a:rPr>
                        <a:t> which promote Th2 differentiation.</a:t>
                      </a:r>
                      <a:r>
                        <a:rPr lang="en-NZ" sz="1100" baseline="30000">
                          <a:solidFill>
                            <a:schemeClr val="tx1"/>
                          </a:solidFill>
                        </a:rPr>
                        <a:t>1,2</a:t>
                      </a:r>
                      <a:r>
                        <a:rPr lang="en-NZ" sz="1100" baseline="0">
                          <a:solidFill>
                            <a:schemeClr val="tx1"/>
                          </a:solidFill>
                        </a:rPr>
                        <a:t> </a:t>
                      </a:r>
                      <a:r>
                        <a:rPr lang="en-NZ" sz="1100" b="1" kern="1200">
                          <a:solidFill>
                            <a:schemeClr val="tx1"/>
                          </a:solidFill>
                          <a:latin typeface="+mn-lt"/>
                          <a:ea typeface="+mn-ea"/>
                          <a:cs typeface="+mn-cs"/>
                        </a:rPr>
                        <a:t>TSLP </a:t>
                      </a:r>
                      <a:r>
                        <a:rPr lang="en-NZ" sz="1100" b="0" kern="1200">
                          <a:solidFill>
                            <a:schemeClr val="tx1"/>
                          </a:solidFill>
                          <a:latin typeface="+mn-lt"/>
                          <a:ea typeface="+mn-ea"/>
                          <a:cs typeface="+mn-cs"/>
                        </a:rPr>
                        <a:t>is also understood to </a:t>
                      </a:r>
                      <a:r>
                        <a:rPr lang="en-NZ" sz="1100" baseline="0">
                          <a:solidFill>
                            <a:schemeClr val="tx1"/>
                          </a:solidFill>
                        </a:rPr>
                        <a:t>directly influence basophil activation.</a:t>
                      </a:r>
                      <a:r>
                        <a:rPr lang="en-NZ" sz="1100" b="0" kern="1200" baseline="30000">
                          <a:solidFill>
                            <a:schemeClr val="tx1"/>
                          </a:solidFill>
                          <a:latin typeface="+mn-lt"/>
                          <a:ea typeface="+mn-ea"/>
                          <a:cs typeface="+mn-cs"/>
                        </a:rPr>
                        <a:t>3</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32403584"/>
                  </a:ext>
                </a:extLst>
              </a:tr>
            </a:tbl>
          </a:graphicData>
        </a:graphic>
      </p:graphicFrame>
      <p:pic>
        <p:nvPicPr>
          <p:cNvPr id="6" name="Picture 5">
            <a:extLst>
              <a:ext uri="{FF2B5EF4-FFF2-40B4-BE49-F238E27FC236}">
                <a16:creationId xmlns:a16="http://schemas.microsoft.com/office/drawing/2014/main" id="{16CCFF69-A4CB-6930-2C51-1026E6539C8B}"/>
              </a:ext>
            </a:extLst>
          </p:cNvPr>
          <p:cNvPicPr>
            <a:picLocks noChangeAspect="1"/>
          </p:cNvPicPr>
          <p:nvPr/>
        </p:nvPicPr>
        <p:blipFill>
          <a:blip r:embed="rId15"/>
          <a:stretch>
            <a:fillRect/>
          </a:stretch>
        </p:blipFill>
        <p:spPr>
          <a:xfrm>
            <a:off x="744947" y="1571138"/>
            <a:ext cx="334049" cy="355601"/>
          </a:xfrm>
          <a:prstGeom prst="rect">
            <a:avLst/>
          </a:prstGeom>
        </p:spPr>
      </p:pic>
      <p:sp>
        <p:nvSpPr>
          <p:cNvPr id="9" name="TextBox 8">
            <a:extLst>
              <a:ext uri="{FF2B5EF4-FFF2-40B4-BE49-F238E27FC236}">
                <a16:creationId xmlns:a16="http://schemas.microsoft.com/office/drawing/2014/main" id="{83E8FFCA-4C51-2530-A9B0-B85943480F1C}"/>
              </a:ext>
            </a:extLst>
          </p:cNvPr>
          <p:cNvSpPr txBox="1"/>
          <p:nvPr/>
        </p:nvSpPr>
        <p:spPr>
          <a:xfrm>
            <a:off x="488198" y="2054428"/>
            <a:ext cx="11208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IL-interleukin; ILC2, innate lymphoid precursor 2 cell; TSLP,  thymic stromal lymphopoietin.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 2.</a:t>
            </a:r>
            <a:r>
              <a:rPr kumimoji="0" lang="en-GB" sz="800" b="1"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a:ln>
                  <a:noFill/>
                </a:ln>
                <a:solidFill>
                  <a:srgbClr val="656665"/>
                </a:solidFill>
                <a:effectLst/>
                <a:uLnTx/>
                <a:uFillTx/>
                <a:latin typeface="Calibri"/>
                <a:ea typeface="+mn-ea"/>
                <a:cs typeface="+mn-cs"/>
              </a:rPr>
              <a:t>Stone KD et al. J Allergy Clin Immunol. 2010;125(2 Suppl 2):S73–S80; 3. Gauvreau GM et al. Expert Opin Ther Targets. 2020;24(8):777–792.</a:t>
            </a:r>
          </a:p>
        </p:txBody>
      </p:sp>
      <p:grpSp>
        <p:nvGrpSpPr>
          <p:cNvPr id="10" name="Group 9">
            <a:extLst>
              <a:ext uri="{FF2B5EF4-FFF2-40B4-BE49-F238E27FC236}">
                <a16:creationId xmlns:a16="http://schemas.microsoft.com/office/drawing/2014/main" id="{B03345C5-3A1C-2672-8C3E-AFBCED0E62F6}"/>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008846DE-5C9C-A1AB-1C3E-E7649BD85BCB}"/>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D9265634-9971-8172-0EAA-40BBC76D16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49698149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C9B61BA-086A-3DEA-CB0F-933EFC7370A6}"/>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B088329E-D528-7FDC-C4CF-D2BF0C9B2845}"/>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E4A3994A-BB0D-33CF-61CD-FC2A837787D6}"/>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18" name="Picture 17">
            <a:extLst>
              <a:ext uri="{FF2B5EF4-FFF2-40B4-BE49-F238E27FC236}">
                <a16:creationId xmlns:a16="http://schemas.microsoft.com/office/drawing/2014/main" id="{D57417EF-882A-EBAC-B750-BB27A93CF976}"/>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5CF2CEAD-750A-DF13-29D6-FEF88CAC91B0}"/>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5" name="TextBox 14">
            <a:extLst>
              <a:ext uri="{FF2B5EF4-FFF2-40B4-BE49-F238E27FC236}">
                <a16:creationId xmlns:a16="http://schemas.microsoft.com/office/drawing/2014/main" id="{54E390FB-69E3-E59E-AB1B-D9049F847493}"/>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B2EAE38D-692C-BD97-DB38-F92D28B472AD}"/>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1EEF237F-A9AD-6AD7-AD43-D8DEE3C56FAE}"/>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2506" y="1145688"/>
            <a:ext cx="12194505" cy="5712312"/>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5897E2E-8AC2-0E6A-F80A-3D8F4C67F00D}"/>
              </a:ext>
            </a:extLst>
          </p:cNvPr>
          <p:cNvSpPr txBox="1"/>
          <p:nvPr/>
        </p:nvSpPr>
        <p:spPr>
          <a:xfrm>
            <a:off x="240633" y="1400404"/>
            <a:ext cx="11730788" cy="1016627"/>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8B557A8E-8C58-348C-46D0-4860EBA299FC}"/>
              </a:ext>
            </a:extLst>
          </p:cNvPr>
          <p:cNvGraphicFramePr>
            <a:graphicFrameLocks noGrp="1"/>
          </p:cNvGraphicFramePr>
          <p:nvPr>
            <p:ph idx="1"/>
            <p:extLst>
              <p:ext uri="{D42A27DB-BD31-4B8C-83A1-F6EECF244321}">
                <p14:modId xmlns:p14="http://schemas.microsoft.com/office/powerpoint/2010/main" val="14998545"/>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57447">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Eosinophil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a:solidFill>
                            <a:schemeClr val="tx1"/>
                          </a:solidFill>
                        </a:rPr>
                        <a:t>Eosinophils contain granules that store a variety of proinflammatory molecules (including cationic proteins). </a:t>
                      </a:r>
                      <a:r>
                        <a:rPr lang="en-NZ" sz="1100">
                          <a:solidFill>
                            <a:schemeClr val="tx1"/>
                          </a:solidFill>
                        </a:rPr>
                        <a:t>Their development and ingress is promoted by cytokines (</a:t>
                      </a:r>
                      <a:r>
                        <a:rPr lang="en-NZ" sz="1100" b="1">
                          <a:solidFill>
                            <a:schemeClr val="tx1"/>
                          </a:solidFill>
                        </a:rPr>
                        <a:t>IL-5</a:t>
                      </a:r>
                      <a:r>
                        <a:rPr lang="en-NZ" sz="1100" b="0">
                          <a:solidFill>
                            <a:schemeClr val="tx1"/>
                          </a:solidFill>
                        </a:rPr>
                        <a:t>) and t</a:t>
                      </a:r>
                      <a:r>
                        <a:rPr lang="en-NZ" sz="1100">
                          <a:solidFill>
                            <a:schemeClr val="tx1"/>
                          </a:solidFill>
                        </a:rPr>
                        <a:t>hey release various lipid mediators and cytokines.</a:t>
                      </a:r>
                      <a:r>
                        <a:rPr lang="en-NZ" sz="1100" baseline="30000">
                          <a:solidFill>
                            <a:schemeClr val="tx1"/>
                          </a:solidFill>
                        </a:rPr>
                        <a:t>1</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40188046"/>
                  </a:ext>
                </a:extLst>
              </a:tr>
            </a:tbl>
          </a:graphicData>
        </a:graphic>
      </p:graphicFrame>
      <p:pic>
        <p:nvPicPr>
          <p:cNvPr id="6" name="Picture 5">
            <a:extLst>
              <a:ext uri="{FF2B5EF4-FFF2-40B4-BE49-F238E27FC236}">
                <a16:creationId xmlns:a16="http://schemas.microsoft.com/office/drawing/2014/main" id="{60EEF207-DF95-269B-AA90-612B66DA68A5}"/>
              </a:ext>
            </a:extLst>
          </p:cNvPr>
          <p:cNvPicPr>
            <a:picLocks noChangeAspect="1"/>
          </p:cNvPicPr>
          <p:nvPr/>
        </p:nvPicPr>
        <p:blipFill>
          <a:blip r:embed="rId15"/>
          <a:stretch>
            <a:fillRect/>
          </a:stretch>
        </p:blipFill>
        <p:spPr>
          <a:xfrm>
            <a:off x="728159" y="1572826"/>
            <a:ext cx="340983" cy="352514"/>
          </a:xfrm>
          <a:prstGeom prst="rect">
            <a:avLst/>
          </a:prstGeom>
        </p:spPr>
      </p:pic>
      <p:sp>
        <p:nvSpPr>
          <p:cNvPr id="9" name="TextBox 8">
            <a:extLst>
              <a:ext uri="{FF2B5EF4-FFF2-40B4-BE49-F238E27FC236}">
                <a16:creationId xmlns:a16="http://schemas.microsoft.com/office/drawing/2014/main" id="{859C4BDE-3C67-628E-9AA9-DA6D8374DEDD}"/>
              </a:ext>
            </a:extLst>
          </p:cNvPr>
          <p:cNvSpPr txBox="1"/>
          <p:nvPr/>
        </p:nvSpPr>
        <p:spPr>
          <a:xfrm>
            <a:off x="488198" y="2054428"/>
            <a:ext cx="11208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IL-interleukin.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Stone KD et al. J Allergy Clin Immunol. 2010;125(2 Suppl 2):S73–S80</a:t>
            </a:r>
            <a:r>
              <a:rPr lang="en-GB" sz="800" spc="20">
                <a:solidFill>
                  <a:srgbClr val="656665"/>
                </a:solidFill>
                <a:latin typeface="Calibri"/>
              </a:rPr>
              <a:t>.</a:t>
            </a:r>
            <a:endParaRPr kumimoji="0" lang="en-GB" sz="800" b="0" i="0" u="none" strike="noStrike" kern="1200" cap="none" spc="20" normalizeH="0" baseline="0" noProof="0">
              <a:ln>
                <a:noFill/>
              </a:ln>
              <a:solidFill>
                <a:srgbClr val="656665"/>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0E0CA217-C0A4-6060-913F-71404F7FA368}"/>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1189A90D-FAD3-A37D-2B2A-1F070F0DC2F2}"/>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E4FF6134-15B7-6719-9E8B-13A41670EE4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14681561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C622CE2-CDB7-3A63-E024-B2F12C7FB2A0}"/>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4" name="TextBox 23">
            <a:extLst>
              <a:ext uri="{FF2B5EF4-FFF2-40B4-BE49-F238E27FC236}">
                <a16:creationId xmlns:a16="http://schemas.microsoft.com/office/drawing/2014/main" id="{99C997D8-E3FB-850C-09A0-E434E4807573}"/>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6A071C2F-EB1C-2A14-E5BD-7051DBEFB4B2}"/>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18" name="Picture 17">
            <a:extLst>
              <a:ext uri="{FF2B5EF4-FFF2-40B4-BE49-F238E27FC236}">
                <a16:creationId xmlns:a16="http://schemas.microsoft.com/office/drawing/2014/main" id="{608DD116-6D79-A247-2742-979ACB406321}"/>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5" name="TextBox 14">
            <a:extLst>
              <a:ext uri="{FF2B5EF4-FFF2-40B4-BE49-F238E27FC236}">
                <a16:creationId xmlns:a16="http://schemas.microsoft.com/office/drawing/2014/main" id="{08B52890-3056-C3E5-19DC-70AF3658FA58}"/>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F953F452-0A4B-2C31-B3A7-BE6C4F83267D}"/>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FF91FB2E-B9E6-3549-307B-C5B85E7139DE}"/>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2" name="TextBox 161">
            <a:extLst>
              <a:ext uri="{FF2B5EF4-FFF2-40B4-BE49-F238E27FC236}">
                <a16:creationId xmlns:a16="http://schemas.microsoft.com/office/drawing/2014/main" id="{2C54313A-50C3-8CE0-4EFA-F23635432A82}"/>
              </a:ext>
            </a:extLst>
          </p:cNvPr>
          <p:cNvSpPr txBox="1"/>
          <p:nvPr/>
        </p:nvSpPr>
        <p:spPr>
          <a:xfrm>
            <a:off x="8085055" y="298209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0" y="1147402"/>
            <a:ext cx="12192000" cy="5710598"/>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B3BF392-93B7-32AC-1637-B2E606F62BDA}"/>
              </a:ext>
            </a:extLst>
          </p:cNvPr>
          <p:cNvSpPr txBox="1"/>
          <p:nvPr/>
        </p:nvSpPr>
        <p:spPr>
          <a:xfrm>
            <a:off x="240633" y="1400405"/>
            <a:ext cx="11730788" cy="1705314"/>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CE917493-0CA0-4101-FD88-71B0C5E5F3F8}"/>
              </a:ext>
            </a:extLst>
          </p:cNvPr>
          <p:cNvGraphicFramePr>
            <a:graphicFrameLocks noGrp="1"/>
          </p:cNvGraphicFramePr>
          <p:nvPr>
            <p:ph idx="1"/>
            <p:extLst>
              <p:ext uri="{D42A27DB-BD31-4B8C-83A1-F6EECF244321}">
                <p14:modId xmlns:p14="http://schemas.microsoft.com/office/powerpoint/2010/main" val="1538660935"/>
              </p:ext>
            </p:extLst>
          </p:nvPr>
        </p:nvGraphicFramePr>
        <p:xfrm>
          <a:off x="717419" y="1532996"/>
          <a:ext cx="10716712" cy="92964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610674">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T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a:solidFill>
                            <a:schemeClr val="tx1"/>
                          </a:solidFill>
                          <a:latin typeface="+mn-lt"/>
                        </a:rPr>
                        <a:t>T cells are adaptive immune cells that are activated when antigens are presented to them by other cells (e.g., dendritic cells and macrophages).</a:t>
                      </a:r>
                      <a:r>
                        <a:rPr lang="en-NZ" sz="1100" baseline="30000">
                          <a:solidFill>
                            <a:schemeClr val="tx1"/>
                          </a:solidFill>
                          <a:latin typeface="+mn-lt"/>
                        </a:rPr>
                        <a:t>1,2</a:t>
                      </a:r>
                      <a:r>
                        <a:rPr lang="en-NZ" sz="1100" b="0" baseline="30000">
                          <a:solidFill>
                            <a:schemeClr val="tx1"/>
                          </a:solidFill>
                          <a:latin typeface="+mn-lt"/>
                        </a:rPr>
                        <a:t> </a:t>
                      </a:r>
                      <a:r>
                        <a:rPr lang="en-NZ" sz="1100" b="1">
                          <a:solidFill>
                            <a:schemeClr val="tx1"/>
                          </a:solidFill>
                          <a:latin typeface="+mn-lt"/>
                        </a:rPr>
                        <a:t>Th2 cells: </a:t>
                      </a:r>
                      <a:r>
                        <a:rPr lang="en-NZ" sz="1100">
                          <a:solidFill>
                            <a:schemeClr val="tx1"/>
                          </a:solidFill>
                          <a:latin typeface="+mn-lt"/>
                        </a:rPr>
                        <a:t>A subset of T cells that develop in the presence of </a:t>
                      </a:r>
                      <a:r>
                        <a:rPr lang="en-NZ" sz="1100" b="1">
                          <a:solidFill>
                            <a:schemeClr val="tx1"/>
                          </a:solidFill>
                          <a:latin typeface="+mn-lt"/>
                        </a:rPr>
                        <a:t>IL-4. </a:t>
                      </a:r>
                      <a:r>
                        <a:rPr lang="en-NZ" sz="1100" kern="1200">
                          <a:solidFill>
                            <a:schemeClr val="tx1"/>
                          </a:solidFill>
                          <a:latin typeface="+mn-lt"/>
                        </a:rPr>
                        <a:t>They produce </a:t>
                      </a:r>
                      <a:r>
                        <a:rPr lang="en-NZ" sz="1100" b="1">
                          <a:solidFill>
                            <a:schemeClr val="tx1"/>
                          </a:solidFill>
                          <a:latin typeface="+mn-lt"/>
                        </a:rPr>
                        <a:t>IL-4 </a:t>
                      </a:r>
                      <a:r>
                        <a:rPr lang="en-NZ" sz="1100">
                          <a:solidFill>
                            <a:schemeClr val="tx1"/>
                          </a:solidFill>
                          <a:latin typeface="+mn-lt"/>
                        </a:rPr>
                        <a:t>and</a:t>
                      </a:r>
                      <a:r>
                        <a:rPr lang="en-NZ" sz="1100" b="1">
                          <a:solidFill>
                            <a:schemeClr val="tx1"/>
                          </a:solidFill>
                          <a:latin typeface="+mn-lt"/>
                        </a:rPr>
                        <a:t> IL-5</a:t>
                      </a:r>
                      <a:r>
                        <a:rPr lang="en-NZ" sz="1100" b="0">
                          <a:solidFill>
                            <a:schemeClr val="tx1"/>
                          </a:solidFill>
                          <a:latin typeface="+mn-lt"/>
                        </a:rPr>
                        <a:t>,</a:t>
                      </a:r>
                      <a:r>
                        <a:rPr lang="en-NZ" sz="1100" b="1">
                          <a:solidFill>
                            <a:schemeClr val="tx1"/>
                          </a:solidFill>
                          <a:latin typeface="+mn-lt"/>
                        </a:rPr>
                        <a:t> </a:t>
                      </a:r>
                      <a:r>
                        <a:rPr lang="en-NZ" sz="1100" b="0">
                          <a:solidFill>
                            <a:schemeClr val="tx1"/>
                          </a:solidFill>
                          <a:latin typeface="+mn-lt"/>
                        </a:rPr>
                        <a:t>thereby stimulating </a:t>
                      </a:r>
                      <a:r>
                        <a:rPr lang="en-NZ" sz="1100">
                          <a:solidFill>
                            <a:schemeClr val="tx1"/>
                          </a:solidFill>
                          <a:latin typeface="+mn-lt"/>
                        </a:rPr>
                        <a:t>B cells to produce </a:t>
                      </a:r>
                      <a:r>
                        <a:rPr lang="en-NZ" sz="1100" err="1">
                          <a:solidFill>
                            <a:schemeClr val="tx1"/>
                          </a:solidFill>
                          <a:latin typeface="+mn-lt"/>
                        </a:rPr>
                        <a:t>IgE</a:t>
                      </a:r>
                      <a:r>
                        <a:rPr lang="en-NZ" sz="1100">
                          <a:solidFill>
                            <a:schemeClr val="tx1"/>
                          </a:solidFill>
                          <a:latin typeface="+mn-lt"/>
                        </a:rPr>
                        <a:t> and </a:t>
                      </a:r>
                      <a:r>
                        <a:rPr lang="en-GB" sz="1100">
                          <a:solidFill>
                            <a:schemeClr val="tx1"/>
                          </a:solidFill>
                          <a:latin typeface="+mn-lt"/>
                        </a:rPr>
                        <a:t>promote the recruitment of mast cells and eosinophils.</a:t>
                      </a:r>
                      <a:r>
                        <a:rPr lang="en-GB" sz="1100" baseline="30000">
                          <a:solidFill>
                            <a:schemeClr val="tx1"/>
                          </a:solidFill>
                          <a:latin typeface="+mn-lt"/>
                        </a:rPr>
                        <a:t>1,3,4 </a:t>
                      </a:r>
                      <a:r>
                        <a:rPr lang="en-GB" sz="1100" b="1" baseline="30000">
                          <a:solidFill>
                            <a:schemeClr val="tx1"/>
                          </a:solidFill>
                          <a:latin typeface="+mn-lt"/>
                        </a:rPr>
                        <a:t> </a:t>
                      </a:r>
                      <a:r>
                        <a:rPr lang="en-GB" sz="1100" b="1" baseline="0">
                          <a:solidFill>
                            <a:schemeClr val="tx1"/>
                          </a:solidFill>
                          <a:latin typeface="+mn-lt"/>
                        </a:rPr>
                        <a:t>Th1 </a:t>
                      </a:r>
                      <a:r>
                        <a:rPr lang="en-GB" sz="1100" baseline="0">
                          <a:solidFill>
                            <a:schemeClr val="tx1"/>
                          </a:solidFill>
                          <a:latin typeface="+mn-lt"/>
                        </a:rPr>
                        <a:t>cells are another subset of T cells that develop in the presence of IL-12 and </a:t>
                      </a:r>
                      <a:r>
                        <a:rPr lang="en-GB" sz="1100" b="0" baseline="0">
                          <a:solidFill>
                            <a:schemeClr val="tx1"/>
                          </a:solidFill>
                          <a:latin typeface="+mn-lt"/>
                        </a:rPr>
                        <a:t>produce proinflammatory cytokines (IFN-</a:t>
                      </a:r>
                      <a:r>
                        <a:rPr lang="el-GR" sz="1100" b="0" baseline="0">
                          <a:solidFill>
                            <a:schemeClr val="tx1"/>
                          </a:solidFill>
                          <a:latin typeface="+mn-lt"/>
                        </a:rPr>
                        <a:t>γ</a:t>
                      </a:r>
                      <a:r>
                        <a:rPr lang="en-GB" sz="1100" b="0" baseline="0">
                          <a:solidFill>
                            <a:schemeClr val="tx1"/>
                          </a:solidFill>
                          <a:latin typeface="+mn-lt"/>
                        </a:rPr>
                        <a:t>), which can promote mast cell activation.</a:t>
                      </a:r>
                      <a:r>
                        <a:rPr lang="en-GB" sz="1100" b="0" baseline="30000">
                          <a:solidFill>
                            <a:schemeClr val="tx1"/>
                          </a:solidFill>
                          <a:latin typeface="+mn-lt"/>
                        </a:rPr>
                        <a:t>5</a:t>
                      </a:r>
                      <a:r>
                        <a:rPr lang="en-GB" sz="1100" b="0" baseline="0">
                          <a:solidFill>
                            <a:schemeClr val="tx1"/>
                          </a:solidFill>
                          <a:latin typeface="+mn-lt"/>
                        </a:rPr>
                        <a:t> </a:t>
                      </a:r>
                      <a:r>
                        <a:rPr lang="en-GB" sz="1100" b="1" baseline="0">
                          <a:solidFill>
                            <a:schemeClr val="tx1"/>
                          </a:solidFill>
                          <a:latin typeface="+mn-lt"/>
                        </a:rPr>
                        <a:t>Th17</a:t>
                      </a:r>
                      <a:r>
                        <a:rPr lang="en-GB" sz="1100" baseline="0">
                          <a:solidFill>
                            <a:schemeClr val="tx1"/>
                          </a:solidFill>
                          <a:latin typeface="+mn-lt"/>
                        </a:rPr>
                        <a:t> cells are a subset of T cells that develop in the presence of cytokines IL-6 and TGF-</a:t>
                      </a:r>
                      <a:r>
                        <a:rPr lang="el-GR" sz="1100" baseline="0">
                          <a:solidFill>
                            <a:schemeClr val="tx1"/>
                          </a:solidFill>
                          <a:latin typeface="+mn-lt"/>
                        </a:rPr>
                        <a:t>β</a:t>
                      </a:r>
                      <a:r>
                        <a:rPr lang="en-GB" sz="1100" baseline="0">
                          <a:solidFill>
                            <a:schemeClr val="tx1"/>
                          </a:solidFill>
                          <a:latin typeface="+mn-lt"/>
                        </a:rPr>
                        <a:t> and produce proinflammatory cytokines (particularly IL-17) which can attract the </a:t>
                      </a:r>
                      <a:r>
                        <a:rPr lang="en-GB" sz="1100" b="0" baseline="0">
                          <a:solidFill>
                            <a:schemeClr val="tx1"/>
                          </a:solidFill>
                          <a:latin typeface="+mn-lt"/>
                        </a:rPr>
                        <a:t>innate immune neutrophils</a:t>
                      </a:r>
                      <a:r>
                        <a:rPr lang="en-GB" sz="1100" b="1" baseline="0">
                          <a:solidFill>
                            <a:schemeClr val="tx1"/>
                          </a:solidFill>
                          <a:latin typeface="+mn-lt"/>
                        </a:rPr>
                        <a:t> </a:t>
                      </a:r>
                      <a:r>
                        <a:rPr lang="en-GB" sz="1100" b="0" baseline="0">
                          <a:solidFill>
                            <a:schemeClr val="tx1"/>
                          </a:solidFill>
                          <a:latin typeface="+mn-lt"/>
                        </a:rPr>
                        <a:t>and play a role in promoting AHR.</a:t>
                      </a:r>
                      <a:r>
                        <a:rPr lang="en-GB" sz="1100" b="0" baseline="30000">
                          <a:solidFill>
                            <a:schemeClr val="tx1"/>
                          </a:solidFill>
                          <a:latin typeface="+mn-lt"/>
                        </a:rPr>
                        <a:t>4,5</a:t>
                      </a:r>
                      <a:endParaRPr lang="en-NZ" sz="1100" baseline="30000">
                        <a:solidFill>
                          <a:schemeClr val="tx1"/>
                        </a:solidFill>
                        <a:latin typeface="+mn-lt"/>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74054249"/>
                  </a:ext>
                </a:extLst>
              </a:tr>
            </a:tbl>
          </a:graphicData>
        </a:graphic>
      </p:graphicFrame>
      <p:pic>
        <p:nvPicPr>
          <p:cNvPr id="6" name="Picture 5" descr="Icon&#10;&#10;Description automatically generated">
            <a:extLst>
              <a:ext uri="{FF2B5EF4-FFF2-40B4-BE49-F238E27FC236}">
                <a16:creationId xmlns:a16="http://schemas.microsoft.com/office/drawing/2014/main" id="{CE4AFA3C-A4F7-334D-003E-D4B733C73F50}"/>
              </a:ext>
            </a:extLst>
          </p:cNvPr>
          <p:cNvPicPr>
            <a:picLocks noChangeAspect="1"/>
          </p:cNvPicPr>
          <p:nvPr/>
        </p:nvPicPr>
        <p:blipFill>
          <a:blip r:embed="rId15"/>
          <a:stretch>
            <a:fillRect/>
          </a:stretch>
        </p:blipFill>
        <p:spPr>
          <a:xfrm>
            <a:off x="769924" y="1863216"/>
            <a:ext cx="288790" cy="280985"/>
          </a:xfrm>
          <a:prstGeom prst="rect">
            <a:avLst/>
          </a:prstGeom>
        </p:spPr>
      </p:pic>
      <p:sp>
        <p:nvSpPr>
          <p:cNvPr id="9" name="TextBox 8">
            <a:extLst>
              <a:ext uri="{FF2B5EF4-FFF2-40B4-BE49-F238E27FC236}">
                <a16:creationId xmlns:a16="http://schemas.microsoft.com/office/drawing/2014/main" id="{4EEAB20D-A484-CFC4-6B6A-0E7E7BBA516F}"/>
              </a:ext>
            </a:extLst>
          </p:cNvPr>
          <p:cNvSpPr txBox="1"/>
          <p:nvPr/>
        </p:nvSpPr>
        <p:spPr>
          <a:xfrm>
            <a:off x="496441" y="2560448"/>
            <a:ext cx="11208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L-interleukin; Th2, T-helper 2 cell.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 2. Janeway CA et al. </a:t>
            </a:r>
            <a:r>
              <a:rPr kumimoji="0" lang="en-NZ" sz="800" b="0" i="0" u="none" strike="noStrike" kern="1200" cap="none" spc="20" normalizeH="0" baseline="0" noProof="0">
                <a:ln>
                  <a:noFill/>
                </a:ln>
                <a:solidFill>
                  <a:srgbClr val="656665"/>
                </a:solidFill>
                <a:effectLst/>
                <a:uLnTx/>
                <a:uFillTx/>
                <a:latin typeface="Calibri"/>
                <a:ea typeface="+mn-ea"/>
                <a:cs typeface="+mn-cs"/>
              </a:rPr>
              <a:t>Annu. Rev. Immunol. 2002. 20:197–216; 3. </a:t>
            </a:r>
            <a:r>
              <a:rPr kumimoji="0" lang="en-GB" sz="800" b="0" i="0" u="none" strike="noStrike" kern="1200" cap="none" spc="20" normalizeH="0" baseline="0" noProof="0">
                <a:ln>
                  <a:noFill/>
                </a:ln>
                <a:solidFill>
                  <a:srgbClr val="656665"/>
                </a:solidFill>
                <a:effectLst/>
                <a:uLnTx/>
                <a:uFillTx/>
                <a:latin typeface="Calibri"/>
                <a:ea typeface="+mn-ea"/>
                <a:cs typeface="+mn-cs"/>
              </a:rPr>
              <a:t>Gauvreau GM et al. Expert </a:t>
            </a:r>
            <a:r>
              <a:rPr kumimoji="0" lang="en-GB" sz="800" b="0" i="0" u="none" strike="noStrike" kern="1200" cap="none" spc="20" normalizeH="0" baseline="0" noProof="0" err="1">
                <a:ln>
                  <a:noFill/>
                </a:ln>
                <a:solidFill>
                  <a:srgbClr val="656665"/>
                </a:solidFill>
                <a:effectLst/>
                <a:uLnTx/>
                <a:uFillTx/>
                <a:latin typeface="Calibri"/>
                <a:ea typeface="+mn-ea"/>
                <a:cs typeface="+mn-cs"/>
              </a:rPr>
              <a:t>Opin</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Ther</a:t>
            </a:r>
            <a:r>
              <a:rPr kumimoji="0" lang="en-GB" sz="800" b="0" i="0" u="none" strike="noStrike" kern="1200" cap="none" spc="20" normalizeH="0" baseline="0" noProof="0">
                <a:ln>
                  <a:noFill/>
                </a:ln>
                <a:solidFill>
                  <a:srgbClr val="656665"/>
                </a:solidFill>
                <a:effectLst/>
                <a:uLnTx/>
                <a:uFillTx/>
                <a:latin typeface="Calibri"/>
                <a:ea typeface="+mn-ea"/>
                <a:cs typeface="+mn-cs"/>
              </a:rPr>
              <a:t> Targets. 2020;24(8):777–792; 4. </a:t>
            </a:r>
            <a:r>
              <a:rPr kumimoji="0" lang="da-DK" sz="800" b="0" i="0" u="none" strike="noStrike" kern="1200" cap="none" spc="20" normalizeH="0" baseline="0" noProof="0">
                <a:ln>
                  <a:noFill/>
                </a:ln>
                <a:solidFill>
                  <a:srgbClr val="656665"/>
                </a:solidFill>
                <a:effectLst/>
                <a:uLnTx/>
                <a:uFillTx/>
                <a:latin typeface="Calibri"/>
                <a:ea typeface="+mn-ea"/>
                <a:cs typeface="+mn-cs"/>
              </a:rPr>
              <a:t>Kim HY et al. Nat Immunol. 2010;11(7)577–584; 5. </a:t>
            </a:r>
            <a:r>
              <a:rPr kumimoji="0" lang="en-GB" sz="800" b="0" i="0" u="none" strike="noStrike" kern="1200" cap="none" spc="20" normalizeH="0" baseline="0" noProof="0">
                <a:ln>
                  <a:noFill/>
                </a:ln>
                <a:solidFill>
                  <a:srgbClr val="656665"/>
                </a:solidFill>
                <a:effectLst/>
                <a:uLnTx/>
                <a:uFillTx/>
                <a:latin typeface="Calibri"/>
                <a:ea typeface="+mn-ea"/>
                <a:cs typeface="+mn-cs"/>
              </a:rPr>
              <a:t>Luo W, et al. Front Immunol. 2022;13:974066.</a:t>
            </a:r>
          </a:p>
        </p:txBody>
      </p:sp>
      <p:grpSp>
        <p:nvGrpSpPr>
          <p:cNvPr id="10" name="Group 9">
            <a:extLst>
              <a:ext uri="{FF2B5EF4-FFF2-40B4-BE49-F238E27FC236}">
                <a16:creationId xmlns:a16="http://schemas.microsoft.com/office/drawing/2014/main" id="{BCBC8126-C38A-A53F-010C-2DE1CB8A6132}"/>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DE75AE53-7D00-EAC5-69AF-9E5B0363A24E}"/>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A8087145-BE54-089A-E981-F48900D59E4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6344403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A0381E9-2726-A017-9013-9BB5986814A0}"/>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4" name="TextBox 23">
            <a:extLst>
              <a:ext uri="{FF2B5EF4-FFF2-40B4-BE49-F238E27FC236}">
                <a16:creationId xmlns:a16="http://schemas.microsoft.com/office/drawing/2014/main" id="{8B617D86-D67C-8443-6891-AA0BB9C1468D}"/>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DC212232-7D55-12F2-0080-37DD9D701BDF}"/>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18" name="Picture 17">
            <a:extLst>
              <a:ext uri="{FF2B5EF4-FFF2-40B4-BE49-F238E27FC236}">
                <a16:creationId xmlns:a16="http://schemas.microsoft.com/office/drawing/2014/main" id="{34ACA358-4AEB-1B96-857D-653555EEECE5}"/>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5" name="TextBox 14">
            <a:extLst>
              <a:ext uri="{FF2B5EF4-FFF2-40B4-BE49-F238E27FC236}">
                <a16:creationId xmlns:a16="http://schemas.microsoft.com/office/drawing/2014/main" id="{13650DA1-1EA6-52ED-5165-18E1A5D297F2}"/>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94025734-7348-1B42-57F3-9B85E8994295}"/>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72AA9DC9-8DF9-7B68-0ABE-6CC31F361580}"/>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2" name="TextBox 161">
            <a:extLst>
              <a:ext uri="{FF2B5EF4-FFF2-40B4-BE49-F238E27FC236}">
                <a16:creationId xmlns:a16="http://schemas.microsoft.com/office/drawing/2014/main" id="{2C54313A-50C3-8CE0-4EFA-F23635432A82}"/>
              </a:ext>
            </a:extLst>
          </p:cNvPr>
          <p:cNvSpPr txBox="1"/>
          <p:nvPr/>
        </p:nvSpPr>
        <p:spPr>
          <a:xfrm>
            <a:off x="8085055" y="298209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0" y="1147402"/>
            <a:ext cx="12192000" cy="5710598"/>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B54F1BC-9850-AEDD-134C-ADC835FF9907}"/>
              </a:ext>
            </a:extLst>
          </p:cNvPr>
          <p:cNvSpPr txBox="1"/>
          <p:nvPr/>
        </p:nvSpPr>
        <p:spPr>
          <a:xfrm>
            <a:off x="240633" y="1400405"/>
            <a:ext cx="11730788" cy="1686015"/>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07639C0B-89DC-77E4-D951-088FDC4DC570}"/>
              </a:ext>
            </a:extLst>
          </p:cNvPr>
          <p:cNvGraphicFramePr>
            <a:graphicFrameLocks noGrp="1"/>
          </p:cNvGraphicFramePr>
          <p:nvPr>
            <p:ph idx="1"/>
            <p:extLst>
              <p:ext uri="{D42A27DB-BD31-4B8C-83A1-F6EECF244321}">
                <p14:modId xmlns:p14="http://schemas.microsoft.com/office/powerpoint/2010/main" val="1010340614"/>
              </p:ext>
            </p:extLst>
          </p:nvPr>
        </p:nvGraphicFramePr>
        <p:xfrm>
          <a:off x="717419" y="1532996"/>
          <a:ext cx="10716712" cy="92964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74074">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B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indent="0">
                        <a:buFont typeface="Arial" panose="020B0604020202020204" pitchFamily="34" charset="0"/>
                        <a:buNone/>
                      </a:pPr>
                      <a:r>
                        <a:rPr lang="en-NZ" sz="1100">
                          <a:solidFill>
                            <a:schemeClr val="tx1"/>
                          </a:solidFill>
                          <a:latin typeface="+mn-lt"/>
                        </a:rPr>
                        <a:t>B cells are </a:t>
                      </a:r>
                      <a:r>
                        <a:rPr lang="en-NZ" sz="1100" b="1" u="sng">
                          <a:solidFill>
                            <a:schemeClr val="tx2"/>
                          </a:solidFill>
                          <a:latin typeface="+mn-lt"/>
                        </a:rPr>
                        <a:t>adaptive immune cells</a:t>
                      </a:r>
                      <a:r>
                        <a:rPr lang="en-NZ" sz="1100">
                          <a:solidFill>
                            <a:schemeClr val="tx1"/>
                          </a:solidFill>
                          <a:latin typeface="+mn-lt"/>
                        </a:rPr>
                        <a:t> which are activated following an encounter with an antigen binding to a surface receptor antibody; this results in them producing antibody molecules of the same antigen specificity as the receptor. Following interaction with a T helper cell, the B cells can switch from producing one form of antibody (e.g., IgG) to another form of antibody (</a:t>
                      </a:r>
                      <a:r>
                        <a:rPr lang="en-NZ" sz="1100" err="1">
                          <a:solidFill>
                            <a:schemeClr val="tx1"/>
                          </a:solidFill>
                          <a:latin typeface="+mn-lt"/>
                        </a:rPr>
                        <a:t>IgE</a:t>
                      </a:r>
                      <a:r>
                        <a:rPr lang="en-NZ" sz="1100">
                          <a:solidFill>
                            <a:schemeClr val="tx1"/>
                          </a:solidFill>
                          <a:latin typeface="+mn-lt"/>
                        </a:rPr>
                        <a:t>). Activated B cells can turn into plasma cells or memory cells.</a:t>
                      </a:r>
                      <a:r>
                        <a:rPr lang="en-NZ" sz="1100" baseline="30000">
                          <a:solidFill>
                            <a:schemeClr val="tx1"/>
                          </a:solidFill>
                          <a:latin typeface="+mn-lt"/>
                        </a:rPr>
                        <a:t> </a:t>
                      </a:r>
                      <a:r>
                        <a:rPr lang="en-NZ" sz="1100" b="1">
                          <a:solidFill>
                            <a:schemeClr val="tx1"/>
                          </a:solidFill>
                          <a:latin typeface="+mn-lt"/>
                        </a:rPr>
                        <a:t>Plasma cells: </a:t>
                      </a:r>
                      <a:r>
                        <a:rPr lang="en-NZ" sz="1100" b="0">
                          <a:solidFill>
                            <a:schemeClr val="tx1"/>
                          </a:solidFill>
                          <a:latin typeface="+mn-lt"/>
                        </a:rPr>
                        <a:t>These B cells </a:t>
                      </a:r>
                      <a:r>
                        <a:rPr lang="en-NZ" sz="1100">
                          <a:solidFill>
                            <a:schemeClr val="tx1"/>
                          </a:solidFill>
                          <a:latin typeface="+mn-lt"/>
                        </a:rPr>
                        <a:t>secrete antigen-specific antibodies into the environment.</a:t>
                      </a:r>
                      <a:r>
                        <a:rPr lang="en-NZ" sz="1100" baseline="30000">
                          <a:solidFill>
                            <a:schemeClr val="tx1"/>
                          </a:solidFill>
                          <a:latin typeface="+mn-lt"/>
                        </a:rPr>
                        <a:t>1–3 </a:t>
                      </a:r>
                      <a:r>
                        <a:rPr lang="en-NZ" sz="1100" b="1">
                          <a:solidFill>
                            <a:schemeClr val="tx1"/>
                          </a:solidFill>
                          <a:latin typeface="+mn-lt"/>
                        </a:rPr>
                        <a:t>Memory B cells: </a:t>
                      </a:r>
                      <a:r>
                        <a:rPr lang="en-NZ" sz="1100" b="0">
                          <a:solidFill>
                            <a:schemeClr val="tx1"/>
                          </a:solidFill>
                          <a:latin typeface="+mn-lt"/>
                        </a:rPr>
                        <a:t>These B cells are responsible </a:t>
                      </a:r>
                      <a:r>
                        <a:rPr lang="en-NZ" sz="1100">
                          <a:solidFill>
                            <a:schemeClr val="tx1"/>
                          </a:solidFill>
                          <a:latin typeface="+mn-lt"/>
                        </a:rPr>
                        <a:t>for immunological memory; they can respond rapidly to produce antigen-specific antibody when a threat re-emerges.</a:t>
                      </a:r>
                      <a:r>
                        <a:rPr lang="en-NZ" sz="1100" baseline="30000">
                          <a:solidFill>
                            <a:schemeClr val="tx1"/>
                          </a:solidFill>
                          <a:latin typeface="+mn-lt"/>
                        </a:rPr>
                        <a:t>1–3 </a:t>
                      </a:r>
                      <a:endParaRPr lang="en-NZ" sz="700" b="0" i="0" u="none" strike="noStrike" baseline="30000" noProof="0">
                        <a:solidFill>
                          <a:schemeClr val="tx1"/>
                        </a:solidFill>
                        <a:latin typeface="Calibri"/>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73707376"/>
                  </a:ext>
                </a:extLst>
              </a:tr>
            </a:tbl>
          </a:graphicData>
        </a:graphic>
      </p:graphicFrame>
      <p:pic>
        <p:nvPicPr>
          <p:cNvPr id="6" name="Picture 5">
            <a:extLst>
              <a:ext uri="{FF2B5EF4-FFF2-40B4-BE49-F238E27FC236}">
                <a16:creationId xmlns:a16="http://schemas.microsoft.com/office/drawing/2014/main" id="{C53F0B64-149E-9C9B-9298-8CB04779FD47}"/>
              </a:ext>
            </a:extLst>
          </p:cNvPr>
          <p:cNvPicPr>
            <a:picLocks noChangeAspect="1"/>
          </p:cNvPicPr>
          <p:nvPr/>
        </p:nvPicPr>
        <p:blipFill>
          <a:blip r:embed="rId15"/>
          <a:stretch>
            <a:fillRect/>
          </a:stretch>
        </p:blipFill>
        <p:spPr>
          <a:xfrm>
            <a:off x="739084" y="1791874"/>
            <a:ext cx="334049" cy="364727"/>
          </a:xfrm>
          <a:prstGeom prst="rect">
            <a:avLst/>
          </a:prstGeom>
        </p:spPr>
      </p:pic>
      <p:sp>
        <p:nvSpPr>
          <p:cNvPr id="9" name="TextBox 8">
            <a:extLst>
              <a:ext uri="{FF2B5EF4-FFF2-40B4-BE49-F238E27FC236}">
                <a16:creationId xmlns:a16="http://schemas.microsoft.com/office/drawing/2014/main" id="{BCBBD8B4-1C78-4089-E4F3-EBD147C95A1D}"/>
              </a:ext>
            </a:extLst>
          </p:cNvPr>
          <p:cNvSpPr txBox="1"/>
          <p:nvPr/>
        </p:nvSpPr>
        <p:spPr>
          <a:xfrm>
            <a:off x="532068" y="2558824"/>
            <a:ext cx="112020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IgE</a:t>
            </a:r>
            <a:r>
              <a:rPr kumimoji="0" lang="en-GB" sz="800" b="0" i="0" u="none" strike="noStrike" kern="1200" cap="none" spc="20" normalizeH="0" baseline="0" noProof="0">
                <a:ln>
                  <a:noFill/>
                </a:ln>
                <a:solidFill>
                  <a:srgbClr val="656665"/>
                </a:solidFill>
                <a:effectLst/>
                <a:uLnTx/>
                <a:uFillTx/>
                <a:latin typeface="Calibri"/>
                <a:ea typeface="+mn-ea"/>
                <a:cs typeface="+mn-cs"/>
              </a:rPr>
              <a:t>, immunoglobulin E; IL-interleukin.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 2. Scott-Taylor TH. </a:t>
            </a:r>
            <a:r>
              <a:rPr kumimoji="0" lang="en-GB" sz="800" b="0" i="0" u="none" strike="noStrike" kern="1200" cap="none" spc="20" normalizeH="0" baseline="0" noProof="0" err="1">
                <a:ln>
                  <a:noFill/>
                </a:ln>
                <a:solidFill>
                  <a:srgbClr val="656665"/>
                </a:solidFill>
                <a:effectLst/>
                <a:uLnTx/>
                <a:uFillTx/>
                <a:latin typeface="Calibri"/>
                <a:ea typeface="+mn-ea"/>
                <a:cs typeface="+mn-cs"/>
              </a:rPr>
              <a:t>Immun</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Inflamm</a:t>
            </a:r>
            <a:r>
              <a:rPr kumimoji="0" lang="en-GB" sz="800" b="0" i="0" u="none" strike="noStrike" kern="1200" cap="none" spc="20" normalizeH="0" baseline="0" noProof="0">
                <a:ln>
                  <a:noFill/>
                </a:ln>
                <a:solidFill>
                  <a:srgbClr val="656665"/>
                </a:solidFill>
                <a:effectLst/>
                <a:uLnTx/>
                <a:uFillTx/>
                <a:latin typeface="Calibri"/>
                <a:ea typeface="+mn-ea"/>
                <a:cs typeface="+mn-cs"/>
              </a:rPr>
              <a:t> Dis. 2017;6(1):13–33; </a:t>
            </a:r>
            <a:r>
              <a:rPr lang="en-GB" sz="800" spc="20">
                <a:solidFill>
                  <a:srgbClr val="656665"/>
                </a:solidFill>
                <a:latin typeface="Calibri"/>
              </a:rPr>
              <a:t>3</a:t>
            </a:r>
            <a:r>
              <a:rPr kumimoji="0" lang="en-GB" sz="800" b="0" i="0" u="none" strike="noStrike" kern="1200" cap="none" spc="20" normalizeH="0" baseline="0" noProof="0">
                <a:ln>
                  <a:noFill/>
                </a:ln>
                <a:solidFill>
                  <a:srgbClr val="656665"/>
                </a:solidFill>
                <a:effectLst/>
                <a:uLnTx/>
                <a:uFillTx/>
                <a:latin typeface="Calibri"/>
                <a:ea typeface="+mn-ea"/>
                <a:cs typeface="+mn-cs"/>
              </a:rPr>
              <a:t>. Alberts B, et al. Molecular Biology of the Cell. 4th edition. New York: Garland Science; 2002. B Cells and Antibodies. Available from: https://www.ncbi.nlm.nih.gov/books/NBK26884/.  </a:t>
            </a:r>
          </a:p>
        </p:txBody>
      </p:sp>
      <p:grpSp>
        <p:nvGrpSpPr>
          <p:cNvPr id="10" name="Group 9">
            <a:extLst>
              <a:ext uri="{FF2B5EF4-FFF2-40B4-BE49-F238E27FC236}">
                <a16:creationId xmlns:a16="http://schemas.microsoft.com/office/drawing/2014/main" id="{A009C314-E207-25F4-8BF2-3BA193E17106}"/>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66A75E02-6366-C59C-4AAE-03E4FB2283F8}"/>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FF57CC7D-ED6E-8E9B-F019-00D370706ED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0936383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4B47C8F3-52AF-252A-0247-C58AC59A7246}"/>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33" name="TextBox 32">
            <a:extLst>
              <a:ext uri="{FF2B5EF4-FFF2-40B4-BE49-F238E27FC236}">
                <a16:creationId xmlns:a16="http://schemas.microsoft.com/office/drawing/2014/main" id="{E9E0ADB9-C50F-F798-FC69-F1B5788D0713}"/>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483AA7F1-735B-84B6-5CE0-CC5DA440DC26}"/>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27" name="Picture 26">
            <a:extLst>
              <a:ext uri="{FF2B5EF4-FFF2-40B4-BE49-F238E27FC236}">
                <a16:creationId xmlns:a16="http://schemas.microsoft.com/office/drawing/2014/main" id="{1AC4DF8B-D9E6-BA25-EB2B-F897E1C63E9F}"/>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28" name="TextBox 27">
            <a:extLst>
              <a:ext uri="{FF2B5EF4-FFF2-40B4-BE49-F238E27FC236}">
                <a16:creationId xmlns:a16="http://schemas.microsoft.com/office/drawing/2014/main" id="{2774E075-135C-9F30-C967-6EACADB3B52B}"/>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23" name="TextBox 22">
            <a:extLst>
              <a:ext uri="{FF2B5EF4-FFF2-40B4-BE49-F238E27FC236}">
                <a16:creationId xmlns:a16="http://schemas.microsoft.com/office/drawing/2014/main" id="{9AB0F3AF-893E-068C-942E-2BA575F9C6AA}"/>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24" name="TextBox 23">
            <a:extLst>
              <a:ext uri="{FF2B5EF4-FFF2-40B4-BE49-F238E27FC236}">
                <a16:creationId xmlns:a16="http://schemas.microsoft.com/office/drawing/2014/main" id="{8F16E7F6-AA6A-3131-ACDA-DA9B9C2AE13D}"/>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8D80EBFA-6017-731D-B2CD-37E1FD171649}"/>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0" y="1146018"/>
            <a:ext cx="12192000" cy="5711982"/>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5E50954-6845-5115-A1AC-4AF5AF24E3F6}"/>
              </a:ext>
            </a:extLst>
          </p:cNvPr>
          <p:cNvSpPr txBox="1"/>
          <p:nvPr/>
        </p:nvSpPr>
        <p:spPr>
          <a:xfrm>
            <a:off x="240633" y="1400405"/>
            <a:ext cx="11730788" cy="830504"/>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945B1327-1289-AD01-C9B7-3B21F8232290}"/>
              </a:ext>
            </a:extLst>
          </p:cNvPr>
          <p:cNvGraphicFramePr>
            <a:graphicFrameLocks noGrp="1"/>
          </p:cNvGraphicFramePr>
          <p:nvPr>
            <p:ph idx="1"/>
            <p:extLst>
              <p:ext uri="{D42A27DB-BD31-4B8C-83A1-F6EECF244321}">
                <p14:modId xmlns:p14="http://schemas.microsoft.com/office/powerpoint/2010/main" val="3728394410"/>
              </p:ext>
            </p:extLst>
          </p:nvPr>
        </p:nvGraphicFramePr>
        <p:xfrm>
          <a:off x="717419" y="1532996"/>
          <a:ext cx="10716712" cy="332508"/>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32508">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100" b="1">
                          <a:solidFill>
                            <a:schemeClr val="tx2"/>
                          </a:solidFill>
                          <a:latin typeface="+mj-lt"/>
                        </a:rPr>
                        <a:t>Allergen</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chemeClr val="tx1"/>
                          </a:solidFill>
                          <a:effectLst/>
                          <a:uLnTx/>
                          <a:uFillTx/>
                          <a:latin typeface="+mn-lt"/>
                          <a:ea typeface="+mn-ea"/>
                          <a:cs typeface="+mn-cs"/>
                        </a:rPr>
                        <a:t>A molecule (generally one that can bind to an antibody) that elicits an </a:t>
                      </a:r>
                      <a:r>
                        <a:rPr kumimoji="0" lang="en-NZ" sz="1100" b="1" i="0" u="sng" strike="noStrike" kern="1200" cap="none" spc="0" normalizeH="0" baseline="0" noProof="0">
                          <a:ln>
                            <a:noFill/>
                          </a:ln>
                          <a:solidFill>
                            <a:srgbClr val="681A93"/>
                          </a:solidFill>
                          <a:effectLst/>
                          <a:uLnTx/>
                          <a:uFillTx/>
                          <a:latin typeface="+mn-lt"/>
                          <a:ea typeface="+mn-ea"/>
                          <a:cs typeface="+mn-cs"/>
                        </a:rPr>
                        <a:t>allergic reaction</a:t>
                      </a:r>
                      <a:r>
                        <a:rPr kumimoji="0" lang="en-NZ" sz="1100" b="1" i="0" u="none" strike="noStrike" kern="1200" cap="none" spc="0" normalizeH="0" baseline="0" noProof="0">
                          <a:ln>
                            <a:noFill/>
                          </a:ln>
                          <a:solidFill>
                            <a:srgbClr val="681A93"/>
                          </a:solidFill>
                          <a:effectLst/>
                          <a:uLnTx/>
                          <a:uFillTx/>
                          <a:latin typeface="+mn-lt"/>
                          <a:ea typeface="+mn-ea"/>
                          <a:cs typeface="+mn-cs"/>
                        </a:rPr>
                        <a:t> </a:t>
                      </a:r>
                      <a:r>
                        <a:rPr kumimoji="0" lang="en-NZ" sz="1100" b="0" i="0" u="none" strike="noStrike" kern="1200" cap="none" spc="0" normalizeH="0" baseline="0" noProof="0">
                          <a:ln>
                            <a:noFill/>
                          </a:ln>
                          <a:solidFill>
                            <a:schemeClr val="tx1"/>
                          </a:solidFill>
                          <a:effectLst/>
                          <a:uLnTx/>
                          <a:uFillTx/>
                          <a:latin typeface="+mn-lt"/>
                          <a:ea typeface="+mn-ea"/>
                          <a:cs typeface="+mn-cs"/>
                        </a:rPr>
                        <a:t>or hypersensitivity.</a:t>
                      </a:r>
                      <a:r>
                        <a:rPr kumimoji="0" lang="en-NZ" sz="1100" b="0" i="0" u="none" strike="noStrike" kern="1200" cap="none" spc="0" normalizeH="0" baseline="30000" noProof="0">
                          <a:ln>
                            <a:noFill/>
                          </a:ln>
                          <a:solidFill>
                            <a:schemeClr val="tx1"/>
                          </a:solidFill>
                          <a:effectLst/>
                          <a:uLnTx/>
                          <a:uFillTx/>
                          <a:latin typeface="+mn-lt"/>
                          <a:ea typeface="+mn-ea"/>
                          <a:cs typeface="+mn-cs"/>
                        </a:rPr>
                        <a:t>1</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20261069"/>
                  </a:ext>
                </a:extLst>
              </a:tr>
            </a:tbl>
          </a:graphicData>
        </a:graphic>
      </p:graphicFrame>
      <p:grpSp>
        <p:nvGrpSpPr>
          <p:cNvPr id="6" name="Group 5">
            <a:extLst>
              <a:ext uri="{FF2B5EF4-FFF2-40B4-BE49-F238E27FC236}">
                <a16:creationId xmlns:a16="http://schemas.microsoft.com/office/drawing/2014/main" id="{5376FBF1-31F8-CDCC-0034-DBDA9BDCC984}"/>
              </a:ext>
            </a:extLst>
          </p:cNvPr>
          <p:cNvGrpSpPr/>
          <p:nvPr/>
        </p:nvGrpSpPr>
        <p:grpSpPr>
          <a:xfrm>
            <a:off x="711570" y="1598447"/>
            <a:ext cx="322942" cy="190371"/>
            <a:chOff x="1784412" y="1358800"/>
            <a:chExt cx="322942" cy="190371"/>
          </a:xfrm>
        </p:grpSpPr>
        <p:sp>
          <p:nvSpPr>
            <p:cNvPr id="9" name="Oval 8">
              <a:extLst>
                <a:ext uri="{FF2B5EF4-FFF2-40B4-BE49-F238E27FC236}">
                  <a16:creationId xmlns:a16="http://schemas.microsoft.com/office/drawing/2014/main" id="{8070313D-914A-EC7F-E6EB-F4DA7C9CEB01}"/>
                </a:ext>
              </a:extLst>
            </p:cNvPr>
            <p:cNvSpPr/>
            <p:nvPr/>
          </p:nvSpPr>
          <p:spPr>
            <a:xfrm rot="10800000">
              <a:off x="1899440" y="1373668"/>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CB5E0BE1-560D-5645-8FE5-2045364C57D0}"/>
                </a:ext>
              </a:extLst>
            </p:cNvPr>
            <p:cNvSpPr/>
            <p:nvPr/>
          </p:nvSpPr>
          <p:spPr>
            <a:xfrm rot="10800000">
              <a:off x="1922883" y="1457789"/>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EA2FEA7B-35D3-7F46-9F62-6768FD76B75D}"/>
                </a:ext>
              </a:extLst>
            </p:cNvPr>
            <p:cNvSpPr/>
            <p:nvPr/>
          </p:nvSpPr>
          <p:spPr>
            <a:xfrm rot="10800000">
              <a:off x="2022723" y="1435091"/>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78D1B913-DC35-85E2-9EF4-99101FE8A0BC}"/>
                </a:ext>
              </a:extLst>
            </p:cNvPr>
            <p:cNvSpPr/>
            <p:nvPr/>
          </p:nvSpPr>
          <p:spPr>
            <a:xfrm rot="10800000">
              <a:off x="1784412" y="1476337"/>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79E1C85E-1587-D19A-AF3E-27A3FDA04A16}"/>
                </a:ext>
              </a:extLst>
            </p:cNvPr>
            <p:cNvSpPr/>
            <p:nvPr/>
          </p:nvSpPr>
          <p:spPr>
            <a:xfrm rot="10800000">
              <a:off x="2037073" y="1358800"/>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A0998E44-7D1D-D000-6357-F72F3065A9D4}"/>
                </a:ext>
              </a:extLst>
            </p:cNvPr>
            <p:cNvSpPr/>
            <p:nvPr/>
          </p:nvSpPr>
          <p:spPr>
            <a:xfrm rot="10800000">
              <a:off x="2086721" y="1499034"/>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9C1841BB-4F38-DB33-5AAA-A0EF1A985FF2}"/>
                </a:ext>
              </a:extLst>
            </p:cNvPr>
            <p:cNvSpPr/>
            <p:nvPr/>
          </p:nvSpPr>
          <p:spPr>
            <a:xfrm rot="10800000">
              <a:off x="1947707" y="1532030"/>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62B25"/>
                </a:solidFill>
                <a:effectLst/>
                <a:uLnTx/>
                <a:uFillTx/>
                <a:latin typeface="Arial" panose="020B0604020202020204"/>
                <a:ea typeface="+mn-ea"/>
                <a:cs typeface="+mn-cs"/>
              </a:endParaRPr>
            </a:p>
          </p:txBody>
        </p:sp>
      </p:grpSp>
      <p:sp>
        <p:nvSpPr>
          <p:cNvPr id="18" name="TextBox 17">
            <a:extLst>
              <a:ext uri="{FF2B5EF4-FFF2-40B4-BE49-F238E27FC236}">
                <a16:creationId xmlns:a16="http://schemas.microsoft.com/office/drawing/2014/main" id="{EE400060-22D2-B2E7-DDE7-8A33B3F3FA5E}"/>
              </a:ext>
            </a:extLst>
          </p:cNvPr>
          <p:cNvSpPr txBox="1"/>
          <p:nvPr/>
        </p:nvSpPr>
        <p:spPr>
          <a:xfrm>
            <a:off x="488198" y="1958354"/>
            <a:ext cx="1120820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a:t>
            </a:r>
          </a:p>
        </p:txBody>
      </p:sp>
      <p:grpSp>
        <p:nvGrpSpPr>
          <p:cNvPr id="19" name="Group 18">
            <a:extLst>
              <a:ext uri="{FF2B5EF4-FFF2-40B4-BE49-F238E27FC236}">
                <a16:creationId xmlns:a16="http://schemas.microsoft.com/office/drawing/2014/main" id="{F0FC0DD9-7697-456D-4DAF-980287B57BC7}"/>
              </a:ext>
            </a:extLst>
          </p:cNvPr>
          <p:cNvGrpSpPr/>
          <p:nvPr/>
        </p:nvGrpSpPr>
        <p:grpSpPr>
          <a:xfrm>
            <a:off x="11465076" y="1157906"/>
            <a:ext cx="621053" cy="621053"/>
            <a:chOff x="8845740" y="1471144"/>
            <a:chExt cx="621053" cy="621053"/>
          </a:xfrm>
        </p:grpSpPr>
        <p:sp>
          <p:nvSpPr>
            <p:cNvPr id="20" name="Oval 19">
              <a:extLst>
                <a:ext uri="{FF2B5EF4-FFF2-40B4-BE49-F238E27FC236}">
                  <a16:creationId xmlns:a16="http://schemas.microsoft.com/office/drawing/2014/main" id="{9C968B66-0F8C-3B7F-093E-643637CF5EB6}"/>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13">
              <a:hlinkClick r:id="rId12" action="ppaction://hlinksldjump"/>
              <a:extLst>
                <a:ext uri="{FF2B5EF4-FFF2-40B4-BE49-F238E27FC236}">
                  <a16:creationId xmlns:a16="http://schemas.microsoft.com/office/drawing/2014/main" id="{0DEF5695-1112-A5CC-C08E-19D58863236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0633189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2B4DF60-8D25-1916-18CA-F6EA47B554C4}"/>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23B0BBA6-EE04-0789-6C75-2881694E7A53}"/>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C41E670B-5B78-C0FB-4910-5A2E12A38C7A}"/>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18" name="Picture 17">
            <a:extLst>
              <a:ext uri="{FF2B5EF4-FFF2-40B4-BE49-F238E27FC236}">
                <a16:creationId xmlns:a16="http://schemas.microsoft.com/office/drawing/2014/main" id="{009EE00A-825C-59F5-1BC2-6F2612C72B98}"/>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E02ED396-ADAD-7E22-1619-32FF5B4C3091}"/>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5" name="TextBox 14">
            <a:extLst>
              <a:ext uri="{FF2B5EF4-FFF2-40B4-BE49-F238E27FC236}">
                <a16:creationId xmlns:a16="http://schemas.microsoft.com/office/drawing/2014/main" id="{4DE9DA51-32DC-5A16-BA7F-7D89ABA42852}"/>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28A41667-C177-FAEE-087C-090CE927AD48}"/>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5E044C76-545D-A640-FD6C-6025489A41B0}"/>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0" y="1142694"/>
            <a:ext cx="12192000" cy="5715306"/>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CE73BCC-2244-350A-4F84-F49ED5869023}"/>
              </a:ext>
            </a:extLst>
          </p:cNvPr>
          <p:cNvSpPr txBox="1"/>
          <p:nvPr/>
        </p:nvSpPr>
        <p:spPr>
          <a:xfrm>
            <a:off x="240633" y="1400405"/>
            <a:ext cx="11730788" cy="1036953"/>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A6CD4F78-717F-EBBD-D11A-DB0D0F730306}"/>
              </a:ext>
            </a:extLst>
          </p:cNvPr>
          <p:cNvGraphicFramePr>
            <a:graphicFrameLocks noGrp="1"/>
          </p:cNvGraphicFramePr>
          <p:nvPr>
            <p:ph idx="1"/>
            <p:extLst>
              <p:ext uri="{D42A27DB-BD31-4B8C-83A1-F6EECF244321}">
                <p14:modId xmlns:p14="http://schemas.microsoft.com/office/powerpoint/2010/main" val="3201550762"/>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32311">
                <a:tc>
                  <a:txBody>
                    <a:bodyPr/>
                    <a:lstStyle/>
                    <a:p>
                      <a:endParaRPr lang="en-NZ" sz="11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100" b="1">
                          <a:solidFill>
                            <a:schemeClr val="tx2"/>
                          </a:solidFill>
                          <a:latin typeface="+mj-lt"/>
                        </a:rPr>
                        <a:t>Cytokine</a:t>
                      </a:r>
                      <a:endParaRPr lang="en-NZ" sz="1100">
                        <a:solidFill>
                          <a:schemeClr val="tx2"/>
                        </a:solidFill>
                        <a:latin typeface="+mj-lt"/>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tx1"/>
                          </a:solidFill>
                          <a:latin typeface="+mn-lt"/>
                        </a:rPr>
                        <a:t>Proteins produced by cells that affect the behaviour of other cells (e.g., promoting activation or migration of cells) when they bind to specific receptors </a:t>
                      </a:r>
                      <a:br>
                        <a:rPr lang="en-GB" sz="1100">
                          <a:solidFill>
                            <a:schemeClr val="tx1"/>
                          </a:solidFill>
                          <a:latin typeface="+mn-lt"/>
                        </a:rPr>
                      </a:br>
                      <a:r>
                        <a:rPr lang="en-GB" sz="1100">
                          <a:solidFill>
                            <a:schemeClr val="tx1"/>
                          </a:solidFill>
                          <a:latin typeface="+mn-lt"/>
                        </a:rPr>
                        <a:t>(e.g.,</a:t>
                      </a:r>
                      <a:r>
                        <a:rPr kumimoji="0" lang="en-NZ" sz="1100" b="1" i="0" u="none" strike="noStrike" kern="0" cap="none" spc="0" normalizeH="0" baseline="0">
                          <a:ln>
                            <a:noFill/>
                          </a:ln>
                          <a:solidFill>
                            <a:schemeClr val="tx1"/>
                          </a:solidFill>
                          <a:effectLst/>
                          <a:uLnTx/>
                          <a:uFillTx/>
                          <a:latin typeface="+mn-lt"/>
                          <a:ea typeface="+mn-ea"/>
                          <a:cs typeface="Arial" panose="020B0604020202020204" pitchFamily="34" charset="0"/>
                        </a:rPr>
                        <a:t> IL-4, IL-5, IL-13</a:t>
                      </a:r>
                      <a:r>
                        <a:rPr lang="en-NZ" sz="1100" kern="1200">
                          <a:solidFill>
                            <a:schemeClr val="tx1"/>
                          </a:solidFill>
                          <a:latin typeface="+mn-lt"/>
                          <a:ea typeface="+mn-ea"/>
                          <a:cs typeface="+mn-cs"/>
                        </a:rPr>
                        <a:t>).</a:t>
                      </a:r>
                      <a:r>
                        <a:rPr lang="en-GB" sz="1100" kern="1200" baseline="30000">
                          <a:solidFill>
                            <a:schemeClr val="tx1"/>
                          </a:solidFill>
                          <a:latin typeface="+mn-lt"/>
                          <a:ea typeface="+mn-ea"/>
                          <a:cs typeface="+mn-cs"/>
                        </a:rPr>
                        <a:t>1</a:t>
                      </a:r>
                      <a:endParaRPr lang="en-NZ" sz="11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129925970"/>
                  </a:ext>
                </a:extLst>
              </a:tr>
            </a:tbl>
          </a:graphicData>
        </a:graphic>
      </p:graphicFrame>
      <p:pic>
        <p:nvPicPr>
          <p:cNvPr id="6" name="Picture 5" descr="Background pattern&#10;&#10;Description automatically generated">
            <a:extLst>
              <a:ext uri="{FF2B5EF4-FFF2-40B4-BE49-F238E27FC236}">
                <a16:creationId xmlns:a16="http://schemas.microsoft.com/office/drawing/2014/main" id="{46505875-114B-9A40-F882-FDF852BC4DA5}"/>
              </a:ext>
            </a:extLst>
          </p:cNvPr>
          <p:cNvPicPr>
            <a:picLocks noChangeAspect="1"/>
          </p:cNvPicPr>
          <p:nvPr/>
        </p:nvPicPr>
        <p:blipFill>
          <a:blip r:embed="rId15"/>
          <a:stretch>
            <a:fillRect/>
          </a:stretch>
        </p:blipFill>
        <p:spPr>
          <a:xfrm>
            <a:off x="781219" y="1654716"/>
            <a:ext cx="248920" cy="161798"/>
          </a:xfrm>
          <a:prstGeom prst="rect">
            <a:avLst/>
          </a:prstGeom>
        </p:spPr>
      </p:pic>
      <p:sp>
        <p:nvSpPr>
          <p:cNvPr id="9" name="TextBox 8">
            <a:extLst>
              <a:ext uri="{FF2B5EF4-FFF2-40B4-BE49-F238E27FC236}">
                <a16:creationId xmlns:a16="http://schemas.microsoft.com/office/drawing/2014/main" id="{5868A993-A18F-B4AE-AB0D-6AAE8E3223FA}"/>
              </a:ext>
            </a:extLst>
          </p:cNvPr>
          <p:cNvSpPr txBox="1"/>
          <p:nvPr/>
        </p:nvSpPr>
        <p:spPr>
          <a:xfrm>
            <a:off x="488198" y="2054138"/>
            <a:ext cx="11208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IL-interleukin.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a:t>
            </a:r>
          </a:p>
        </p:txBody>
      </p:sp>
      <p:grpSp>
        <p:nvGrpSpPr>
          <p:cNvPr id="10" name="Group 9">
            <a:extLst>
              <a:ext uri="{FF2B5EF4-FFF2-40B4-BE49-F238E27FC236}">
                <a16:creationId xmlns:a16="http://schemas.microsoft.com/office/drawing/2014/main" id="{73E2D6A8-F00D-B044-CCD2-1D62CDA39239}"/>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1864946D-976D-A24B-880B-02C3C48C2E35}"/>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1B421273-5DCA-AE81-4AF7-DDE165B782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8309761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8B18CE0-54FC-53E5-0C5E-871850824345}"/>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0395A361-2B1B-D0F5-7D44-15DE165F5F86}"/>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F8DE944E-DE13-7DB9-0EDC-A783BB8076BF}"/>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9" name="Picture 8">
            <a:extLst>
              <a:ext uri="{FF2B5EF4-FFF2-40B4-BE49-F238E27FC236}">
                <a16:creationId xmlns:a16="http://schemas.microsoft.com/office/drawing/2014/main" id="{49AE464C-0E56-101D-E380-C7E23BFC4831}"/>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0" name="TextBox 9">
            <a:extLst>
              <a:ext uri="{FF2B5EF4-FFF2-40B4-BE49-F238E27FC236}">
                <a16:creationId xmlns:a16="http://schemas.microsoft.com/office/drawing/2014/main" id="{29ACDFA8-327F-90A0-21EB-B21F122F21F5}"/>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4" name="TextBox 3">
            <a:extLst>
              <a:ext uri="{FF2B5EF4-FFF2-40B4-BE49-F238E27FC236}">
                <a16:creationId xmlns:a16="http://schemas.microsoft.com/office/drawing/2014/main" id="{3B6EE503-4F60-9AB6-D49A-476A98AF06FF}"/>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5" name="TextBox 4">
            <a:extLst>
              <a:ext uri="{FF2B5EF4-FFF2-40B4-BE49-F238E27FC236}">
                <a16:creationId xmlns:a16="http://schemas.microsoft.com/office/drawing/2014/main" id="{AA25825D-3B16-5BB6-532F-0935BADB0F6E}"/>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6" name="TextBox 5">
            <a:extLst>
              <a:ext uri="{FF2B5EF4-FFF2-40B4-BE49-F238E27FC236}">
                <a16:creationId xmlns:a16="http://schemas.microsoft.com/office/drawing/2014/main" id="{593263D5-5B90-2CE5-07E0-F341B0C73F6E}"/>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3702" y="1152095"/>
            <a:ext cx="12195702" cy="5705905"/>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52E62D5-B1CB-5565-7F17-0D29AB379168}"/>
              </a:ext>
            </a:extLst>
          </p:cNvPr>
          <p:cNvSpPr txBox="1"/>
          <p:nvPr/>
        </p:nvSpPr>
        <p:spPr>
          <a:xfrm>
            <a:off x="280902" y="1400405"/>
            <a:ext cx="11730788" cy="1431938"/>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18" name="Content Placeholder 2">
            <a:extLst>
              <a:ext uri="{FF2B5EF4-FFF2-40B4-BE49-F238E27FC236}">
                <a16:creationId xmlns:a16="http://schemas.microsoft.com/office/drawing/2014/main" id="{AE18E4DD-A863-ADE1-8742-218A52553145}"/>
              </a:ext>
            </a:extLst>
          </p:cNvPr>
          <p:cNvGraphicFramePr>
            <a:graphicFrameLocks noGrp="1"/>
          </p:cNvGraphicFramePr>
          <p:nvPr>
            <p:ph idx="1"/>
            <p:extLst>
              <p:ext uri="{D42A27DB-BD31-4B8C-83A1-F6EECF244321}">
                <p14:modId xmlns:p14="http://schemas.microsoft.com/office/powerpoint/2010/main" val="1486307810"/>
              </p:ext>
            </p:extLst>
          </p:nvPr>
        </p:nvGraphicFramePr>
        <p:xfrm>
          <a:off x="717419" y="1532996"/>
          <a:ext cx="10716712" cy="59436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415836">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100" b="1">
                          <a:solidFill>
                            <a:schemeClr val="tx2"/>
                          </a:solidFill>
                          <a:latin typeface="+mj-lt"/>
                        </a:rPr>
                        <a:t>Antibody</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tx1"/>
                          </a:solidFill>
                        </a:rPr>
                        <a:t>Antibodies are proteins (such as </a:t>
                      </a:r>
                      <a:r>
                        <a:rPr lang="en-GB" sz="1100" err="1">
                          <a:solidFill>
                            <a:schemeClr val="tx1"/>
                          </a:solidFill>
                        </a:rPr>
                        <a:t>IgE</a:t>
                      </a:r>
                      <a:r>
                        <a:rPr lang="en-GB" sz="1100">
                          <a:solidFill>
                            <a:schemeClr val="tx1"/>
                          </a:solidFill>
                        </a:rPr>
                        <a:t> or IgG) </a:t>
                      </a:r>
                      <a:r>
                        <a:rPr lang="en-GB" sz="1100" b="1">
                          <a:solidFill>
                            <a:schemeClr val="tx1"/>
                          </a:solidFill>
                        </a:rPr>
                        <a:t>produced by B cells </a:t>
                      </a:r>
                      <a:r>
                        <a:rPr lang="en-GB" sz="1100">
                          <a:solidFill>
                            <a:schemeClr val="tx1"/>
                          </a:solidFill>
                        </a:rPr>
                        <a:t>that binds specifically to a particular substance (an antigen) and can neutralise it (in the case of an infecting microbe) or prepare it for ingestion and destruction by other cells.</a:t>
                      </a:r>
                      <a:r>
                        <a:rPr lang="en-GB" sz="1100" baseline="30000">
                          <a:solidFill>
                            <a:schemeClr val="tx1"/>
                          </a:solidFill>
                        </a:rPr>
                        <a:t>1 </a:t>
                      </a:r>
                      <a:r>
                        <a:rPr lang="en-GB" sz="1100" baseline="0" err="1">
                          <a:solidFill>
                            <a:schemeClr val="tx1"/>
                          </a:solidFill>
                        </a:rPr>
                        <a:t>IgE</a:t>
                      </a:r>
                      <a:r>
                        <a:rPr lang="en-GB" sz="1100" baseline="0">
                          <a:solidFill>
                            <a:schemeClr val="tx1"/>
                          </a:solidFill>
                        </a:rPr>
                        <a:t> is generally produced in response to an allergic reaction and can bind to receptors located on mast cells and basophils, triggering the release of molecules such as histamine.</a:t>
                      </a:r>
                      <a:r>
                        <a:rPr lang="en-GB" sz="1100" baseline="30000">
                          <a:solidFill>
                            <a:schemeClr val="tx1"/>
                          </a:solidFill>
                        </a:rPr>
                        <a:t>2,3</a:t>
                      </a:r>
                      <a:endParaRPr lang="en-NZ" sz="1100" baseline="3000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46145797"/>
                  </a:ext>
                </a:extLst>
              </a:tr>
            </a:tbl>
          </a:graphicData>
        </a:graphic>
      </p:graphicFrame>
      <p:pic>
        <p:nvPicPr>
          <p:cNvPr id="19" name="Picture 18">
            <a:extLst>
              <a:ext uri="{FF2B5EF4-FFF2-40B4-BE49-F238E27FC236}">
                <a16:creationId xmlns:a16="http://schemas.microsoft.com/office/drawing/2014/main" id="{5A9B640C-C02B-A08C-82EA-3E4961BD12B5}"/>
              </a:ext>
            </a:extLst>
          </p:cNvPr>
          <p:cNvPicPr>
            <a:picLocks noChangeAspect="1"/>
          </p:cNvPicPr>
          <p:nvPr/>
        </p:nvPicPr>
        <p:blipFill>
          <a:blip r:embed="rId15"/>
          <a:stretch>
            <a:fillRect/>
          </a:stretch>
        </p:blipFill>
        <p:spPr>
          <a:xfrm>
            <a:off x="742392" y="1663007"/>
            <a:ext cx="334049" cy="381252"/>
          </a:xfrm>
          <a:prstGeom prst="rect">
            <a:avLst/>
          </a:prstGeom>
        </p:spPr>
      </p:pic>
      <p:sp>
        <p:nvSpPr>
          <p:cNvPr id="20" name="TextBox 19">
            <a:extLst>
              <a:ext uri="{FF2B5EF4-FFF2-40B4-BE49-F238E27FC236}">
                <a16:creationId xmlns:a16="http://schemas.microsoft.com/office/drawing/2014/main" id="{089B3D80-8705-FED6-7E62-5E9F1690AD3A}"/>
              </a:ext>
            </a:extLst>
          </p:cNvPr>
          <p:cNvSpPr txBox="1"/>
          <p:nvPr/>
        </p:nvSpPr>
        <p:spPr>
          <a:xfrm>
            <a:off x="488198" y="2219611"/>
            <a:ext cx="11208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IgE</a:t>
            </a:r>
            <a:r>
              <a:rPr kumimoji="0" lang="en-GB" sz="800" b="0" i="0" u="none" strike="noStrike" kern="1200" cap="none" spc="20" normalizeH="0" baseline="0" noProof="0">
                <a:ln>
                  <a:noFill/>
                </a:ln>
                <a:solidFill>
                  <a:srgbClr val="656665"/>
                </a:solidFill>
                <a:effectLst/>
                <a:uLnTx/>
                <a:uFillTx/>
                <a:latin typeface="Calibri"/>
                <a:ea typeface="+mn-ea"/>
                <a:cs typeface="+mn-cs"/>
              </a:rPr>
              <a:t>, immunoglobulin E; IgG, immunoglobulin 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Janeway ICA et al. Immunobiology: The Immune System in Health and Disease. 5th edition. New York: Garland Science; 2001. Glossary. Available from: https://www.ncbi.nlm.nih.gov/books/NBK10759/; 2. Scott-Taylor TH. </a:t>
            </a:r>
            <a:r>
              <a:rPr kumimoji="0" lang="en-GB" sz="800" b="0" i="0" u="none" strike="noStrike" kern="1200" cap="none" spc="20" normalizeH="0" baseline="0" noProof="0" err="1">
                <a:ln>
                  <a:noFill/>
                </a:ln>
                <a:solidFill>
                  <a:srgbClr val="656665"/>
                </a:solidFill>
                <a:effectLst/>
                <a:uLnTx/>
                <a:uFillTx/>
                <a:latin typeface="Calibri"/>
                <a:ea typeface="+mn-ea"/>
                <a:cs typeface="+mn-cs"/>
              </a:rPr>
              <a:t>Immun</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Inflamm</a:t>
            </a:r>
            <a:r>
              <a:rPr kumimoji="0" lang="en-GB" sz="800" b="0" i="0" u="none" strike="noStrike" kern="1200" cap="none" spc="20" normalizeH="0" baseline="0" noProof="0">
                <a:ln>
                  <a:noFill/>
                </a:ln>
                <a:solidFill>
                  <a:srgbClr val="656665"/>
                </a:solidFill>
                <a:effectLst/>
                <a:uLnTx/>
                <a:uFillTx/>
                <a:latin typeface="Calibri"/>
                <a:ea typeface="+mn-ea"/>
                <a:cs typeface="+mn-cs"/>
              </a:rPr>
              <a:t> Dis. 2017;6(1):13–33; </a:t>
            </a:r>
            <a:r>
              <a:rPr lang="en-GB" sz="800" spc="20">
                <a:solidFill>
                  <a:srgbClr val="656665"/>
                </a:solidFill>
                <a:latin typeface="Calibri"/>
              </a:rPr>
              <a:t>3</a:t>
            </a:r>
            <a:r>
              <a:rPr kumimoji="0" lang="en-GB" sz="800" b="0" i="0" u="none" strike="noStrike" kern="1200" cap="none" spc="20" normalizeH="0" baseline="0" noProof="0">
                <a:ln>
                  <a:noFill/>
                </a:ln>
                <a:solidFill>
                  <a:srgbClr val="656665"/>
                </a:solidFill>
                <a:effectLst/>
                <a:uLnTx/>
                <a:uFillTx/>
                <a:latin typeface="Calibri"/>
                <a:ea typeface="+mn-ea"/>
                <a:cs typeface="+mn-cs"/>
              </a:rPr>
              <a:t>. Alberts B, et al. Molecular Biology of the Cell. 4th edition. New York: Garland Science; 2002. B Cells and Antibodies. Available from: https://www.ncbi.nlm.nih.gov/books/NBK26884/</a:t>
            </a:r>
          </a:p>
        </p:txBody>
      </p:sp>
      <p:grpSp>
        <p:nvGrpSpPr>
          <p:cNvPr id="22" name="Group 21">
            <a:extLst>
              <a:ext uri="{FF2B5EF4-FFF2-40B4-BE49-F238E27FC236}">
                <a16:creationId xmlns:a16="http://schemas.microsoft.com/office/drawing/2014/main" id="{7C08DC24-5D39-7C53-8420-856C38BE9B49}"/>
              </a:ext>
            </a:extLst>
          </p:cNvPr>
          <p:cNvGrpSpPr/>
          <p:nvPr/>
        </p:nvGrpSpPr>
        <p:grpSpPr>
          <a:xfrm>
            <a:off x="11465076" y="1157906"/>
            <a:ext cx="621053" cy="621053"/>
            <a:chOff x="8845740" y="1471144"/>
            <a:chExt cx="621053" cy="621053"/>
          </a:xfrm>
        </p:grpSpPr>
        <p:sp>
          <p:nvSpPr>
            <p:cNvPr id="23" name="Oval 22">
              <a:extLst>
                <a:ext uri="{FF2B5EF4-FFF2-40B4-BE49-F238E27FC236}">
                  <a16:creationId xmlns:a16="http://schemas.microsoft.com/office/drawing/2014/main" id="{ED5F7FB7-B2DA-CEB9-C10B-C3B0B46E0971}"/>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13">
              <a:hlinkClick r:id="rId12" action="ppaction://hlinksldjump"/>
              <a:extLst>
                <a:ext uri="{FF2B5EF4-FFF2-40B4-BE49-F238E27FC236}">
                  <a16:creationId xmlns:a16="http://schemas.microsoft.com/office/drawing/2014/main" id="{1553F012-A448-B352-C7BF-28BE4C5730F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75666770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E44466F-CA5D-418C-30DE-BE2A17E3DF9F}"/>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2CD8CC6C-961E-3D25-CA1D-2179AB349A17}"/>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E5441116-64B2-EDB0-ADD5-237EC3BC4BC9}"/>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18" name="Picture 17">
            <a:extLst>
              <a:ext uri="{FF2B5EF4-FFF2-40B4-BE49-F238E27FC236}">
                <a16:creationId xmlns:a16="http://schemas.microsoft.com/office/drawing/2014/main" id="{A6DDFBF3-373C-E11C-CDD3-31C37435C21A}"/>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5E70D7A2-927E-0288-246E-F861544E45C4}"/>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6" name="TextBox 5">
            <a:extLst>
              <a:ext uri="{FF2B5EF4-FFF2-40B4-BE49-F238E27FC236}">
                <a16:creationId xmlns:a16="http://schemas.microsoft.com/office/drawing/2014/main" id="{62C1C494-E79C-376B-C981-EC9223B3141B}"/>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3EE84CA0-CC08-D383-8F63-F69AA5F5C8BB}"/>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5F89C9B9-1E2E-4D58-213E-C646C9A75D3D}"/>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2506" y="1147400"/>
            <a:ext cx="12194505" cy="5710600"/>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07983B0-7A29-8B38-9AAC-77F290949516}"/>
              </a:ext>
            </a:extLst>
          </p:cNvPr>
          <p:cNvSpPr txBox="1"/>
          <p:nvPr/>
        </p:nvSpPr>
        <p:spPr>
          <a:xfrm>
            <a:off x="280902" y="1400405"/>
            <a:ext cx="11730788" cy="1431938"/>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7B22AE34-2C4E-C5EA-8B2A-28A78E4B1ACB}"/>
              </a:ext>
            </a:extLst>
          </p:cNvPr>
          <p:cNvGraphicFramePr>
            <a:graphicFrameLocks noGrp="1"/>
          </p:cNvGraphicFramePr>
          <p:nvPr>
            <p:ph idx="1"/>
            <p:extLst>
              <p:ext uri="{D42A27DB-BD31-4B8C-83A1-F6EECF244321}">
                <p14:modId xmlns:p14="http://schemas.microsoft.com/office/powerpoint/2010/main" val="705851657"/>
              </p:ext>
            </p:extLst>
          </p:nvPr>
        </p:nvGraphicFramePr>
        <p:xfrm>
          <a:off x="717419" y="1532996"/>
          <a:ext cx="10716712" cy="76200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415836">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just"/>
                      <a:r>
                        <a:rPr lang="en-NZ" sz="1100" b="1">
                          <a:solidFill>
                            <a:schemeClr val="tx2"/>
                          </a:solidFill>
                          <a:latin typeface="+mj-lt"/>
                        </a:rPr>
                        <a:t>Airway epithelium</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just" rtl="0"/>
                      <a:r>
                        <a:rPr lang="en-GB" sz="1100">
                          <a:solidFill>
                            <a:schemeClr val="tx1"/>
                          </a:solidFill>
                        </a:rPr>
                        <a:t>Epithelium lines organs and acts as a protective barrier against pathogens.</a:t>
                      </a:r>
                      <a:r>
                        <a:rPr lang="en-GB" sz="1100" baseline="30000">
                          <a:solidFill>
                            <a:schemeClr val="tx1"/>
                          </a:solidFill>
                        </a:rPr>
                        <a:t>1</a:t>
                      </a:r>
                      <a:r>
                        <a:rPr lang="en-GB" sz="1100">
                          <a:solidFill>
                            <a:schemeClr val="tx1"/>
                          </a:solidFill>
                        </a:rPr>
                        <a:t> It is the predominant site of entry for antigens, including the site for asthma triggers at the airway epithelium.</a:t>
                      </a:r>
                      <a:r>
                        <a:rPr lang="en-GB" sz="1100" baseline="30000">
                          <a:solidFill>
                            <a:schemeClr val="tx1"/>
                          </a:solidFill>
                        </a:rPr>
                        <a:t>2,3</a:t>
                      </a:r>
                      <a:r>
                        <a:rPr lang="en-GB" sz="1100" baseline="0">
                          <a:solidFill>
                            <a:schemeClr val="tx1"/>
                          </a:solidFill>
                        </a:rPr>
                        <a:t> The airway epithelium is made up of </a:t>
                      </a:r>
                      <a:r>
                        <a:rPr lang="en-GB" sz="1100" b="1" baseline="0">
                          <a:solidFill>
                            <a:schemeClr val="tx1"/>
                          </a:solidFill>
                        </a:rPr>
                        <a:t>goblet cells</a:t>
                      </a:r>
                      <a:r>
                        <a:rPr lang="en-GB" sz="1100" baseline="0">
                          <a:solidFill>
                            <a:schemeClr val="tx1"/>
                          </a:solidFill>
                        </a:rPr>
                        <a:t>, </a:t>
                      </a:r>
                      <a:r>
                        <a:rPr lang="en-GB" sz="1100" b="1" baseline="0">
                          <a:solidFill>
                            <a:schemeClr val="tx1"/>
                          </a:solidFill>
                        </a:rPr>
                        <a:t>ciliated cells </a:t>
                      </a:r>
                      <a:r>
                        <a:rPr lang="en-GB" sz="1100" baseline="0">
                          <a:solidFill>
                            <a:schemeClr val="tx1"/>
                          </a:solidFill>
                        </a:rPr>
                        <a:t>and </a:t>
                      </a:r>
                      <a:r>
                        <a:rPr lang="en-GB" sz="1100" b="1" baseline="0">
                          <a:solidFill>
                            <a:schemeClr val="tx1"/>
                          </a:solidFill>
                        </a:rPr>
                        <a:t>endocrine cells</a:t>
                      </a:r>
                      <a:r>
                        <a:rPr lang="en-GB" sz="1100" baseline="0">
                          <a:solidFill>
                            <a:schemeClr val="tx1"/>
                          </a:solidFill>
                        </a:rPr>
                        <a:t>. The goblet cells produce </a:t>
                      </a:r>
                      <a:r>
                        <a:rPr lang="en-GB" sz="1100" b="1" baseline="0">
                          <a:solidFill>
                            <a:schemeClr val="tx1"/>
                          </a:solidFill>
                        </a:rPr>
                        <a:t>mucus</a:t>
                      </a:r>
                      <a:r>
                        <a:rPr lang="en-GB" sz="1100" baseline="0">
                          <a:solidFill>
                            <a:schemeClr val="tx1"/>
                          </a:solidFill>
                        </a:rPr>
                        <a:t>, which traps debris, and the ciliated cells sweep mucus upwards, out of the respiratory tract. Endocrine cells secrete various local mediators that regulate functions of </a:t>
                      </a:r>
                      <a:br>
                        <a:rPr lang="en-GB" sz="1100" baseline="0">
                          <a:solidFill>
                            <a:schemeClr val="tx1"/>
                          </a:solidFill>
                        </a:rPr>
                      </a:br>
                      <a:r>
                        <a:rPr lang="en-GB" sz="1100" baseline="0">
                          <a:solidFill>
                            <a:schemeClr val="tx1"/>
                          </a:solidFill>
                        </a:rPr>
                        <a:t>the airway.</a:t>
                      </a:r>
                      <a:r>
                        <a:rPr lang="en-GB" sz="1100" baseline="30000">
                          <a:solidFill>
                            <a:schemeClr val="tx1"/>
                          </a:solidFill>
                        </a:rPr>
                        <a:t>3</a:t>
                      </a:r>
                      <a:endParaRPr lang="en-US" sz="11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46145797"/>
                  </a:ext>
                </a:extLst>
              </a:tr>
            </a:tbl>
          </a:graphicData>
        </a:graphic>
      </p:graphicFrame>
      <p:sp>
        <p:nvSpPr>
          <p:cNvPr id="9" name="TextBox 8">
            <a:extLst>
              <a:ext uri="{FF2B5EF4-FFF2-40B4-BE49-F238E27FC236}">
                <a16:creationId xmlns:a16="http://schemas.microsoft.com/office/drawing/2014/main" id="{D969272C-1893-171A-967B-C4C6FFF668FF}"/>
              </a:ext>
            </a:extLst>
          </p:cNvPr>
          <p:cNvSpPr txBox="1"/>
          <p:nvPr/>
        </p:nvSpPr>
        <p:spPr>
          <a:xfrm>
            <a:off x="488198" y="2335113"/>
            <a:ext cx="11208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lang="da-DK" sz="800" spc="20">
                <a:solidFill>
                  <a:srgbClr val="656665"/>
                </a:solidFill>
                <a:latin typeface="Calibri"/>
              </a:rPr>
              <a:t>1</a:t>
            </a:r>
            <a:r>
              <a:rPr kumimoji="0" lang="en-GB" sz="800" b="0" i="0" u="none" strike="noStrike" kern="1200" cap="none" spc="20" normalizeH="0" baseline="0" noProof="0">
                <a:ln>
                  <a:noFill/>
                </a:ln>
                <a:solidFill>
                  <a:srgbClr val="656665"/>
                </a:solidFill>
                <a:effectLst/>
                <a:uLnTx/>
                <a:uFillTx/>
                <a:latin typeface="Calibri"/>
                <a:ea typeface="+mn-ea"/>
                <a:cs typeface="+mn-cs"/>
              </a:rPr>
              <a:t>. Roan F, et al. J Clin Invest. 2019;129:1441–1451; 2. Janeway ICA et al. Immunobiology: The Immune System in Health and Disease. 5th edition. New York: Garland Science; 2001. Glossary. Available from: https://www.ncbi.nlm.nih.gov/books/NBK10759/; 3</a:t>
            </a:r>
            <a:r>
              <a:rPr kumimoji="0" lang="en-GB" sz="800" b="0" i="0" u="none" strike="noStrike" kern="1200" cap="none" spc="20" normalizeH="0" baseline="0" noProof="0">
                <a:ln>
                  <a:noFill/>
                </a:ln>
                <a:solidFill>
                  <a:srgbClr val="656665"/>
                </a:solidFill>
                <a:effectLst/>
                <a:uLnTx/>
                <a:uFillTx/>
                <a:latin typeface="Calibri" panose="020F0502020204030204" pitchFamily="34" charset="0"/>
                <a:ea typeface="+mn-ea"/>
                <a:cs typeface="+mn-cs"/>
              </a:rPr>
              <a:t>. </a:t>
            </a:r>
            <a:r>
              <a:rPr kumimoji="0" lang="en-GB" sz="800" b="0" i="0" u="none" strike="noStrike" kern="1200" cap="none" spc="20" normalizeH="0" baseline="0" noProof="0">
                <a:ln>
                  <a:noFill/>
                </a:ln>
                <a:solidFill>
                  <a:srgbClr val="656665"/>
                </a:solidFill>
                <a:effectLst/>
                <a:uLnTx/>
                <a:uFillTx/>
                <a:latin typeface="Calibri"/>
                <a:ea typeface="+mn-ea"/>
                <a:cs typeface="+mn-cs"/>
              </a:rPr>
              <a:t>Alberts B, et al. Molecular Biology of the Cell. 4th edition. New York: Garland Science; 2002. The Airways and the Gut. Available from: https://www.ncbi.nlm.nih.gov/books/NBK26875/</a:t>
            </a:r>
          </a:p>
        </p:txBody>
      </p:sp>
      <p:pic>
        <p:nvPicPr>
          <p:cNvPr id="10" name="Picture 9">
            <a:extLst>
              <a:ext uri="{FF2B5EF4-FFF2-40B4-BE49-F238E27FC236}">
                <a16:creationId xmlns:a16="http://schemas.microsoft.com/office/drawing/2014/main" id="{B8149EEF-3250-B2B7-3C74-45E5607B4D59}"/>
              </a:ext>
            </a:extLst>
          </p:cNvPr>
          <p:cNvPicPr>
            <a:picLocks noChangeAspect="1"/>
          </p:cNvPicPr>
          <p:nvPr/>
        </p:nvPicPr>
        <p:blipFill rotWithShape="1">
          <a:blip r:embed="rId15"/>
          <a:srcRect l="9083" t="1" r="85379" b="5620"/>
          <a:stretch/>
        </p:blipFill>
        <p:spPr>
          <a:xfrm>
            <a:off x="642980" y="1726924"/>
            <a:ext cx="373900" cy="360000"/>
          </a:xfrm>
          <a:prstGeom prst="rect">
            <a:avLst/>
          </a:prstGeom>
        </p:spPr>
      </p:pic>
      <p:grpSp>
        <p:nvGrpSpPr>
          <p:cNvPr id="12" name="Group 11">
            <a:extLst>
              <a:ext uri="{FF2B5EF4-FFF2-40B4-BE49-F238E27FC236}">
                <a16:creationId xmlns:a16="http://schemas.microsoft.com/office/drawing/2014/main" id="{10588D01-3968-F341-BDA6-F0D0E5DF75E2}"/>
              </a:ext>
            </a:extLst>
          </p:cNvPr>
          <p:cNvGrpSpPr/>
          <p:nvPr/>
        </p:nvGrpSpPr>
        <p:grpSpPr>
          <a:xfrm>
            <a:off x="11465076" y="1157906"/>
            <a:ext cx="621053" cy="621053"/>
            <a:chOff x="8845740" y="1471144"/>
            <a:chExt cx="621053" cy="621053"/>
          </a:xfrm>
        </p:grpSpPr>
        <p:sp>
          <p:nvSpPr>
            <p:cNvPr id="13" name="Oval 12">
              <a:extLst>
                <a:ext uri="{FF2B5EF4-FFF2-40B4-BE49-F238E27FC236}">
                  <a16:creationId xmlns:a16="http://schemas.microsoft.com/office/drawing/2014/main" id="{DDD8A6F6-8415-5ECC-A58C-0618BA778FAF}"/>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3">
              <a:hlinkClick r:id="rId12" action="ppaction://hlinksldjump"/>
              <a:extLst>
                <a:ext uri="{FF2B5EF4-FFF2-40B4-BE49-F238E27FC236}">
                  <a16:creationId xmlns:a16="http://schemas.microsoft.com/office/drawing/2014/main" id="{50E1F0B0-A662-2B2E-E0F5-421473A8A0A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20425736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DA16D00-7A25-8CDD-47E8-39B9E13065A3}"/>
              </a:ext>
            </a:extLst>
          </p:cNvPr>
          <p:cNvSpPr/>
          <p:nvPr/>
        </p:nvSpPr>
        <p:spPr>
          <a:xfrm>
            <a:off x="1594362" y="1792571"/>
            <a:ext cx="8896174" cy="4125629"/>
          </a:xfrm>
          <a:prstGeom prst="roundRect">
            <a:avLst>
              <a:gd name="adj" fmla="val 826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Navigational features of this document</a:t>
            </a:r>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6303600"/>
            <a:ext cx="10620000" cy="288000"/>
          </a:xfrm>
        </p:spPr>
        <p:txBody>
          <a:bodyPr/>
          <a:lstStyle/>
          <a:p>
            <a:r>
              <a:rPr lang="en-GB" sz="800"/>
              <a:t>Z4-54955 | JUNE 2023</a:t>
            </a:r>
          </a:p>
        </p:txBody>
      </p:sp>
      <p:grpSp>
        <p:nvGrpSpPr>
          <p:cNvPr id="6" name="Group 5">
            <a:extLst>
              <a:ext uri="{FF2B5EF4-FFF2-40B4-BE49-F238E27FC236}">
                <a16:creationId xmlns:a16="http://schemas.microsoft.com/office/drawing/2014/main" id="{2F00F1C2-2140-198D-EAE5-6EF3A8D26A0D}"/>
              </a:ext>
            </a:extLst>
          </p:cNvPr>
          <p:cNvGrpSpPr/>
          <p:nvPr/>
        </p:nvGrpSpPr>
        <p:grpSpPr>
          <a:xfrm>
            <a:off x="2042576" y="2450685"/>
            <a:ext cx="7799408" cy="3275187"/>
            <a:chOff x="1615539" y="2051934"/>
            <a:chExt cx="9042019" cy="3796994"/>
          </a:xfrm>
        </p:grpSpPr>
        <p:pic>
          <p:nvPicPr>
            <p:cNvPr id="9" name="Graphic 2">
              <a:extLst>
                <a:ext uri="{FF2B5EF4-FFF2-40B4-BE49-F238E27FC236}">
                  <a16:creationId xmlns:a16="http://schemas.microsoft.com/office/drawing/2014/main" id="{2585D245-E4D5-F91F-FBF4-1899D0ACC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15539" y="2062313"/>
              <a:ext cx="720000" cy="720000"/>
            </a:xfrm>
            <a:prstGeom prst="rect">
              <a:avLst/>
            </a:prstGeom>
          </p:spPr>
        </p:pic>
        <p:pic>
          <p:nvPicPr>
            <p:cNvPr id="10" name="Graphic 3">
              <a:extLst>
                <a:ext uri="{FF2B5EF4-FFF2-40B4-BE49-F238E27FC236}">
                  <a16:creationId xmlns:a16="http://schemas.microsoft.com/office/drawing/2014/main" id="{BFBC0ED5-A496-AE6D-A991-600B4251ED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flipH="1">
              <a:off x="1615539" y="3121580"/>
              <a:ext cx="720000" cy="720000"/>
            </a:xfrm>
            <a:prstGeom prst="rect">
              <a:avLst/>
            </a:prstGeom>
          </p:spPr>
        </p:pic>
        <p:pic>
          <p:nvPicPr>
            <p:cNvPr id="11" name="Graphic 4">
              <a:extLst>
                <a:ext uri="{FF2B5EF4-FFF2-40B4-BE49-F238E27FC236}">
                  <a16:creationId xmlns:a16="http://schemas.microsoft.com/office/drawing/2014/main" id="{3901F34A-639E-F453-D37B-21FC1FAC08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615539" y="4110305"/>
              <a:ext cx="720000" cy="720000"/>
            </a:xfrm>
            <a:prstGeom prst="rect">
              <a:avLst/>
            </a:prstGeom>
          </p:spPr>
        </p:pic>
        <p:pic>
          <p:nvPicPr>
            <p:cNvPr id="12" name="Graphic 5">
              <a:extLst>
                <a:ext uri="{FF2B5EF4-FFF2-40B4-BE49-F238E27FC236}">
                  <a16:creationId xmlns:a16="http://schemas.microsoft.com/office/drawing/2014/main" id="{AE225B61-979E-A9EE-A47B-D65ACAB803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615539" y="5128928"/>
              <a:ext cx="720000" cy="720000"/>
            </a:xfrm>
            <a:prstGeom prst="rect">
              <a:avLst/>
            </a:prstGeom>
          </p:spPr>
        </p:pic>
        <p:sp>
          <p:nvSpPr>
            <p:cNvPr id="14" name="TextBox 7">
              <a:extLst>
                <a:ext uri="{FF2B5EF4-FFF2-40B4-BE49-F238E27FC236}">
                  <a16:creationId xmlns:a16="http://schemas.microsoft.com/office/drawing/2014/main" id="{66B4F002-67D4-8E47-3966-105B8133DA1A}"/>
                </a:ext>
              </a:extLst>
            </p:cNvPr>
            <p:cNvSpPr txBox="1"/>
            <p:nvPr/>
          </p:nvSpPr>
          <p:spPr>
            <a:xfrm>
              <a:off x="2618330" y="2319190"/>
              <a:ext cx="3557159" cy="392493"/>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Return to executive summary</a:t>
              </a:r>
            </a:p>
          </p:txBody>
        </p:sp>
        <p:sp>
          <p:nvSpPr>
            <p:cNvPr id="15" name="TextBox 8">
              <a:extLst>
                <a:ext uri="{FF2B5EF4-FFF2-40B4-BE49-F238E27FC236}">
                  <a16:creationId xmlns:a16="http://schemas.microsoft.com/office/drawing/2014/main" id="{CDE2A908-941A-A8DF-F20F-3A8590477707}"/>
                </a:ext>
              </a:extLst>
            </p:cNvPr>
            <p:cNvSpPr txBox="1"/>
            <p:nvPr/>
          </p:nvSpPr>
          <p:spPr>
            <a:xfrm>
              <a:off x="2618330" y="3317892"/>
              <a:ext cx="3066783" cy="338554"/>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Navigate to next page</a:t>
              </a:r>
            </a:p>
          </p:txBody>
        </p:sp>
        <p:sp>
          <p:nvSpPr>
            <p:cNvPr id="16" name="TextBox 9">
              <a:extLst>
                <a:ext uri="{FF2B5EF4-FFF2-40B4-BE49-F238E27FC236}">
                  <a16:creationId xmlns:a16="http://schemas.microsoft.com/office/drawing/2014/main" id="{BE1A6129-8E78-A239-4B5C-A004BB70517A}"/>
                </a:ext>
              </a:extLst>
            </p:cNvPr>
            <p:cNvSpPr txBox="1"/>
            <p:nvPr/>
          </p:nvSpPr>
          <p:spPr>
            <a:xfrm>
              <a:off x="2618329" y="4305811"/>
              <a:ext cx="3557159" cy="392493"/>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Navigate to previous page</a:t>
              </a:r>
            </a:p>
          </p:txBody>
        </p:sp>
        <p:sp>
          <p:nvSpPr>
            <p:cNvPr id="18" name="TextBox 10">
              <a:extLst>
                <a:ext uri="{FF2B5EF4-FFF2-40B4-BE49-F238E27FC236}">
                  <a16:creationId xmlns:a16="http://schemas.microsoft.com/office/drawing/2014/main" id="{04C28EB3-FF18-D18D-7887-CCD68FF05EE1}"/>
                </a:ext>
              </a:extLst>
            </p:cNvPr>
            <p:cNvSpPr txBox="1"/>
            <p:nvPr/>
          </p:nvSpPr>
          <p:spPr>
            <a:xfrm>
              <a:off x="2603551" y="5292681"/>
              <a:ext cx="3398712" cy="392493"/>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Click for more information</a:t>
              </a:r>
            </a:p>
          </p:txBody>
        </p:sp>
        <p:sp>
          <p:nvSpPr>
            <p:cNvPr id="20" name="TextBox 12">
              <a:extLst>
                <a:ext uri="{FF2B5EF4-FFF2-40B4-BE49-F238E27FC236}">
                  <a16:creationId xmlns:a16="http://schemas.microsoft.com/office/drawing/2014/main" id="{2CD5AFB6-4A92-9CFF-DDD5-88E00367CDE8}"/>
                </a:ext>
              </a:extLst>
            </p:cNvPr>
            <p:cNvSpPr txBox="1"/>
            <p:nvPr/>
          </p:nvSpPr>
          <p:spPr>
            <a:xfrm>
              <a:off x="7600101" y="3292334"/>
              <a:ext cx="3057457" cy="338554"/>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Close pop-up </a:t>
              </a:r>
            </a:p>
          </p:txBody>
        </p:sp>
        <p:pic>
          <p:nvPicPr>
            <p:cNvPr id="21" name="Graphic 13">
              <a:extLst>
                <a:ext uri="{FF2B5EF4-FFF2-40B4-BE49-F238E27FC236}">
                  <a16:creationId xmlns:a16="http://schemas.microsoft.com/office/drawing/2014/main" id="{994EC6FF-8D5B-8842-204F-D8599F8F1C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651549" y="3087205"/>
              <a:ext cx="720000" cy="720000"/>
            </a:xfrm>
            <a:prstGeom prst="rect">
              <a:avLst/>
            </a:prstGeom>
          </p:spPr>
        </p:pic>
        <p:pic>
          <p:nvPicPr>
            <p:cNvPr id="22" name="Graphic 14">
              <a:extLst>
                <a:ext uri="{FF2B5EF4-FFF2-40B4-BE49-F238E27FC236}">
                  <a16:creationId xmlns:a16="http://schemas.microsoft.com/office/drawing/2014/main" id="{40133AC2-0D87-0859-D51C-341EDF3FC2B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630821" y="2051934"/>
              <a:ext cx="720000" cy="720000"/>
            </a:xfrm>
            <a:prstGeom prst="rect">
              <a:avLst/>
            </a:prstGeom>
          </p:spPr>
        </p:pic>
        <p:sp>
          <p:nvSpPr>
            <p:cNvPr id="23" name="TextBox 15">
              <a:extLst>
                <a:ext uri="{FF2B5EF4-FFF2-40B4-BE49-F238E27FC236}">
                  <a16:creationId xmlns:a16="http://schemas.microsoft.com/office/drawing/2014/main" id="{D1D412FD-7F4A-5A63-54FB-9B98ACBE2AD7}"/>
                </a:ext>
              </a:extLst>
            </p:cNvPr>
            <p:cNvSpPr txBox="1"/>
            <p:nvPr/>
          </p:nvSpPr>
          <p:spPr>
            <a:xfrm>
              <a:off x="7600101" y="2318435"/>
              <a:ext cx="3057457" cy="338554"/>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tx2"/>
                  </a:solidFill>
                  <a:latin typeface="+mj-lt"/>
                </a:rPr>
                <a:t>See full reference list</a:t>
              </a:r>
            </a:p>
          </p:txBody>
        </p:sp>
      </p:grpSp>
      <p:sp>
        <p:nvSpPr>
          <p:cNvPr id="33" name="TextBox 15">
            <a:extLst>
              <a:ext uri="{FF2B5EF4-FFF2-40B4-BE49-F238E27FC236}">
                <a16:creationId xmlns:a16="http://schemas.microsoft.com/office/drawing/2014/main" id="{659B7B36-D0FF-7F2E-FDD4-FFA0C9EA57CA}"/>
              </a:ext>
            </a:extLst>
          </p:cNvPr>
          <p:cNvSpPr txBox="1"/>
          <p:nvPr/>
        </p:nvSpPr>
        <p:spPr>
          <a:xfrm>
            <a:off x="2042575" y="1887310"/>
            <a:ext cx="5162126" cy="351062"/>
          </a:xfrm>
          <a:prstGeom prst="rect">
            <a:avLst/>
          </a:prstGeom>
          <a:noFill/>
        </p:spPr>
        <p:txBody>
          <a:bodyPr wrap="squar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latin typeface="+mj-lt"/>
              </a:rPr>
              <a:t>Click the following icons throughout the slides to:</a:t>
            </a:r>
          </a:p>
        </p:txBody>
      </p:sp>
      <p:grpSp>
        <p:nvGrpSpPr>
          <p:cNvPr id="24" name="Group 23">
            <a:extLst>
              <a:ext uri="{FF2B5EF4-FFF2-40B4-BE49-F238E27FC236}">
                <a16:creationId xmlns:a16="http://schemas.microsoft.com/office/drawing/2014/main" id="{5501EE21-EBD2-3148-CF3D-203A786A3833}"/>
              </a:ext>
            </a:extLst>
          </p:cNvPr>
          <p:cNvGrpSpPr/>
          <p:nvPr/>
        </p:nvGrpSpPr>
        <p:grpSpPr>
          <a:xfrm>
            <a:off x="11131350" y="6381537"/>
            <a:ext cx="661987" cy="287551"/>
            <a:chOff x="5570935" y="6525311"/>
            <a:chExt cx="661987" cy="287551"/>
          </a:xfrm>
        </p:grpSpPr>
        <p:sp>
          <p:nvSpPr>
            <p:cNvPr id="28" name="Rectangle: Rounded Corners 27">
              <a:extLst>
                <a:ext uri="{FF2B5EF4-FFF2-40B4-BE49-F238E27FC236}">
                  <a16:creationId xmlns:a16="http://schemas.microsoft.com/office/drawing/2014/main" id="{4CB56381-2344-18B5-7C0A-BCEDEE03DA02}"/>
                </a:ext>
              </a:extLst>
            </p:cNvPr>
            <p:cNvSpPr/>
            <p:nvPr/>
          </p:nvSpPr>
          <p:spPr>
            <a:xfrm>
              <a:off x="5570935" y="6525311"/>
              <a:ext cx="661987"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3">
              <a:hlinkClick r:id="" action="ppaction://hlinkshowjump?jump=previousslide"/>
              <a:extLst>
                <a:ext uri="{FF2B5EF4-FFF2-40B4-BE49-F238E27FC236}">
                  <a16:creationId xmlns:a16="http://schemas.microsoft.com/office/drawing/2014/main" id="{3C640A43-7ED3-A52B-7D24-F69E816E2AF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rot="10800000">
              <a:off x="5657217" y="6560801"/>
              <a:ext cx="216000" cy="216000"/>
            </a:xfrm>
            <a:prstGeom prst="rect">
              <a:avLst/>
            </a:prstGeom>
          </p:spPr>
        </p:pic>
        <p:pic>
          <p:nvPicPr>
            <p:cNvPr id="30" name="Graphic 3">
              <a:hlinkClick r:id="" action="ppaction://hlinkshowjump?jump=nextslide"/>
              <a:extLst>
                <a:ext uri="{FF2B5EF4-FFF2-40B4-BE49-F238E27FC236}">
                  <a16:creationId xmlns:a16="http://schemas.microsoft.com/office/drawing/2014/main" id="{E8A98920-DE71-4160-5FC8-505AEDEDD51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rot="10800000" flipH="1">
              <a:off x="5922567" y="6560801"/>
              <a:ext cx="216000" cy="216000"/>
            </a:xfrm>
            <a:prstGeom prst="rect">
              <a:avLst/>
            </a:prstGeom>
          </p:spPr>
        </p:pic>
      </p:grpSp>
    </p:spTree>
    <p:extLst>
      <p:ext uri="{BB962C8B-B14F-4D97-AF65-F5344CB8AC3E}">
        <p14:creationId xmlns:p14="http://schemas.microsoft.com/office/powerpoint/2010/main" val="12490104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43713EE-5993-2FDA-B51B-6F94DF6E904D}"/>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D925F024-0FAA-8CF0-4921-AF533A25F2FF}"/>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D3F0F742-D8F9-A69A-346A-260BBA8E555A}"/>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18" name="Picture 17">
            <a:extLst>
              <a:ext uri="{FF2B5EF4-FFF2-40B4-BE49-F238E27FC236}">
                <a16:creationId xmlns:a16="http://schemas.microsoft.com/office/drawing/2014/main" id="{70D9BAC7-0082-D07D-B9BB-ABF47288834D}"/>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04D7EBA7-6D19-E50A-2EB3-330DA9D50C56}"/>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6" name="TextBox 5">
            <a:extLst>
              <a:ext uri="{FF2B5EF4-FFF2-40B4-BE49-F238E27FC236}">
                <a16:creationId xmlns:a16="http://schemas.microsoft.com/office/drawing/2014/main" id="{DFCA1290-9F41-B75D-DF10-82075B5D0A87}"/>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369B6A97-CA9D-BE68-A847-2463927CB993}"/>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CE23D7F5-75B7-F006-87AB-44E82988EEB9}"/>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3910" y="1158246"/>
            <a:ext cx="12195910" cy="5699754"/>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64205E8-18AD-D812-4ACC-C9712AC5C6A5}"/>
              </a:ext>
            </a:extLst>
          </p:cNvPr>
          <p:cNvSpPr txBox="1"/>
          <p:nvPr/>
        </p:nvSpPr>
        <p:spPr>
          <a:xfrm>
            <a:off x="280902" y="1400405"/>
            <a:ext cx="11730788" cy="1155319"/>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6645E84C-2E09-4432-31FC-6851C6A3DBFB}"/>
              </a:ext>
            </a:extLst>
          </p:cNvPr>
          <p:cNvGraphicFramePr>
            <a:graphicFrameLocks noGrp="1"/>
          </p:cNvGraphicFramePr>
          <p:nvPr>
            <p:ph idx="1"/>
            <p:extLst>
              <p:ext uri="{D42A27DB-BD31-4B8C-83A1-F6EECF244321}">
                <p14:modId xmlns:p14="http://schemas.microsoft.com/office/powerpoint/2010/main" val="3554014663"/>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415836">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a:solidFill>
                            <a:schemeClr val="tx2"/>
                          </a:solidFill>
                          <a:latin typeface="+mj-lt"/>
                        </a:rPr>
                        <a:t>Smooth muscle</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aseline="0">
                          <a:solidFill>
                            <a:schemeClr val="tx1"/>
                          </a:solidFill>
                        </a:rPr>
                        <a:t>Smooth muscle is an involuntary, non-striated muscle found in many organs, including within the airway walls. The smooth muscle is involved in the control of the respiratory tract diameter, and activation can lead to contraction of the airway, resulting in asthma.</a:t>
                      </a:r>
                      <a:r>
                        <a:rPr lang="en-GB" sz="1100" baseline="30000">
                          <a:solidFill>
                            <a:schemeClr val="tx1"/>
                          </a:solidFill>
                        </a:rPr>
                        <a:t>1</a:t>
                      </a:r>
                      <a:endParaRPr lang="en-GB" sz="110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46145797"/>
                  </a:ext>
                </a:extLst>
              </a:tr>
            </a:tbl>
          </a:graphicData>
        </a:graphic>
      </p:graphicFrame>
      <p:sp>
        <p:nvSpPr>
          <p:cNvPr id="9" name="TextBox 8">
            <a:extLst>
              <a:ext uri="{FF2B5EF4-FFF2-40B4-BE49-F238E27FC236}">
                <a16:creationId xmlns:a16="http://schemas.microsoft.com/office/drawing/2014/main" id="{4B4A2782-86F4-61FE-6BBF-09BA17788054}"/>
              </a:ext>
            </a:extLst>
          </p:cNvPr>
          <p:cNvSpPr txBox="1"/>
          <p:nvPr/>
        </p:nvSpPr>
        <p:spPr>
          <a:xfrm>
            <a:off x="488198" y="2219611"/>
            <a:ext cx="1120820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lang="en-GB" sz="800" spc="20">
                <a:solidFill>
                  <a:srgbClr val="656665"/>
                </a:solidFill>
                <a:latin typeface="Calibri"/>
              </a:rPr>
              <a:t>1</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a:ln>
                  <a:noFill/>
                </a:ln>
                <a:solidFill>
                  <a:srgbClr val="656665"/>
                </a:solidFill>
                <a:effectLst/>
                <a:uLnTx/>
                <a:uFillTx/>
                <a:latin typeface="Calibri" panose="020F0502020204030204" pitchFamily="34" charset="0"/>
                <a:ea typeface="+mn-ea"/>
                <a:cs typeface="+mn-cs"/>
              </a:rPr>
              <a:t>Hafen BB, et al. Smooth Muscle. [Updated 2022 Aug 22]. In: StatPearls [Internet]. Treasure Island (FL): StatPearls Publishing; 2022. Available from: https://www.ncbi.nlm.nih.gov/books/NBK526125/</a:t>
            </a:r>
            <a:endParaRPr kumimoji="0" lang="en-GB" sz="800" b="0" i="0" u="none" strike="noStrike" kern="1200" cap="none" spc="20" normalizeH="0" baseline="0" noProof="0">
              <a:ln>
                <a:noFill/>
              </a:ln>
              <a:solidFill>
                <a:srgbClr val="656665"/>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836C3B1-1EB6-F8AF-811B-BFB8B7F52B24}"/>
              </a:ext>
            </a:extLst>
          </p:cNvPr>
          <p:cNvPicPr>
            <a:picLocks noChangeAspect="1"/>
          </p:cNvPicPr>
          <p:nvPr/>
        </p:nvPicPr>
        <p:blipFill rotWithShape="1">
          <a:blip r:embed="rId15"/>
          <a:srcRect l="92687" b="1624"/>
          <a:stretch/>
        </p:blipFill>
        <p:spPr>
          <a:xfrm>
            <a:off x="685136" y="1661375"/>
            <a:ext cx="360000" cy="188826"/>
          </a:xfrm>
          <a:prstGeom prst="rect">
            <a:avLst/>
          </a:prstGeom>
        </p:spPr>
      </p:pic>
      <p:grpSp>
        <p:nvGrpSpPr>
          <p:cNvPr id="12" name="Group 11">
            <a:extLst>
              <a:ext uri="{FF2B5EF4-FFF2-40B4-BE49-F238E27FC236}">
                <a16:creationId xmlns:a16="http://schemas.microsoft.com/office/drawing/2014/main" id="{C51D8A04-BCEC-2E02-7D94-F111AEFE1571}"/>
              </a:ext>
            </a:extLst>
          </p:cNvPr>
          <p:cNvGrpSpPr/>
          <p:nvPr/>
        </p:nvGrpSpPr>
        <p:grpSpPr>
          <a:xfrm>
            <a:off x="11465076" y="1157906"/>
            <a:ext cx="621053" cy="621053"/>
            <a:chOff x="8845740" y="1471144"/>
            <a:chExt cx="621053" cy="621053"/>
          </a:xfrm>
        </p:grpSpPr>
        <p:sp>
          <p:nvSpPr>
            <p:cNvPr id="13" name="Oval 12">
              <a:extLst>
                <a:ext uri="{FF2B5EF4-FFF2-40B4-BE49-F238E27FC236}">
                  <a16:creationId xmlns:a16="http://schemas.microsoft.com/office/drawing/2014/main" id="{33FE46BB-8461-4664-DBA9-470B09CC5D5F}"/>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3">
              <a:hlinkClick r:id="rId12" action="ppaction://hlinksldjump"/>
              <a:extLst>
                <a:ext uri="{FF2B5EF4-FFF2-40B4-BE49-F238E27FC236}">
                  <a16:creationId xmlns:a16="http://schemas.microsoft.com/office/drawing/2014/main" id="{BF529CC0-4A62-CBB1-5A86-904412C75B9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32821033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2F6DA219-725A-5972-0FF0-0E228CCB8716}"/>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25" name="TextBox 24">
            <a:extLst>
              <a:ext uri="{FF2B5EF4-FFF2-40B4-BE49-F238E27FC236}">
                <a16:creationId xmlns:a16="http://schemas.microsoft.com/office/drawing/2014/main" id="{0F28D011-2A57-7B47-A9DC-8E4261BF6345}"/>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8" name="Footer Placeholder 1">
            <a:extLst>
              <a:ext uri="{FF2B5EF4-FFF2-40B4-BE49-F238E27FC236}">
                <a16:creationId xmlns:a16="http://schemas.microsoft.com/office/drawing/2014/main" id="{0D51E95C-8E53-2225-3875-1FCDEEDC17FA}"/>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18" name="Picture 17">
            <a:extLst>
              <a:ext uri="{FF2B5EF4-FFF2-40B4-BE49-F238E27FC236}">
                <a16:creationId xmlns:a16="http://schemas.microsoft.com/office/drawing/2014/main" id="{05CB92C2-7358-6019-A0A6-5E3329582CDC}"/>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19" name="TextBox 18">
            <a:extLst>
              <a:ext uri="{FF2B5EF4-FFF2-40B4-BE49-F238E27FC236}">
                <a16:creationId xmlns:a16="http://schemas.microsoft.com/office/drawing/2014/main" id="{9542E4FB-16BC-F9E0-8306-4F991B9BBA5A}"/>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5" name="TextBox 14">
            <a:extLst>
              <a:ext uri="{FF2B5EF4-FFF2-40B4-BE49-F238E27FC236}">
                <a16:creationId xmlns:a16="http://schemas.microsoft.com/office/drawing/2014/main" id="{D685EA1E-C585-28CF-7011-0B45FAD6812B}"/>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A1A2653B-CF6E-D48F-A8D0-E190BAEDE321}"/>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26609C06-6038-AB33-4724-AFC4C710CAA8}"/>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3910" y="1146476"/>
            <a:ext cx="12195910" cy="5711524"/>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EE0ECFB-3CE2-A1DC-D699-497B7B890E00}"/>
              </a:ext>
            </a:extLst>
          </p:cNvPr>
          <p:cNvSpPr txBox="1"/>
          <p:nvPr/>
        </p:nvSpPr>
        <p:spPr>
          <a:xfrm>
            <a:off x="280902" y="1400405"/>
            <a:ext cx="11730788" cy="1196469"/>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aphicFrame>
        <p:nvGraphicFramePr>
          <p:cNvPr id="5" name="Content Placeholder 2">
            <a:extLst>
              <a:ext uri="{FF2B5EF4-FFF2-40B4-BE49-F238E27FC236}">
                <a16:creationId xmlns:a16="http://schemas.microsoft.com/office/drawing/2014/main" id="{E2EA7485-0D32-49F0-15B9-42313779FABE}"/>
              </a:ext>
            </a:extLst>
          </p:cNvPr>
          <p:cNvGraphicFramePr>
            <a:graphicFrameLocks noGrp="1"/>
          </p:cNvGraphicFramePr>
          <p:nvPr>
            <p:ph idx="1"/>
            <p:extLst>
              <p:ext uri="{D42A27DB-BD31-4B8C-83A1-F6EECF244321}">
                <p14:modId xmlns:p14="http://schemas.microsoft.com/office/powerpoint/2010/main" val="1785502142"/>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415836">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Fibroblasts</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NZ" sz="1100" b="0" baseline="0">
                          <a:solidFill>
                            <a:schemeClr val="tx1"/>
                          </a:solidFill>
                        </a:rPr>
                        <a:t>Fibroblasts are commonly located in connective tissue underlying the epithelium and produce the fibrous protein, collagen. </a:t>
                      </a:r>
                      <a:r>
                        <a:rPr lang="en-NZ" sz="1100" b="1" baseline="0">
                          <a:solidFill>
                            <a:schemeClr val="tx1"/>
                          </a:solidFill>
                        </a:rPr>
                        <a:t>Collagen</a:t>
                      </a:r>
                      <a:r>
                        <a:rPr lang="en-NZ" sz="1100" b="0" baseline="0">
                          <a:solidFill>
                            <a:schemeClr val="tx1"/>
                          </a:solidFill>
                        </a:rPr>
                        <a:t> makes up a large proportion of </a:t>
                      </a:r>
                      <a:r>
                        <a:rPr lang="en-NZ" sz="1100" b="1" baseline="0">
                          <a:solidFill>
                            <a:schemeClr val="tx1"/>
                          </a:solidFill>
                        </a:rPr>
                        <a:t>extracellular</a:t>
                      </a:r>
                      <a:r>
                        <a:rPr lang="en-NZ" sz="1100" b="0" baseline="0">
                          <a:solidFill>
                            <a:schemeClr val="tx1"/>
                          </a:solidFill>
                        </a:rPr>
                        <a:t> </a:t>
                      </a:r>
                      <a:r>
                        <a:rPr lang="en-NZ" sz="1100" b="1" baseline="0">
                          <a:solidFill>
                            <a:schemeClr val="tx1"/>
                          </a:solidFill>
                        </a:rPr>
                        <a:t>matrix</a:t>
                      </a:r>
                      <a:r>
                        <a:rPr lang="en-NZ" sz="1100" b="0" baseline="0">
                          <a:solidFill>
                            <a:schemeClr val="tx1"/>
                          </a:solidFill>
                        </a:rPr>
                        <a:t> and contributes to the control of opening and closing of the airway.</a:t>
                      </a:r>
                      <a:r>
                        <a:rPr lang="en-NZ" sz="1100" b="0" baseline="30000">
                          <a:solidFill>
                            <a:schemeClr val="tx1"/>
                          </a:solidFill>
                        </a:rPr>
                        <a:t>1</a:t>
                      </a:r>
                      <a:endParaRPr lang="en-NZ" sz="1100" b="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46145797"/>
                  </a:ext>
                </a:extLst>
              </a:tr>
            </a:tbl>
          </a:graphicData>
        </a:graphic>
      </p:graphicFrame>
      <p:sp>
        <p:nvSpPr>
          <p:cNvPr id="6" name="TextBox 5">
            <a:extLst>
              <a:ext uri="{FF2B5EF4-FFF2-40B4-BE49-F238E27FC236}">
                <a16:creationId xmlns:a16="http://schemas.microsoft.com/office/drawing/2014/main" id="{7FB64F97-2626-61A4-22B2-C9DE53B28799}"/>
              </a:ext>
            </a:extLst>
          </p:cNvPr>
          <p:cNvSpPr txBox="1"/>
          <p:nvPr/>
        </p:nvSpPr>
        <p:spPr>
          <a:xfrm>
            <a:off x="488198" y="2219611"/>
            <a:ext cx="11208201" cy="338554"/>
          </a:xfrm>
          <a:prstGeom prst="rect">
            <a:avLst/>
          </a:prstGeom>
          <a:noFill/>
        </p:spPr>
        <p:txBody>
          <a:bodyPr wrap="square">
            <a:spAutoFit/>
          </a:bodyPr>
          <a:lstStyle/>
          <a:p>
            <a:pPr>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 </a:t>
            </a:r>
            <a:r>
              <a:rPr lang="en-GB" sz="800" spc="20">
                <a:solidFill>
                  <a:srgbClr val="656665"/>
                </a:solidFill>
                <a:latin typeface="Calibri" panose="020F0502020204030204" pitchFamily="34" charset="0"/>
              </a:rPr>
              <a:t>1</a:t>
            </a:r>
            <a:r>
              <a:rPr kumimoji="0" lang="en-GB" sz="800" b="0" i="0" u="none" strike="noStrike" kern="1200" cap="none" spc="20" normalizeH="0" baseline="0" noProof="0">
                <a:ln>
                  <a:noFill/>
                </a:ln>
                <a:solidFill>
                  <a:srgbClr val="656665"/>
                </a:solidFill>
                <a:effectLst/>
                <a:uLnTx/>
                <a:uFillTx/>
                <a:latin typeface="Calibri" panose="020F0502020204030204" pitchFamily="34" charset="0"/>
                <a:ea typeface="+mn-ea"/>
                <a:cs typeface="+mn-cs"/>
              </a:rPr>
              <a:t>. </a:t>
            </a:r>
            <a:r>
              <a:rPr kumimoji="0" lang="en-GB" sz="800" b="0" i="0" u="none" strike="noStrike" kern="1200" cap="none" spc="20" normalizeH="0" baseline="0" noProof="0">
                <a:ln>
                  <a:noFill/>
                </a:ln>
                <a:solidFill>
                  <a:srgbClr val="656665"/>
                </a:solidFill>
                <a:effectLst/>
                <a:uLnTx/>
                <a:uFillTx/>
                <a:latin typeface="Calibri"/>
                <a:ea typeface="+mn-ea"/>
                <a:cs typeface="+mn-cs"/>
              </a:rPr>
              <a:t>Alberts B, et al. Molecular Biology of the Cell. 4th edition. New York: Garland Science; 2002. The Extraceullular Matrix of Animals. Available from: https://www.ncbi.nlm.nih.gov/books/NBK26810/.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20" normalizeH="0" baseline="0" noProof="0">
              <a:ln>
                <a:noFill/>
              </a:ln>
              <a:solidFill>
                <a:srgbClr val="656665"/>
              </a:solidFill>
              <a:effectLst/>
              <a:uLnTx/>
              <a:uFillTx/>
              <a:latin typeface="Calibri"/>
              <a:ea typeface="+mn-ea"/>
              <a:cs typeface="+mn-cs"/>
            </a:endParaRPr>
          </a:p>
        </p:txBody>
      </p:sp>
      <p:pic>
        <p:nvPicPr>
          <p:cNvPr id="9" name="Picture 8" descr="A picture containing icon&#10;&#10;Description automatically generated">
            <a:hlinkClick r:id="rId15" action="ppaction://hlinksldjump"/>
            <a:extLst>
              <a:ext uri="{FF2B5EF4-FFF2-40B4-BE49-F238E27FC236}">
                <a16:creationId xmlns:a16="http://schemas.microsoft.com/office/drawing/2014/main" id="{F359C91D-96A1-A4AD-7E47-F9AD35E11325}"/>
              </a:ext>
            </a:extLst>
          </p:cNvPr>
          <p:cNvPicPr>
            <a:picLocks noChangeAspect="1"/>
          </p:cNvPicPr>
          <p:nvPr/>
        </p:nvPicPr>
        <p:blipFill>
          <a:blip r:embed="rId16"/>
          <a:stretch>
            <a:fillRect/>
          </a:stretch>
        </p:blipFill>
        <p:spPr>
          <a:xfrm>
            <a:off x="693041" y="1672894"/>
            <a:ext cx="360000" cy="188826"/>
          </a:xfrm>
          <a:prstGeom prst="rect">
            <a:avLst/>
          </a:prstGeom>
        </p:spPr>
      </p:pic>
      <p:grpSp>
        <p:nvGrpSpPr>
          <p:cNvPr id="10" name="Group 9">
            <a:extLst>
              <a:ext uri="{FF2B5EF4-FFF2-40B4-BE49-F238E27FC236}">
                <a16:creationId xmlns:a16="http://schemas.microsoft.com/office/drawing/2014/main" id="{2B6745C6-2508-B121-D820-31A9F09E200C}"/>
              </a:ext>
            </a:extLst>
          </p:cNvPr>
          <p:cNvGrpSpPr/>
          <p:nvPr/>
        </p:nvGrpSpPr>
        <p:grpSpPr>
          <a:xfrm>
            <a:off x="11465076" y="1157906"/>
            <a:ext cx="621053" cy="621053"/>
            <a:chOff x="8845740" y="1471144"/>
            <a:chExt cx="621053" cy="621053"/>
          </a:xfrm>
        </p:grpSpPr>
        <p:sp>
          <p:nvSpPr>
            <p:cNvPr id="12" name="Oval 11">
              <a:extLst>
                <a:ext uri="{FF2B5EF4-FFF2-40B4-BE49-F238E27FC236}">
                  <a16:creationId xmlns:a16="http://schemas.microsoft.com/office/drawing/2014/main" id="{DC8B5AB3-909C-85C8-D6DC-43877C140EFD}"/>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3">
              <a:hlinkClick r:id="rId12" action="ppaction://hlinksldjump"/>
              <a:extLst>
                <a:ext uri="{FF2B5EF4-FFF2-40B4-BE49-F238E27FC236}">
                  <a16:creationId xmlns:a16="http://schemas.microsoft.com/office/drawing/2014/main" id="{BE6F7DA2-0A0F-9E02-FAC3-A8C8B9AF13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14381397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6650563-EBDC-55E3-D31F-DE26C800499C}"/>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4" name="Footer Placeholder 1">
            <a:extLst>
              <a:ext uri="{FF2B5EF4-FFF2-40B4-BE49-F238E27FC236}">
                <a16:creationId xmlns:a16="http://schemas.microsoft.com/office/drawing/2014/main" id="{8E842564-D3FE-923E-8C64-25297A5DC1ED}"/>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sp>
        <p:nvSpPr>
          <p:cNvPr id="17" name="TextBox 16">
            <a:extLst>
              <a:ext uri="{FF2B5EF4-FFF2-40B4-BE49-F238E27FC236}">
                <a16:creationId xmlns:a16="http://schemas.microsoft.com/office/drawing/2014/main" id="{1CDB7AD0-9D00-FF2E-A08D-B6C14BA80B56}"/>
              </a:ext>
            </a:extLst>
          </p:cNvPr>
          <p:cNvSpPr txBox="1"/>
          <p:nvPr/>
        </p:nvSpPr>
        <p:spPr>
          <a:xfrm>
            <a:off x="10273450" y="1226209"/>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E108C4E-A735-2F72-CB79-F37CADA36A9B}"/>
              </a:ext>
            </a:extLst>
          </p:cNvPr>
          <p:cNvPicPr>
            <a:picLocks noChangeAspect="1"/>
          </p:cNvPicPr>
          <p:nvPr/>
        </p:nvPicPr>
        <p:blipFill>
          <a:blip r:embed="rId4"/>
          <a:stretch>
            <a:fillRect/>
          </a:stretch>
        </p:blipFill>
        <p:spPr>
          <a:xfrm>
            <a:off x="1108427" y="1249014"/>
            <a:ext cx="9321592" cy="3444539"/>
          </a:xfrm>
          <a:prstGeom prst="rect">
            <a:avLst/>
          </a:prstGeom>
        </p:spPr>
      </p:pic>
      <p:sp>
        <p:nvSpPr>
          <p:cNvPr id="10" name="TextBox 9">
            <a:extLst>
              <a:ext uri="{FF2B5EF4-FFF2-40B4-BE49-F238E27FC236}">
                <a16:creationId xmlns:a16="http://schemas.microsoft.com/office/drawing/2014/main" id="{E147B7C8-7059-D506-CDBF-D973BA9A8031}"/>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2" name="TextBox 11">
            <a:extLst>
              <a:ext uri="{FF2B5EF4-FFF2-40B4-BE49-F238E27FC236}">
                <a16:creationId xmlns:a16="http://schemas.microsoft.com/office/drawing/2014/main" id="{A46441AA-741A-8EBB-3316-1291377EB891}"/>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3" name="TextBox 12">
            <a:extLst>
              <a:ext uri="{FF2B5EF4-FFF2-40B4-BE49-F238E27FC236}">
                <a16:creationId xmlns:a16="http://schemas.microsoft.com/office/drawing/2014/main" id="{A9A20B5D-715B-D6B9-BA56-DE09C970F421}"/>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0" name="TextBox 159">
            <a:extLst>
              <a:ext uri="{FF2B5EF4-FFF2-40B4-BE49-F238E27FC236}">
                <a16:creationId xmlns:a16="http://schemas.microsoft.com/office/drawing/2014/main" id="{5F250967-8694-BE88-DE44-42F946532567}"/>
              </a:ext>
            </a:extLst>
          </p:cNvPr>
          <p:cNvSpPr txBox="1"/>
          <p:nvPr/>
        </p:nvSpPr>
        <p:spPr>
          <a:xfrm>
            <a:off x="8832419" y="4129627"/>
            <a:ext cx="22121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2" name="TextBox 161">
            <a:extLst>
              <a:ext uri="{FF2B5EF4-FFF2-40B4-BE49-F238E27FC236}">
                <a16:creationId xmlns:a16="http://schemas.microsoft.com/office/drawing/2014/main" id="{2C54313A-50C3-8CE0-4EFA-F23635432A82}"/>
              </a:ext>
            </a:extLst>
          </p:cNvPr>
          <p:cNvSpPr txBox="1"/>
          <p:nvPr/>
        </p:nvSpPr>
        <p:spPr>
          <a:xfrm>
            <a:off x="8085055" y="2956212"/>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297093"/>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09" name="TextBox 2608">
            <a:extLst>
              <a:ext uri="{FF2B5EF4-FFF2-40B4-BE49-F238E27FC236}">
                <a16:creationId xmlns:a16="http://schemas.microsoft.com/office/drawing/2014/main" id="{CEBADBB4-9B3C-65C6-230F-C1C17D3A4246}"/>
              </a:ext>
            </a:extLst>
          </p:cNvPr>
          <p:cNvSpPr txBox="1"/>
          <p:nvPr/>
        </p:nvSpPr>
        <p:spPr>
          <a:xfrm>
            <a:off x="9713589" y="1442436"/>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474891"/>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Rectangle 2">
            <a:extLst>
              <a:ext uri="{FF2B5EF4-FFF2-40B4-BE49-F238E27FC236}">
                <a16:creationId xmlns:a16="http://schemas.microsoft.com/office/drawing/2014/main" id="{7F871B54-9605-DE27-6748-4769E6B9A336}"/>
              </a:ext>
            </a:extLst>
          </p:cNvPr>
          <p:cNvSpPr/>
          <p:nvPr/>
        </p:nvSpPr>
        <p:spPr>
          <a:xfrm>
            <a:off x="3317" y="1139560"/>
            <a:ext cx="12188683" cy="5718440"/>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0345F37-4033-DFCB-CDE2-50255470C541}"/>
              </a:ext>
            </a:extLst>
          </p:cNvPr>
          <p:cNvSpPr txBox="1"/>
          <p:nvPr/>
        </p:nvSpPr>
        <p:spPr>
          <a:xfrm>
            <a:off x="2802166" y="1773228"/>
            <a:ext cx="6591786" cy="3515439"/>
          </a:xfrm>
          <a:prstGeom prst="roundRect">
            <a:avLst>
              <a:gd name="adj" fmla="val 5742"/>
            </a:avLst>
          </a:prstGeom>
          <a:solidFill>
            <a:schemeClr val="bg1"/>
          </a:solidFill>
          <a:ln w="19050">
            <a:solidFill>
              <a:schemeClr val="tx1"/>
            </a:solidFill>
          </a:ln>
        </p:spPr>
        <p:txBody>
          <a:bodyPr wrap="square" lIns="91440" tIns="45720" rIns="91440" bIns="45720" anchor="t">
            <a:spAutoFit/>
          </a:bodyPr>
          <a:lstStyle/>
          <a:p>
            <a:r>
              <a:rPr lang="en-GB" sz="1600">
                <a:latin typeface="+mj-lt"/>
              </a:rPr>
              <a:t>Innate versus adaptive immune response:</a:t>
            </a:r>
          </a:p>
          <a:p>
            <a:endParaRPr lang="en-GB" sz="1200"/>
          </a:p>
          <a:p>
            <a:r>
              <a:rPr lang="en-GB" sz="1200" b="1"/>
              <a:t>Innate immune cells: </a:t>
            </a:r>
            <a:br>
              <a:rPr lang="en-GB" sz="1200" b="1"/>
            </a:br>
            <a:r>
              <a:rPr lang="en-GB" sz="1200"/>
              <a:t>A group of cells that represent the first line of defence against pathogens or threats and respond immediately when they encounter a threat</a:t>
            </a:r>
            <a:r>
              <a:rPr lang="en-GB" sz="1200" baseline="30000"/>
              <a:t>1</a:t>
            </a:r>
            <a:br>
              <a:rPr lang="en-GB" sz="1200" baseline="30000"/>
            </a:br>
            <a:endParaRPr lang="en-GB" sz="1200" baseline="30000"/>
          </a:p>
          <a:p>
            <a:r>
              <a:rPr lang="en-GB" sz="1200" b="1"/>
              <a:t>Adaptive immune cells: </a:t>
            </a:r>
            <a:br>
              <a:rPr lang="en-GB" sz="1200" b="1"/>
            </a:br>
            <a:r>
              <a:rPr lang="en-GB" sz="1200"/>
              <a:t>Recruited when the innate immune system is unable to manage a threat. Adaptive immune cells develop a carefully orchestrated, delayed response, which includes recognition of the specific pathogen or threat in the environment. This response can lead to the development of immunological memory, allowing for a specific, rapid response of adaptive immune cells (such as memory B cells)</a:t>
            </a:r>
            <a:br>
              <a:rPr lang="en-GB" sz="1200"/>
            </a:br>
            <a:r>
              <a:rPr lang="en-GB" sz="1200"/>
              <a:t>in the event that the same threat invades in the future</a:t>
            </a:r>
            <a:r>
              <a:rPr lang="en-GB" sz="1200" baseline="30000"/>
              <a:t>1</a:t>
            </a:r>
          </a:p>
          <a:p>
            <a:endParaRPr lang="en-GB" sz="1200"/>
          </a:p>
          <a:p>
            <a:r>
              <a:rPr lang="en-GB" sz="1200" b="1"/>
              <a:t>Allergic reaction:</a:t>
            </a:r>
          </a:p>
          <a:p>
            <a:r>
              <a:rPr lang="en-GB" sz="1200"/>
              <a:t>An allergic reaction occurs when the immune system overreacts to a harmless substance known as an allergen</a:t>
            </a:r>
            <a:r>
              <a:rPr lang="en-GB" sz="1200" baseline="30000"/>
              <a:t>2</a:t>
            </a:r>
          </a:p>
          <a:p>
            <a:endParaRPr lang="en-GB" sz="1200" baseline="30000"/>
          </a:p>
          <a:p>
            <a:r>
              <a:rPr lang="en-GB" sz="1200" b="1" baseline="30000"/>
              <a:t>References</a:t>
            </a:r>
            <a:r>
              <a:rPr lang="en-GB" sz="1200" baseline="30000"/>
              <a:t>: 1. Marshall et al. Allergy Asthma Clin Immunol. 2018;14(</a:t>
            </a:r>
            <a:r>
              <a:rPr lang="en-GB" sz="1200" baseline="30000" err="1"/>
              <a:t>Suppl</a:t>
            </a:r>
            <a:r>
              <a:rPr lang="en-GB" sz="1200" baseline="30000"/>
              <a:t> 2):49; 2. </a:t>
            </a:r>
            <a:r>
              <a:rPr lang="en-US" sz="1200" baseline="30000"/>
              <a:t>Dougherty JM, et al. Allergy. [Updated 2022 Aug 1]. In: </a:t>
            </a:r>
            <a:r>
              <a:rPr lang="en-US" sz="1200" baseline="30000" err="1"/>
              <a:t>StatPearls</a:t>
            </a:r>
            <a:r>
              <a:rPr lang="en-US" sz="1200" baseline="30000"/>
              <a:t> [Internet]. Treasure Island (FL): </a:t>
            </a:r>
            <a:r>
              <a:rPr lang="en-US" sz="1200" baseline="30000" err="1"/>
              <a:t>StatPearls</a:t>
            </a:r>
            <a:r>
              <a:rPr lang="en-US" sz="1200" baseline="30000"/>
              <a:t> Publishing; 2022. Available from: https://www.ncbi.nlm.nih.gov/books/NBK545237/.</a:t>
            </a:r>
            <a:endParaRPr lang="en-GB" sz="1200" baseline="30000"/>
          </a:p>
        </p:txBody>
      </p:sp>
      <p:grpSp>
        <p:nvGrpSpPr>
          <p:cNvPr id="6" name="Group 5">
            <a:extLst>
              <a:ext uri="{FF2B5EF4-FFF2-40B4-BE49-F238E27FC236}">
                <a16:creationId xmlns:a16="http://schemas.microsoft.com/office/drawing/2014/main" id="{B6C93911-AB46-41B4-58C9-9289E434DEF6}"/>
              </a:ext>
            </a:extLst>
          </p:cNvPr>
          <p:cNvGrpSpPr/>
          <p:nvPr/>
        </p:nvGrpSpPr>
        <p:grpSpPr>
          <a:xfrm>
            <a:off x="8952734" y="1577077"/>
            <a:ext cx="621053" cy="621053"/>
            <a:chOff x="8845740" y="1471144"/>
            <a:chExt cx="621053" cy="621053"/>
          </a:xfrm>
        </p:grpSpPr>
        <p:sp>
          <p:nvSpPr>
            <p:cNvPr id="8" name="Oval 7">
              <a:extLst>
                <a:ext uri="{FF2B5EF4-FFF2-40B4-BE49-F238E27FC236}">
                  <a16:creationId xmlns:a16="http://schemas.microsoft.com/office/drawing/2014/main" id="{22FAE423-29D6-45C5-1BFB-D1234F0421E1}"/>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13">
              <a:hlinkClick r:id="rId12" action="ppaction://hlinksldjump"/>
              <a:extLst>
                <a:ext uri="{FF2B5EF4-FFF2-40B4-BE49-F238E27FC236}">
                  <a16:creationId xmlns:a16="http://schemas.microsoft.com/office/drawing/2014/main" id="{13E45E8C-05A7-6A6B-2D94-C652D654F3E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45740" y="1471144"/>
              <a:ext cx="621053" cy="621053"/>
            </a:xfrm>
            <a:prstGeom prst="rect">
              <a:avLst/>
            </a:prstGeom>
          </p:spPr>
        </p:pic>
      </p:grpSp>
    </p:spTree>
    <p:extLst>
      <p:ext uri="{BB962C8B-B14F-4D97-AF65-F5344CB8AC3E}">
        <p14:creationId xmlns:p14="http://schemas.microsoft.com/office/powerpoint/2010/main" val="222813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10366634" cy="720000"/>
          </a:xfrm>
        </p:spPr>
        <p:txBody>
          <a:bodyPr/>
          <a:lstStyle/>
          <a:p>
            <a:r>
              <a:rPr lang="en-GB"/>
              <a:t>Epithelial cells play a pivotal role in the pathophysiology </a:t>
            </a:r>
            <a:br>
              <a:rPr lang="en-GB"/>
            </a:br>
            <a:r>
              <a:rPr lang="en-GB"/>
              <a:t>of asthma</a:t>
            </a:r>
            <a:endParaRPr lang="en-GB" baseline="30000"/>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p:txBody>
          <a:bodyPr/>
          <a:lstStyle/>
          <a:p>
            <a:pPr marL="0" indent="0">
              <a:buNone/>
            </a:pPr>
            <a:r>
              <a:rPr lang="en-GB" sz="1800" b="1">
                <a:solidFill>
                  <a:schemeClr val="tx2"/>
                </a:solidFill>
                <a:latin typeface="+mn-lt"/>
              </a:rPr>
              <a:t>A healthy epithelium is a highly regulated, ciliated structure consisting of closely bound cells and provides a physical barrier to environmental exposures from the outside world</a:t>
            </a:r>
            <a:r>
              <a:rPr lang="en-GB" sz="1800" b="1" baseline="30000">
                <a:solidFill>
                  <a:schemeClr val="tx2"/>
                </a:solidFill>
                <a:latin typeface="+mn-lt"/>
              </a:rPr>
              <a:t>1</a:t>
            </a:r>
          </a:p>
          <a:p>
            <a:r>
              <a:rPr lang="en-GB" sz="1800">
                <a:latin typeface="+mn-lt"/>
              </a:rPr>
              <a:t>The epithelium acts as an </a:t>
            </a:r>
            <a:r>
              <a:rPr lang="en-GB" sz="1800" b="1">
                <a:solidFill>
                  <a:schemeClr val="bg2"/>
                </a:solidFill>
                <a:latin typeface="+mn-lt"/>
              </a:rPr>
              <a:t>immune sensor </a:t>
            </a:r>
            <a:r>
              <a:rPr lang="en-GB" sz="1800">
                <a:latin typeface="+mn-lt"/>
              </a:rPr>
              <a:t>to the external environment through the controlled recruitment and activation of immune cells,</a:t>
            </a:r>
            <a:r>
              <a:rPr lang="en-GB" sz="1800" baseline="30000">
                <a:latin typeface="+mn-lt"/>
              </a:rPr>
              <a:t>2,3 </a:t>
            </a:r>
            <a:r>
              <a:rPr kumimoji="0" lang="en-GB" sz="1800" b="0" i="0" u="none" strike="noStrike" kern="1200" cap="none" spc="0" normalizeH="0" baseline="0" noProof="0">
                <a:ln>
                  <a:noFill/>
                </a:ln>
                <a:solidFill>
                  <a:srgbClr val="656665"/>
                </a:solidFill>
                <a:effectLst/>
                <a:uLnTx/>
                <a:uFillTx/>
                <a:ea typeface="+mn-ea"/>
                <a:cs typeface="+mn-cs"/>
              </a:rPr>
              <a:t>including </a:t>
            </a:r>
            <a:r>
              <a:rPr kumimoji="0" lang="en-GB" sz="1800" b="1" i="0" u="none" strike="noStrike" kern="1200" cap="none" spc="0" normalizeH="0" baseline="0" noProof="0">
                <a:ln>
                  <a:noFill/>
                </a:ln>
                <a:solidFill>
                  <a:schemeClr val="bg2"/>
                </a:solidFill>
                <a:effectLst/>
                <a:uLnTx/>
                <a:uFillTx/>
                <a:ea typeface="+mn-ea"/>
                <a:cs typeface="+mn-cs"/>
              </a:rPr>
              <a:t>goblet cells</a:t>
            </a:r>
            <a:r>
              <a:rPr kumimoji="0" lang="en-GB" sz="1800" b="0" i="0" u="none" strike="noStrike" kern="1200" cap="none" spc="0" normalizeH="0" baseline="0" noProof="0">
                <a:ln>
                  <a:noFill/>
                </a:ln>
                <a:solidFill>
                  <a:srgbClr val="656665"/>
                </a:solidFill>
                <a:effectLst/>
                <a:uLnTx/>
                <a:uFillTx/>
                <a:ea typeface="+mn-ea"/>
                <a:cs typeface="+mn-cs"/>
              </a:rPr>
              <a:t> (produce/secrete mucus into the lumen</a:t>
            </a:r>
            <a:r>
              <a:rPr lang="en-GB" sz="1800">
                <a:solidFill>
                  <a:srgbClr val="656665"/>
                </a:solidFill>
                <a:ea typeface="+mn-ea"/>
                <a:cs typeface="+mn-cs"/>
              </a:rPr>
              <a:t>) </a:t>
            </a:r>
            <a:r>
              <a:rPr kumimoji="0" lang="en-GB" sz="1800" b="0" i="0" u="none" strike="noStrike" kern="1200" cap="none" spc="0" normalizeH="0" baseline="0" noProof="0">
                <a:ln>
                  <a:noFill/>
                </a:ln>
                <a:solidFill>
                  <a:srgbClr val="656665"/>
                </a:solidFill>
                <a:effectLst/>
                <a:uLnTx/>
                <a:uFillTx/>
                <a:ea typeface="+mn-ea"/>
                <a:cs typeface="+mn-cs"/>
              </a:rPr>
              <a:t>and </a:t>
            </a:r>
            <a:r>
              <a:rPr kumimoji="0" lang="en-GB" sz="1800" b="1" i="0" u="none" strike="noStrike" kern="1200" cap="none" spc="0" normalizeH="0" baseline="0" noProof="0">
                <a:ln>
                  <a:noFill/>
                </a:ln>
                <a:solidFill>
                  <a:schemeClr val="bg2"/>
                </a:solidFill>
                <a:effectLst/>
                <a:uLnTx/>
                <a:uFillTx/>
                <a:ea typeface="+mn-ea"/>
                <a:cs typeface="+mn-cs"/>
              </a:rPr>
              <a:t>ciliated cells</a:t>
            </a:r>
            <a:r>
              <a:rPr lang="en-GB" sz="1800">
                <a:solidFill>
                  <a:srgbClr val="656665"/>
                </a:solidFill>
                <a:ea typeface="+mn-ea"/>
                <a:cs typeface="+mn-cs"/>
              </a:rPr>
              <a:t> </a:t>
            </a:r>
            <a:r>
              <a:rPr kumimoji="0" lang="en-GB" sz="1800" b="0" i="0" u="none" strike="noStrike" kern="1200" cap="none" spc="0" normalizeH="0" baseline="0" noProof="0">
                <a:ln>
                  <a:noFill/>
                </a:ln>
                <a:solidFill>
                  <a:srgbClr val="656665"/>
                </a:solidFill>
                <a:effectLst/>
                <a:uLnTx/>
                <a:uFillTx/>
                <a:ea typeface="+mn-ea"/>
                <a:cs typeface="+mn-cs"/>
              </a:rPr>
              <a:t>(propel mucus up the airway)</a:t>
            </a:r>
            <a:r>
              <a:rPr lang="en-GB" sz="1800" baseline="30000">
                <a:solidFill>
                  <a:srgbClr val="656665"/>
                </a:solidFill>
              </a:rPr>
              <a:t>4</a:t>
            </a:r>
          </a:p>
          <a:p>
            <a:r>
              <a:rPr lang="en-GB" sz="1800"/>
              <a:t>The airway epithelium may encounter several </a:t>
            </a:r>
            <a:r>
              <a:rPr lang="en-GB" sz="1800" b="1">
                <a:solidFill>
                  <a:schemeClr val="bg2"/>
                </a:solidFill>
              </a:rPr>
              <a:t>inhaled triggers</a:t>
            </a:r>
            <a:r>
              <a:rPr lang="en-GB" sz="1800"/>
              <a:t>, including pathogens (e.g., respiratory viruses or bacteria),</a:t>
            </a:r>
            <a:r>
              <a:rPr lang="en-GB" sz="1800" baseline="30000"/>
              <a:t>5,6</a:t>
            </a:r>
            <a:r>
              <a:rPr lang="en-GB" sz="1800"/>
              <a:t> aeroallergens (e.g., pollen, house dust mites, animal dander or mould)</a:t>
            </a:r>
            <a:r>
              <a:rPr lang="en-GB" sz="1800" baseline="30000"/>
              <a:t>7</a:t>
            </a:r>
            <a:r>
              <a:rPr lang="en-GB" sz="1800"/>
              <a:t> and irritants (e.g., cigarette smoke or air pollution, such as diesel particles)</a:t>
            </a:r>
            <a:r>
              <a:rPr lang="en-GB" sz="1800" baseline="30000"/>
              <a:t>8</a:t>
            </a:r>
            <a:r>
              <a:rPr lang="en-GB" sz="1800"/>
              <a:t> </a:t>
            </a:r>
          </a:p>
          <a:p>
            <a:r>
              <a:rPr lang="en-GB" sz="1800">
                <a:latin typeface="+mn-lt"/>
              </a:rPr>
              <a:t>In response to these triggers, </a:t>
            </a:r>
            <a:r>
              <a:rPr lang="en-GB" sz="1800" b="1">
                <a:solidFill>
                  <a:schemeClr val="bg2"/>
                </a:solidFill>
                <a:latin typeface="+mn-lt"/>
              </a:rPr>
              <a:t>the altered epithelium in severe asthma </a:t>
            </a:r>
            <a:r>
              <a:rPr lang="en-GB" sz="1800">
                <a:latin typeface="+mn-lt"/>
              </a:rPr>
              <a:t>induces a dysregulated response and release of epithelial-derived cytokines (</a:t>
            </a:r>
            <a:r>
              <a:rPr lang="en-GB" sz="1800" b="1">
                <a:solidFill>
                  <a:schemeClr val="bg2"/>
                </a:solidFill>
                <a:latin typeface="+mn-lt"/>
              </a:rPr>
              <a:t>IL-33</a:t>
            </a:r>
            <a:r>
              <a:rPr lang="en-GB" sz="1800">
                <a:latin typeface="+mn-lt"/>
              </a:rPr>
              <a:t>, </a:t>
            </a:r>
            <a:r>
              <a:rPr lang="en-GB" sz="1800" b="1">
                <a:solidFill>
                  <a:schemeClr val="bg2"/>
                </a:solidFill>
                <a:latin typeface="+mn-lt"/>
              </a:rPr>
              <a:t>IL-25</a:t>
            </a:r>
            <a:r>
              <a:rPr lang="en-GB" sz="1800">
                <a:latin typeface="+mn-lt"/>
              </a:rPr>
              <a:t> and </a:t>
            </a:r>
            <a:r>
              <a:rPr lang="en-GB" sz="1800" b="1">
                <a:solidFill>
                  <a:schemeClr val="bg2"/>
                </a:solidFill>
                <a:latin typeface="+mn-lt"/>
              </a:rPr>
              <a:t>TSLP</a:t>
            </a:r>
            <a:r>
              <a:rPr lang="en-GB" sz="1800">
                <a:latin typeface="+mn-lt"/>
              </a:rPr>
              <a:t>) that instigate a range of downstream inflammatory processes</a:t>
            </a:r>
            <a:r>
              <a:rPr lang="en-GB" sz="1800" baseline="30000">
                <a:latin typeface="+mn-lt"/>
              </a:rPr>
              <a:t>2</a:t>
            </a:r>
            <a:r>
              <a:rPr lang="en-GB" sz="1800">
                <a:latin typeface="+mn-lt"/>
              </a:rPr>
              <a:t> </a:t>
            </a:r>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5849510"/>
            <a:ext cx="10512000" cy="742090"/>
          </a:xfrm>
        </p:spPr>
        <p:txBody>
          <a:bodyPr/>
          <a:lstStyle/>
          <a:p>
            <a:r>
              <a:rPr lang="en-GB" sz="800"/>
              <a:t>Figure adapted from </a:t>
            </a:r>
            <a:r>
              <a:rPr lang="en-GB" sz="800" err="1"/>
              <a:t>Porsbjerg</a:t>
            </a:r>
            <a:r>
              <a:rPr lang="en-GB" sz="800"/>
              <a:t> CM, et al. </a:t>
            </a:r>
            <a:r>
              <a:rPr lang="en-GB" sz="800" err="1"/>
              <a:t>Eur</a:t>
            </a:r>
            <a:r>
              <a:rPr lang="en-GB" sz="800"/>
              <a:t> Respir J. 2020;56:2000260 and Gauvreau GM, et al. Expert </a:t>
            </a:r>
            <a:r>
              <a:rPr lang="en-GB" sz="800" err="1"/>
              <a:t>Opin</a:t>
            </a:r>
            <a:r>
              <a:rPr lang="en-GB" sz="800"/>
              <a:t> </a:t>
            </a:r>
            <a:r>
              <a:rPr lang="en-GB" sz="800" err="1"/>
              <a:t>Ther</a:t>
            </a:r>
            <a:r>
              <a:rPr lang="en-GB" sz="800"/>
              <a:t> Targets. 2020;24:777–92, which was based on </a:t>
            </a:r>
            <a:r>
              <a:rPr lang="en-GB" sz="800" err="1"/>
              <a:t>Brusselle</a:t>
            </a:r>
            <a:r>
              <a:rPr lang="en-GB" sz="800"/>
              <a:t> G and </a:t>
            </a:r>
            <a:r>
              <a:rPr lang="en-GB" sz="800" err="1"/>
              <a:t>Bracke</a:t>
            </a:r>
            <a:r>
              <a:rPr lang="en-GB" sz="800"/>
              <a:t> K. Ann Am </a:t>
            </a:r>
            <a:r>
              <a:rPr lang="en-GB" sz="800" err="1"/>
              <a:t>Thorac</a:t>
            </a:r>
            <a:r>
              <a:rPr lang="en-GB" sz="800"/>
              <a:t> Soc. 2014;11:S322–S328; </a:t>
            </a:r>
            <a:r>
              <a:rPr lang="en-GB" sz="800" err="1"/>
              <a:t>Brusselle</a:t>
            </a:r>
            <a:r>
              <a:rPr lang="en-GB" sz="800"/>
              <a:t> G, et al. Nat Med. 2013;19:977–979 and Lambrecht BN and Hammad H. Nat Immunol. 2015;16:45–56. </a:t>
            </a:r>
          </a:p>
          <a:p>
            <a:r>
              <a:rPr lang="en-GB" sz="800" b="1"/>
              <a:t>Abbreviation</a:t>
            </a:r>
            <a:r>
              <a:rPr lang="en-GB" sz="800"/>
              <a:t>: IL, interleukin; TSLP, thymic stromal lymphopoietin. </a:t>
            </a:r>
            <a:br>
              <a:rPr lang="en-GB" sz="800"/>
            </a:br>
            <a:r>
              <a:rPr lang="en-GB" sz="800" b="1"/>
              <a:t>References</a:t>
            </a:r>
            <a:r>
              <a:rPr lang="en-GB" sz="800"/>
              <a:t>: 1. Holgate ST. Immunol Rev. 2011;242:205–219; 2. </a:t>
            </a:r>
            <a:r>
              <a:rPr lang="en-GB" sz="800" err="1"/>
              <a:t>Bartemes</a:t>
            </a:r>
            <a:r>
              <a:rPr lang="en-GB" sz="800"/>
              <a:t> BA, et al. Clin Immunol 2012;143(3):222–235; 3. Roan F, et al. J Clin Invest. 2019;129:1441–1451; 4. Erle DJ, et al. J. Cell Biol. 2014;205(5):621–631; 5. Wark PA and Gibson PG. Thorax. 2006;61:909–915; 6. </a:t>
            </a:r>
            <a:r>
              <a:rPr lang="en-GB" sz="800" err="1"/>
              <a:t>Iikura</a:t>
            </a:r>
            <a:r>
              <a:rPr lang="en-GB" sz="800"/>
              <a:t> M, et al. </a:t>
            </a:r>
            <a:r>
              <a:rPr lang="en-GB" sz="800" err="1"/>
              <a:t>PLoS</a:t>
            </a:r>
            <a:r>
              <a:rPr lang="en-GB" sz="800"/>
              <a:t> One. 2015;10:e0123584; 7. </a:t>
            </a:r>
            <a:r>
              <a:rPr lang="en-GB" sz="800" err="1"/>
              <a:t>Baxi</a:t>
            </a:r>
            <a:r>
              <a:rPr lang="en-GB" sz="800"/>
              <a:t> SN, </a:t>
            </a:r>
            <a:r>
              <a:rPr lang="en-GB" sz="800" err="1"/>
              <a:t>Phipatanakul</a:t>
            </a:r>
            <a:r>
              <a:rPr lang="en-GB" sz="800"/>
              <a:t> W. </a:t>
            </a:r>
            <a:r>
              <a:rPr lang="en-GB" sz="800" err="1"/>
              <a:t>Adolesc</a:t>
            </a:r>
            <a:r>
              <a:rPr lang="en-GB" sz="800"/>
              <a:t> Med State Art Rev. 2010;21:57–71; 8. Lambrecht BN, Hammad H. Nat Immunol. 2015;16:45–56. </a:t>
            </a:r>
            <a:br>
              <a:rPr lang="en-GB" sz="800"/>
            </a:br>
            <a:endParaRPr lang="en-GB" sz="800"/>
          </a:p>
          <a:p>
            <a:r>
              <a:rPr lang="en-GB" sz="800"/>
              <a:t>Z4-54955 | JUNE 2023</a:t>
            </a:r>
          </a:p>
        </p:txBody>
      </p:sp>
      <p:grpSp>
        <p:nvGrpSpPr>
          <p:cNvPr id="11" name="Group 10">
            <a:extLst>
              <a:ext uri="{FF2B5EF4-FFF2-40B4-BE49-F238E27FC236}">
                <a16:creationId xmlns:a16="http://schemas.microsoft.com/office/drawing/2014/main" id="{7FFDBA34-211C-9F9C-CBEC-C6063EC0B5B7}"/>
              </a:ext>
            </a:extLst>
          </p:cNvPr>
          <p:cNvGrpSpPr/>
          <p:nvPr/>
        </p:nvGrpSpPr>
        <p:grpSpPr>
          <a:xfrm>
            <a:off x="10894587" y="6381538"/>
            <a:ext cx="1099968" cy="287551"/>
            <a:chOff x="10894587" y="6381538"/>
            <a:chExt cx="1099968" cy="287551"/>
          </a:xfrm>
        </p:grpSpPr>
        <p:grpSp>
          <p:nvGrpSpPr>
            <p:cNvPr id="12" name="Group 11">
              <a:extLst>
                <a:ext uri="{FF2B5EF4-FFF2-40B4-BE49-F238E27FC236}">
                  <a16:creationId xmlns:a16="http://schemas.microsoft.com/office/drawing/2014/main" id="{50F6B5A3-9643-C068-2763-C064BCD662B8}"/>
                </a:ext>
              </a:extLst>
            </p:cNvPr>
            <p:cNvGrpSpPr/>
            <p:nvPr/>
          </p:nvGrpSpPr>
          <p:grpSpPr>
            <a:xfrm>
              <a:off x="10894587" y="6381538"/>
              <a:ext cx="1099968" cy="287551"/>
              <a:chOff x="5334172" y="6525312"/>
              <a:chExt cx="1099968" cy="287551"/>
            </a:xfrm>
          </p:grpSpPr>
          <p:sp>
            <p:nvSpPr>
              <p:cNvPr id="15" name="Rectangle: Rounded Corners 14">
                <a:extLst>
                  <a:ext uri="{FF2B5EF4-FFF2-40B4-BE49-F238E27FC236}">
                    <a16:creationId xmlns:a16="http://schemas.microsoft.com/office/drawing/2014/main" id="{62C19FC7-9E48-48DA-1889-373F1DAC31A3}"/>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3">
                <a:hlinkClick r:id="" action="ppaction://hlinkshowjump?jump=previousslide"/>
                <a:extLst>
                  <a:ext uri="{FF2B5EF4-FFF2-40B4-BE49-F238E27FC236}">
                    <a16:creationId xmlns:a16="http://schemas.microsoft.com/office/drawing/2014/main" id="{73B719CF-0AE2-28F1-FF4E-79166E9A13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5657217" y="6560801"/>
                <a:ext cx="216000" cy="216000"/>
              </a:xfrm>
              <a:prstGeom prst="rect">
                <a:avLst/>
              </a:prstGeom>
            </p:spPr>
          </p:pic>
          <p:pic>
            <p:nvPicPr>
              <p:cNvPr id="17" name="Graphic 3">
                <a:hlinkClick r:id="" action="ppaction://hlinkshowjump?jump=nextslide"/>
                <a:extLst>
                  <a:ext uri="{FF2B5EF4-FFF2-40B4-BE49-F238E27FC236}">
                    <a16:creationId xmlns:a16="http://schemas.microsoft.com/office/drawing/2014/main" id="{25096F0D-F70C-AA5D-1E53-F4504B4C52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flipH="1">
                <a:off x="5922567" y="6560801"/>
                <a:ext cx="216000" cy="216000"/>
              </a:xfrm>
              <a:prstGeom prst="rect">
                <a:avLst/>
              </a:prstGeom>
            </p:spPr>
          </p:pic>
        </p:grpSp>
        <p:pic>
          <p:nvPicPr>
            <p:cNvPr id="13" name="Graphic 14">
              <a:hlinkClick r:id="rId4" action="ppaction://hlinksldjump"/>
              <a:extLst>
                <a:ext uri="{FF2B5EF4-FFF2-40B4-BE49-F238E27FC236}">
                  <a16:creationId xmlns:a16="http://schemas.microsoft.com/office/drawing/2014/main" id="{E2114839-059B-3B95-2E27-D45533A9EA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734234" y="6417528"/>
              <a:ext cx="216000" cy="216000"/>
            </a:xfrm>
            <a:prstGeom prst="rect">
              <a:avLst/>
            </a:prstGeom>
          </p:spPr>
        </p:pic>
        <p:pic>
          <p:nvPicPr>
            <p:cNvPr id="14" name="Graphic 2">
              <a:hlinkClick r:id="rId7" action="ppaction://hlinksldjump"/>
              <a:extLst>
                <a:ext uri="{FF2B5EF4-FFF2-40B4-BE49-F238E27FC236}">
                  <a16:creationId xmlns:a16="http://schemas.microsoft.com/office/drawing/2014/main" id="{54A2F926-EC99-2491-F5C7-B22AFB1BFE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951903" y="6416625"/>
              <a:ext cx="216000" cy="216000"/>
            </a:xfrm>
            <a:prstGeom prst="rect">
              <a:avLst/>
            </a:prstGeom>
          </p:spPr>
        </p:pic>
      </p:grpSp>
      <p:pic>
        <p:nvPicPr>
          <p:cNvPr id="4" name="Picture 3">
            <a:extLst>
              <a:ext uri="{FF2B5EF4-FFF2-40B4-BE49-F238E27FC236}">
                <a16:creationId xmlns:a16="http://schemas.microsoft.com/office/drawing/2014/main" id="{3CA80B9D-D601-B716-9159-6DA35C7ADE59}"/>
              </a:ext>
            </a:extLst>
          </p:cNvPr>
          <p:cNvPicPr>
            <a:picLocks noChangeAspect="1"/>
          </p:cNvPicPr>
          <p:nvPr/>
        </p:nvPicPr>
        <p:blipFill>
          <a:blip r:embed="rId10"/>
          <a:stretch>
            <a:fillRect/>
          </a:stretch>
        </p:blipFill>
        <p:spPr>
          <a:xfrm>
            <a:off x="548283" y="4774993"/>
            <a:ext cx="11095200" cy="788597"/>
          </a:xfrm>
          <a:prstGeom prst="rect">
            <a:avLst/>
          </a:prstGeom>
        </p:spPr>
      </p:pic>
    </p:spTree>
    <p:extLst>
      <p:ext uri="{BB962C8B-B14F-4D97-AF65-F5344CB8AC3E}">
        <p14:creationId xmlns:p14="http://schemas.microsoft.com/office/powerpoint/2010/main" val="367022799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10383F-88CD-F2D0-F8BD-E1D7C6DC0D1E}"/>
              </a:ext>
            </a:extLst>
          </p:cNvPr>
          <p:cNvPicPr>
            <a:picLocks noChangeAspect="1"/>
          </p:cNvPicPr>
          <p:nvPr/>
        </p:nvPicPr>
        <p:blipFill>
          <a:blip r:embed="rId3"/>
          <a:stretch>
            <a:fillRect/>
          </a:stretch>
        </p:blipFill>
        <p:spPr>
          <a:xfrm>
            <a:off x="621900" y="2041337"/>
            <a:ext cx="3944454" cy="3188484"/>
          </a:xfrm>
          <a:prstGeom prst="rect">
            <a:avLst/>
          </a:prstGeom>
        </p:spPr>
      </p:pic>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Allergic eosinophilic asthma phenotype</a:t>
            </a:r>
            <a:endParaRPr lang="en-GB" baseline="30000"/>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a:xfrm>
            <a:off x="563968" y="1404000"/>
            <a:ext cx="11095200" cy="4608000"/>
          </a:xfrm>
        </p:spPr>
        <p:txBody>
          <a:bodyPr/>
          <a:lstStyle/>
          <a:p>
            <a:r>
              <a:rPr lang="en-GB" sz="1400"/>
              <a:t>A key pathogenic mechanism of allergic eosinophilic asthma is the </a:t>
            </a:r>
            <a:r>
              <a:rPr lang="en-GB" sz="1400" b="1"/>
              <a:t>Th2-driven inflammation </a:t>
            </a:r>
            <a:r>
              <a:rPr lang="en-GB" sz="1400"/>
              <a:t>that results from exposure to allergic triggers</a:t>
            </a:r>
            <a:r>
              <a:rPr lang="en-GB" sz="1400" baseline="30000"/>
              <a:t>1,2</a:t>
            </a:r>
          </a:p>
        </p:txBody>
      </p:sp>
      <p:pic>
        <p:nvPicPr>
          <p:cNvPr id="999" name="Graphic 998" descr="Badge Cross with solid fill">
            <a:extLst>
              <a:ext uri="{FF2B5EF4-FFF2-40B4-BE49-F238E27FC236}">
                <a16:creationId xmlns:a16="http://schemas.microsoft.com/office/drawing/2014/main" id="{37132976-014A-C08D-6CF4-EF3A25576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1968" y="2998673"/>
            <a:ext cx="457200" cy="457200"/>
          </a:xfrm>
          <a:prstGeom prst="rect">
            <a:avLst/>
          </a:prstGeom>
        </p:spPr>
      </p:pic>
      <p:graphicFrame>
        <p:nvGraphicFramePr>
          <p:cNvPr id="5" name="Table 16">
            <a:extLst>
              <a:ext uri="{FF2B5EF4-FFF2-40B4-BE49-F238E27FC236}">
                <a16:creationId xmlns:a16="http://schemas.microsoft.com/office/drawing/2014/main" id="{859B3472-8C09-6643-30CC-C6B921D8EE95}"/>
              </a:ext>
            </a:extLst>
          </p:cNvPr>
          <p:cNvGraphicFramePr>
            <a:graphicFrameLocks noGrp="1"/>
          </p:cNvGraphicFramePr>
          <p:nvPr/>
        </p:nvGraphicFramePr>
        <p:xfrm>
          <a:off x="5045401" y="2073548"/>
          <a:ext cx="6579249" cy="550172"/>
        </p:xfrm>
        <a:graphic>
          <a:graphicData uri="http://schemas.openxmlformats.org/drawingml/2006/table">
            <a:tbl>
              <a:tblPr firstRow="1" bandRow="1">
                <a:tableStyleId>{2D5ABB26-0587-4C30-8999-92F81FD0307C}</a:tableStyleId>
              </a:tblPr>
              <a:tblGrid>
                <a:gridCol w="461618">
                  <a:extLst>
                    <a:ext uri="{9D8B030D-6E8A-4147-A177-3AD203B41FA5}">
                      <a16:colId xmlns:a16="http://schemas.microsoft.com/office/drawing/2014/main" val="4177163366"/>
                    </a:ext>
                  </a:extLst>
                </a:gridCol>
                <a:gridCol w="6117631">
                  <a:extLst>
                    <a:ext uri="{9D8B030D-6E8A-4147-A177-3AD203B41FA5}">
                      <a16:colId xmlns:a16="http://schemas.microsoft.com/office/drawing/2014/main" val="1866586176"/>
                    </a:ext>
                  </a:extLst>
                </a:gridCol>
              </a:tblGrid>
              <a:tr h="550172">
                <a:tc>
                  <a:txBody>
                    <a:bodyPr/>
                    <a:lstStyle/>
                    <a:p>
                      <a:pPr algn="ctr"/>
                      <a:r>
                        <a:rPr lang="en-NZ" sz="1800" b="1">
                          <a:solidFill>
                            <a:schemeClr val="bg2"/>
                          </a:solidFill>
                          <a:latin typeface="+mj-lt"/>
                        </a:rPr>
                        <a:t>1</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chemeClr val="tx1"/>
                          </a:solidFill>
                        </a:rPr>
                        <a:t>Inhaled triggers interact with the airway epithelium and may initiate the release of epithelial cytokines including </a:t>
                      </a:r>
                      <a:r>
                        <a:rPr lang="en-GB" sz="1050" b="1">
                          <a:solidFill>
                            <a:schemeClr val="bg2"/>
                          </a:solidFill>
                        </a:rPr>
                        <a:t>IL-33</a:t>
                      </a:r>
                      <a:r>
                        <a:rPr lang="en-GB" sz="1050">
                          <a:solidFill>
                            <a:schemeClr val="tx1"/>
                          </a:solidFill>
                        </a:rPr>
                        <a:t>, </a:t>
                      </a:r>
                      <a:r>
                        <a:rPr lang="en-GB" sz="1050" b="1">
                          <a:solidFill>
                            <a:schemeClr val="bg2"/>
                          </a:solidFill>
                        </a:rPr>
                        <a:t>TSLP</a:t>
                      </a:r>
                      <a:r>
                        <a:rPr lang="en-GB" sz="1050">
                          <a:solidFill>
                            <a:schemeClr val="tx1"/>
                          </a:solidFill>
                        </a:rPr>
                        <a:t> and </a:t>
                      </a:r>
                      <a:r>
                        <a:rPr lang="en-GB" sz="1050" b="1">
                          <a:solidFill>
                            <a:schemeClr val="bg2"/>
                          </a:solidFill>
                        </a:rPr>
                        <a:t>IL-25</a:t>
                      </a:r>
                      <a:r>
                        <a:rPr lang="en-GB" sz="1050" kern="1200" baseline="30000">
                          <a:solidFill>
                            <a:schemeClr val="tx1"/>
                          </a:solidFill>
                          <a:latin typeface="+mn-lt"/>
                          <a:ea typeface="+mn-ea"/>
                          <a:cs typeface="+mn-cs"/>
                        </a:rPr>
                        <a:t>1,2</a:t>
                      </a:r>
                      <a:endParaRPr lang="en-NZ" sz="1000" strike="sngStrike" kern="1200" baseline="3000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0432237"/>
                  </a:ext>
                </a:extLst>
              </a:tr>
            </a:tbl>
          </a:graphicData>
        </a:graphic>
      </p:graphicFrame>
      <p:sp>
        <p:nvSpPr>
          <p:cNvPr id="3" name="Footer Placeholder 1">
            <a:extLst>
              <a:ext uri="{FF2B5EF4-FFF2-40B4-BE49-F238E27FC236}">
                <a16:creationId xmlns:a16="http://schemas.microsoft.com/office/drawing/2014/main" id="{610F5339-BCB3-27A8-CEE4-45F23E97FCF5}"/>
              </a:ext>
            </a:extLst>
          </p:cNvPr>
          <p:cNvSpPr txBox="1">
            <a:spLocks/>
          </p:cNvSpPr>
          <p:nvPr/>
        </p:nvSpPr>
        <p:spPr>
          <a:xfrm>
            <a:off x="548282" y="6303600"/>
            <a:ext cx="10620000" cy="288000"/>
          </a:xfrm>
          <a:prstGeom prst="rect">
            <a:avLst/>
          </a:prstGeom>
        </p:spPr>
        <p:txBody>
          <a:bodyPr vert="horz" lIns="0" tIns="0" rIns="0" bIns="0" rtlCol="0" anchor="b" anchorCtr="0">
            <a:noAutofit/>
          </a:bodyPr>
          <a:lstStyle>
            <a:defPPr>
              <a:defRPr lang="en-US"/>
            </a:defPPr>
            <a:lvl1pPr marL="0" algn="l" defTabSz="914400" rtl="0" eaLnBrk="1" latinLnBrk="0" hangingPunct="1">
              <a:defRPr sz="9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Figure adapted from </a:t>
            </a:r>
            <a:r>
              <a:rPr lang="en-GB" sz="800" err="1"/>
              <a:t>Porsbjerg</a:t>
            </a:r>
            <a:r>
              <a:rPr lang="en-GB" sz="800"/>
              <a:t> CM, et al. </a:t>
            </a:r>
            <a:r>
              <a:rPr lang="en-GB" sz="800" err="1"/>
              <a:t>Eur</a:t>
            </a:r>
            <a:r>
              <a:rPr lang="en-GB" sz="800"/>
              <a:t> Respir J. 2020;56:2000260 and Gauvreau GM, et al. Expert </a:t>
            </a:r>
            <a:r>
              <a:rPr lang="en-GB" sz="800" err="1"/>
              <a:t>Opin</a:t>
            </a:r>
            <a:r>
              <a:rPr lang="en-GB" sz="800"/>
              <a:t> </a:t>
            </a:r>
            <a:r>
              <a:rPr lang="en-GB" sz="800" err="1"/>
              <a:t>Ther</a:t>
            </a:r>
            <a:r>
              <a:rPr lang="en-GB" sz="800"/>
              <a:t> Targets. 2020;24:777–792, which was based on </a:t>
            </a:r>
            <a:r>
              <a:rPr lang="en-GB" sz="800" err="1"/>
              <a:t>Brusselle</a:t>
            </a:r>
            <a:r>
              <a:rPr lang="en-GB" sz="800"/>
              <a:t> G and </a:t>
            </a:r>
            <a:r>
              <a:rPr lang="en-GB" sz="800" err="1"/>
              <a:t>Bracke</a:t>
            </a:r>
            <a:r>
              <a:rPr lang="en-GB" sz="800"/>
              <a:t> K. Ann Am </a:t>
            </a:r>
            <a:r>
              <a:rPr lang="en-GB" sz="800" err="1"/>
              <a:t>Thorac</a:t>
            </a:r>
            <a:r>
              <a:rPr lang="en-GB" sz="800"/>
              <a:t> Soc. </a:t>
            </a:r>
            <a:br>
              <a:rPr lang="en-GB" sz="800"/>
            </a:br>
            <a:r>
              <a:rPr lang="en-GB" sz="800"/>
              <a:t>2014;11:S322–S328, </a:t>
            </a:r>
            <a:r>
              <a:rPr lang="en-GB" sz="800" err="1"/>
              <a:t>Brusselle</a:t>
            </a:r>
            <a:r>
              <a:rPr lang="en-GB" sz="800"/>
              <a:t> G, et al. Nat Med. 2013;19:977–979 and Lambrecht BN and Hammad H. Nat Immunol. 2015;16:45–56. </a:t>
            </a:r>
          </a:p>
          <a:p>
            <a:r>
              <a:rPr lang="en-GB" sz="800" b="1"/>
              <a:t>Abbreviations</a:t>
            </a:r>
            <a:r>
              <a:rPr lang="en-GB" sz="800"/>
              <a:t>: </a:t>
            </a:r>
            <a:r>
              <a:rPr lang="en-GB" sz="800" err="1"/>
              <a:t>IgE</a:t>
            </a:r>
            <a:r>
              <a:rPr lang="en-GB" sz="800"/>
              <a:t>, immunoglobulin E; IL, interleukin; ILC2, type 2 innate lymphoid cell; T2, type 2; Th, T helper; TSLP, thymic stromal lymphopoietin.</a:t>
            </a:r>
            <a:br>
              <a:rPr lang="en-GB" sz="800"/>
            </a:br>
            <a:r>
              <a:rPr lang="en-GB" sz="800" b="1"/>
              <a:t>References</a:t>
            </a:r>
            <a:r>
              <a:rPr lang="en-GB" sz="800"/>
              <a:t>: 1. Gauvreau GM, et al. Expert </a:t>
            </a:r>
            <a:r>
              <a:rPr lang="en-GB" sz="800" err="1"/>
              <a:t>Opin</a:t>
            </a:r>
            <a:r>
              <a:rPr lang="en-GB" sz="800"/>
              <a:t> </a:t>
            </a:r>
            <a:r>
              <a:rPr lang="en-GB" sz="800" err="1"/>
              <a:t>Ther</a:t>
            </a:r>
            <a:r>
              <a:rPr lang="en-GB" sz="800"/>
              <a:t> Targets 2020;24:777–792; 2. </a:t>
            </a:r>
            <a:r>
              <a:rPr lang="en-GB" sz="800" err="1"/>
              <a:t>Porsbjerg</a:t>
            </a:r>
            <a:r>
              <a:rPr lang="en-GB" sz="800"/>
              <a:t> CM, et al. </a:t>
            </a:r>
            <a:r>
              <a:rPr lang="en-GB" sz="800" err="1"/>
              <a:t>Eur</a:t>
            </a:r>
            <a:r>
              <a:rPr lang="en-GB" sz="800"/>
              <a:t> Respir J 2020;56:2000260; 3. Headley MB, et al. J Immunol. 2009;182(3):1641–1647; 4. Zhou B, et al. Nat Immunol 2005;6(10):1047–1053; 5. </a:t>
            </a:r>
            <a:r>
              <a:rPr lang="en-GB" sz="800" err="1"/>
              <a:t>Varricchi</a:t>
            </a:r>
            <a:r>
              <a:rPr lang="en-GB" sz="800"/>
              <a:t> G, et al. Front Immunol 2018;9:1595; 6. </a:t>
            </a:r>
            <a:r>
              <a:rPr lang="fr-FR" sz="800"/>
              <a:t>Marone G, et al. Front Pharmacol. 2019;10:1387; 7. Escamilla-Gil JM, et al. Biomed Res Int. 2022. doi.org/10.1155/2022/5753524.</a:t>
            </a:r>
          </a:p>
          <a:p>
            <a:endParaRPr lang="en-GB" sz="800"/>
          </a:p>
          <a:p>
            <a:r>
              <a:rPr lang="en-GB" sz="800"/>
              <a:t>Z4-54955 | MAY 2023</a:t>
            </a:r>
          </a:p>
        </p:txBody>
      </p:sp>
      <p:pic>
        <p:nvPicPr>
          <p:cNvPr id="9" name="Picture 8" descr="A picture containing shape&#10;&#10;Description automatically generated">
            <a:extLst>
              <a:ext uri="{FF2B5EF4-FFF2-40B4-BE49-F238E27FC236}">
                <a16:creationId xmlns:a16="http://schemas.microsoft.com/office/drawing/2014/main" id="{A44B0484-E14B-9ED8-DE8A-915B85450097}"/>
              </a:ext>
            </a:extLst>
          </p:cNvPr>
          <p:cNvPicPr>
            <a:picLocks noChangeAspect="1"/>
          </p:cNvPicPr>
          <p:nvPr/>
        </p:nvPicPr>
        <p:blipFill rotWithShape="1">
          <a:blip r:embed="rId6"/>
          <a:srcRect t="82148" b="8725"/>
          <a:stretch/>
        </p:blipFill>
        <p:spPr>
          <a:xfrm>
            <a:off x="606990" y="5241585"/>
            <a:ext cx="3715512" cy="287372"/>
          </a:xfrm>
          <a:prstGeom prst="rect">
            <a:avLst/>
          </a:prstGeom>
        </p:spPr>
      </p:pic>
      <p:sp>
        <p:nvSpPr>
          <p:cNvPr id="10" name="TextBox 9">
            <a:extLst>
              <a:ext uri="{FF2B5EF4-FFF2-40B4-BE49-F238E27FC236}">
                <a16:creationId xmlns:a16="http://schemas.microsoft.com/office/drawing/2014/main" id="{A81D340B-B376-20E6-4AA8-99F0B29F14A8}"/>
              </a:ext>
            </a:extLst>
          </p:cNvPr>
          <p:cNvSpPr txBox="1"/>
          <p:nvPr/>
        </p:nvSpPr>
        <p:spPr>
          <a:xfrm>
            <a:off x="848348" y="2235360"/>
            <a:ext cx="535813" cy="142487"/>
          </a:xfrm>
          <a:prstGeom prst="rect">
            <a:avLst/>
          </a:prstGeom>
          <a:noFill/>
        </p:spPr>
        <p:txBody>
          <a:bodyPr wrap="none" lIns="0" tIns="0" rIns="0" bIns="0" rtlCol="0">
            <a:spAutoFit/>
          </a:bodyPr>
          <a:lstStyle/>
          <a:p>
            <a:r>
              <a:rPr lang="en-US" sz="1000" b="1">
                <a:solidFill>
                  <a:srgbClr val="000000"/>
                </a:solidFill>
                <a:latin typeface="Calibri" panose="020F0502020204030204" pitchFamily="34" charset="0"/>
                <a:cs typeface="Calibri" panose="020F0502020204030204" pitchFamily="34" charset="0"/>
              </a:rPr>
              <a:t>Epithelium</a:t>
            </a:r>
          </a:p>
        </p:txBody>
      </p:sp>
      <p:sp>
        <p:nvSpPr>
          <p:cNvPr id="11" name="TextBox 10">
            <a:extLst>
              <a:ext uri="{FF2B5EF4-FFF2-40B4-BE49-F238E27FC236}">
                <a16:creationId xmlns:a16="http://schemas.microsoft.com/office/drawing/2014/main" id="{CC20CC5A-0AB6-A1B6-8794-8DD009EA21E7}"/>
              </a:ext>
            </a:extLst>
          </p:cNvPr>
          <p:cNvSpPr txBox="1"/>
          <p:nvPr/>
        </p:nvSpPr>
        <p:spPr>
          <a:xfrm>
            <a:off x="1674803" y="1899110"/>
            <a:ext cx="448841"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Allergens</a:t>
            </a:r>
          </a:p>
        </p:txBody>
      </p:sp>
      <p:sp>
        <p:nvSpPr>
          <p:cNvPr id="13" name="TextBox 12">
            <a:extLst>
              <a:ext uri="{FF2B5EF4-FFF2-40B4-BE49-F238E27FC236}">
                <a16:creationId xmlns:a16="http://schemas.microsoft.com/office/drawing/2014/main" id="{5E6F7485-4112-73E1-235D-9AF7D04AD690}"/>
              </a:ext>
            </a:extLst>
          </p:cNvPr>
          <p:cNvSpPr txBox="1"/>
          <p:nvPr/>
        </p:nvSpPr>
        <p:spPr>
          <a:xfrm>
            <a:off x="2882597" y="1899110"/>
            <a:ext cx="261289"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Fungi</a:t>
            </a:r>
          </a:p>
        </p:txBody>
      </p:sp>
      <p:sp>
        <p:nvSpPr>
          <p:cNvPr id="14" name="TextBox 13">
            <a:extLst>
              <a:ext uri="{FF2B5EF4-FFF2-40B4-BE49-F238E27FC236}">
                <a16:creationId xmlns:a16="http://schemas.microsoft.com/office/drawing/2014/main" id="{9D609392-A36D-4126-6B84-17A38EA72B21}"/>
              </a:ext>
            </a:extLst>
          </p:cNvPr>
          <p:cNvSpPr txBox="1"/>
          <p:nvPr/>
        </p:nvSpPr>
        <p:spPr>
          <a:xfrm>
            <a:off x="800906" y="3024479"/>
            <a:ext cx="229230" cy="276999"/>
          </a:xfrm>
          <a:prstGeom prst="rect">
            <a:avLst/>
          </a:prstGeom>
          <a:noFill/>
        </p:spPr>
        <p:txBody>
          <a:bodyPr wrap="none" lIns="0" tIns="0" rIns="0" bIns="0" rtlCol="0">
            <a:spAutoFit/>
          </a:bodyPr>
          <a:lstStyle/>
          <a:p>
            <a:r>
              <a:rPr lang="en-US" sz="900" b="1">
                <a:ln w="3175">
                  <a:noFill/>
                </a:ln>
                <a:solidFill>
                  <a:srgbClr val="2491BF"/>
                </a:solidFill>
                <a:latin typeface="Calibri" panose="020F0502020204030204" pitchFamily="34" charset="0"/>
                <a:cs typeface="Calibri" panose="020F0502020204030204" pitchFamily="34" charset="0"/>
              </a:rPr>
              <a:t>IL-5</a:t>
            </a:r>
          </a:p>
          <a:p>
            <a:r>
              <a:rPr lang="en-US" sz="900" b="1">
                <a:ln w="3175">
                  <a:noFill/>
                </a:ln>
                <a:solidFill>
                  <a:srgbClr val="2491BF"/>
                </a:solidFill>
                <a:latin typeface="Calibri" panose="020F0502020204030204" pitchFamily="34" charset="0"/>
                <a:cs typeface="Calibri" panose="020F0502020204030204" pitchFamily="34" charset="0"/>
              </a:rPr>
              <a:t>IL-13</a:t>
            </a:r>
          </a:p>
        </p:txBody>
      </p:sp>
      <p:sp>
        <p:nvSpPr>
          <p:cNvPr id="16" name="TextBox 15">
            <a:extLst>
              <a:ext uri="{FF2B5EF4-FFF2-40B4-BE49-F238E27FC236}">
                <a16:creationId xmlns:a16="http://schemas.microsoft.com/office/drawing/2014/main" id="{F5A081C2-43A6-D9D5-1D9C-B564EE3794EA}"/>
              </a:ext>
            </a:extLst>
          </p:cNvPr>
          <p:cNvSpPr txBox="1"/>
          <p:nvPr/>
        </p:nvSpPr>
        <p:spPr>
          <a:xfrm>
            <a:off x="1356528" y="3270934"/>
            <a:ext cx="468077"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Mast cells</a:t>
            </a:r>
          </a:p>
        </p:txBody>
      </p:sp>
      <p:sp>
        <p:nvSpPr>
          <p:cNvPr id="17" name="TextBox 16">
            <a:extLst>
              <a:ext uri="{FF2B5EF4-FFF2-40B4-BE49-F238E27FC236}">
                <a16:creationId xmlns:a16="http://schemas.microsoft.com/office/drawing/2014/main" id="{F275A7CE-6CBE-B578-166C-AD5C07EEB874}"/>
              </a:ext>
            </a:extLst>
          </p:cNvPr>
          <p:cNvSpPr txBox="1"/>
          <p:nvPr/>
        </p:nvSpPr>
        <p:spPr>
          <a:xfrm>
            <a:off x="2730543" y="2879496"/>
            <a:ext cx="353276" cy="534368"/>
          </a:xfrm>
          <a:prstGeom prst="rect">
            <a:avLst/>
          </a:prstGeom>
          <a:solidFill>
            <a:srgbClr val="FFFFFF"/>
          </a:solidFill>
        </p:spPr>
        <p:txBody>
          <a:bodyPr wrap="square" lIns="36000" tIns="36000" rIns="36000" bIns="36000" rtlCol="0">
            <a:spAutoFit/>
          </a:bodyPr>
          <a:lstStyle>
            <a:defPPr>
              <a:defRPr lang="en-US"/>
            </a:defPPr>
            <a:lvl1pPr algn="ctr">
              <a:defRPr sz="1000" b="1">
                <a:solidFill>
                  <a:srgbClr val="2491BF"/>
                </a:solidFill>
                <a:latin typeface="Calibri" panose="020F0502020204030204" pitchFamily="34" charset="0"/>
                <a:cs typeface="Calibri" panose="020F0502020204030204" pitchFamily="34" charset="0"/>
              </a:defRPr>
            </a:lvl1pPr>
          </a:lstStyle>
          <a:p>
            <a:r>
              <a:rPr lang="en-US"/>
              <a:t>TSLP</a:t>
            </a:r>
          </a:p>
          <a:p>
            <a:r>
              <a:rPr lang="en-US"/>
              <a:t>IL-33</a:t>
            </a:r>
          </a:p>
          <a:p>
            <a:r>
              <a:rPr lang="en-US"/>
              <a:t>IL-25</a:t>
            </a:r>
          </a:p>
        </p:txBody>
      </p:sp>
      <p:sp>
        <p:nvSpPr>
          <p:cNvPr id="18" name="TextBox 17">
            <a:extLst>
              <a:ext uri="{FF2B5EF4-FFF2-40B4-BE49-F238E27FC236}">
                <a16:creationId xmlns:a16="http://schemas.microsoft.com/office/drawing/2014/main" id="{920AD20E-B6D0-A447-0550-4936B24BFC5F}"/>
              </a:ext>
            </a:extLst>
          </p:cNvPr>
          <p:cNvSpPr txBox="1"/>
          <p:nvPr/>
        </p:nvSpPr>
        <p:spPr>
          <a:xfrm>
            <a:off x="2519155" y="3392068"/>
            <a:ext cx="399148"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Basophil</a:t>
            </a:r>
          </a:p>
        </p:txBody>
      </p:sp>
      <p:sp>
        <p:nvSpPr>
          <p:cNvPr id="19" name="TextBox 18">
            <a:extLst>
              <a:ext uri="{FF2B5EF4-FFF2-40B4-BE49-F238E27FC236}">
                <a16:creationId xmlns:a16="http://schemas.microsoft.com/office/drawing/2014/main" id="{8E04463E-C2B1-A086-C00B-6E6932F15B7E}"/>
              </a:ext>
            </a:extLst>
          </p:cNvPr>
          <p:cNvSpPr txBox="1"/>
          <p:nvPr/>
        </p:nvSpPr>
        <p:spPr>
          <a:xfrm>
            <a:off x="3801971" y="3179731"/>
            <a:ext cx="431208" cy="276999"/>
          </a:xfrm>
          <a:prstGeom prst="rect">
            <a:avLst/>
          </a:prstGeom>
          <a:noFill/>
        </p:spPr>
        <p:txBody>
          <a:bodyPr wrap="none" lIns="0" tIns="0" rIns="0" bIns="0" rtlCol="0">
            <a:spAutoFit/>
          </a:bodyPr>
          <a:lstStyle/>
          <a:p>
            <a:r>
              <a:rPr lang="en-US" sz="900">
                <a:solidFill>
                  <a:schemeClr val="tx1">
                    <a:lumMod val="50000"/>
                  </a:schemeClr>
                </a:solidFill>
                <a:latin typeface="Calibri" panose="020F0502020204030204" pitchFamily="34" charset="0"/>
                <a:cs typeface="Calibri" panose="020F0502020204030204" pitchFamily="34" charset="0"/>
              </a:rPr>
              <a:t>Dendritic</a:t>
            </a:r>
          </a:p>
          <a:p>
            <a:r>
              <a:rPr lang="en-US" sz="900">
                <a:solidFill>
                  <a:schemeClr val="tx1">
                    <a:lumMod val="50000"/>
                  </a:schemeClr>
                </a:solidFill>
                <a:latin typeface="Calibri" panose="020F0502020204030204" pitchFamily="34" charset="0"/>
                <a:cs typeface="Calibri" panose="020F0502020204030204" pitchFamily="34" charset="0"/>
              </a:rPr>
              <a:t>cell</a:t>
            </a:r>
          </a:p>
        </p:txBody>
      </p:sp>
      <p:sp>
        <p:nvSpPr>
          <p:cNvPr id="20" name="TextBox 19">
            <a:extLst>
              <a:ext uri="{FF2B5EF4-FFF2-40B4-BE49-F238E27FC236}">
                <a16:creationId xmlns:a16="http://schemas.microsoft.com/office/drawing/2014/main" id="{BDD11A8A-8643-26F8-735E-E25BC7BDDD13}"/>
              </a:ext>
            </a:extLst>
          </p:cNvPr>
          <p:cNvSpPr txBox="1"/>
          <p:nvPr/>
        </p:nvSpPr>
        <p:spPr>
          <a:xfrm>
            <a:off x="3482399" y="3478030"/>
            <a:ext cx="266098" cy="276999"/>
          </a:xfrm>
          <a:prstGeom prst="rect">
            <a:avLst/>
          </a:prstGeom>
          <a:noFill/>
        </p:spPr>
        <p:txBody>
          <a:bodyPr wrap="none" lIns="0" tIns="0" rIns="0" bIns="0" rtlCol="0">
            <a:spAutoFit/>
          </a:bodyPr>
          <a:lstStyle/>
          <a:p>
            <a:r>
              <a:rPr lang="en-US" sz="900">
                <a:solidFill>
                  <a:schemeClr val="tx1">
                    <a:lumMod val="50000"/>
                  </a:schemeClr>
                </a:solidFill>
                <a:latin typeface="Calibri" panose="020F0502020204030204" pitchFamily="34" charset="0"/>
                <a:cs typeface="Calibri" panose="020F0502020204030204" pitchFamily="34" charset="0"/>
              </a:rPr>
              <a:t>Naïve</a:t>
            </a:r>
          </a:p>
          <a:p>
            <a:r>
              <a:rPr lang="en-US" sz="900">
                <a:solidFill>
                  <a:schemeClr val="tx1">
                    <a:lumMod val="50000"/>
                  </a:schemeClr>
                </a:solidFill>
                <a:latin typeface="Calibri" panose="020F0502020204030204" pitchFamily="34" charset="0"/>
                <a:cs typeface="Calibri" panose="020F0502020204030204" pitchFamily="34" charset="0"/>
              </a:rPr>
              <a:t>T cell</a:t>
            </a:r>
          </a:p>
        </p:txBody>
      </p:sp>
      <p:sp>
        <p:nvSpPr>
          <p:cNvPr id="21" name="TextBox 20">
            <a:extLst>
              <a:ext uri="{FF2B5EF4-FFF2-40B4-BE49-F238E27FC236}">
                <a16:creationId xmlns:a16="http://schemas.microsoft.com/office/drawing/2014/main" id="{2010C6BA-DC9C-8B0A-A490-7964C7638271}"/>
              </a:ext>
            </a:extLst>
          </p:cNvPr>
          <p:cNvSpPr txBox="1"/>
          <p:nvPr/>
        </p:nvSpPr>
        <p:spPr>
          <a:xfrm>
            <a:off x="1459421" y="4632051"/>
            <a:ext cx="293350"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B cells</a:t>
            </a:r>
          </a:p>
        </p:txBody>
      </p:sp>
      <p:sp>
        <p:nvSpPr>
          <p:cNvPr id="22" name="TextBox 21">
            <a:extLst>
              <a:ext uri="{FF2B5EF4-FFF2-40B4-BE49-F238E27FC236}">
                <a16:creationId xmlns:a16="http://schemas.microsoft.com/office/drawing/2014/main" id="{63D5F6B4-87B1-5A60-AFAA-E5DC4F1B47D0}"/>
              </a:ext>
            </a:extLst>
          </p:cNvPr>
          <p:cNvSpPr txBox="1"/>
          <p:nvPr/>
        </p:nvSpPr>
        <p:spPr>
          <a:xfrm>
            <a:off x="1565253" y="4211662"/>
            <a:ext cx="139462"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IgE</a:t>
            </a:r>
          </a:p>
        </p:txBody>
      </p:sp>
      <p:sp>
        <p:nvSpPr>
          <p:cNvPr id="23" name="TextBox 22">
            <a:extLst>
              <a:ext uri="{FF2B5EF4-FFF2-40B4-BE49-F238E27FC236}">
                <a16:creationId xmlns:a16="http://schemas.microsoft.com/office/drawing/2014/main" id="{FCE78F4B-3BE3-3BF8-2C9E-E9F881D29353}"/>
              </a:ext>
            </a:extLst>
          </p:cNvPr>
          <p:cNvSpPr txBox="1"/>
          <p:nvPr/>
        </p:nvSpPr>
        <p:spPr>
          <a:xfrm>
            <a:off x="759092" y="3864769"/>
            <a:ext cx="621965" cy="2769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Histamine</a:t>
            </a:r>
          </a:p>
          <a:p>
            <a:r>
              <a:rPr lang="en-US" sz="900" b="1">
                <a:solidFill>
                  <a:srgbClr val="2491BF"/>
                </a:solidFill>
                <a:latin typeface="Calibri" panose="020F0502020204030204" pitchFamily="34" charset="0"/>
                <a:cs typeface="Calibri" panose="020F0502020204030204" pitchFamily="34" charset="0"/>
              </a:rPr>
              <a:t>Leukotrienes</a:t>
            </a:r>
          </a:p>
        </p:txBody>
      </p:sp>
      <p:sp>
        <p:nvSpPr>
          <p:cNvPr id="24" name="TextBox 23">
            <a:extLst>
              <a:ext uri="{FF2B5EF4-FFF2-40B4-BE49-F238E27FC236}">
                <a16:creationId xmlns:a16="http://schemas.microsoft.com/office/drawing/2014/main" id="{397C0BBE-1ADF-AC1D-7348-315AA036CEB7}"/>
              </a:ext>
            </a:extLst>
          </p:cNvPr>
          <p:cNvSpPr txBox="1"/>
          <p:nvPr/>
        </p:nvSpPr>
        <p:spPr>
          <a:xfrm>
            <a:off x="2218914" y="3547281"/>
            <a:ext cx="221214"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TSLP</a:t>
            </a:r>
          </a:p>
        </p:txBody>
      </p:sp>
      <p:sp>
        <p:nvSpPr>
          <p:cNvPr id="25" name="TextBox 24">
            <a:extLst>
              <a:ext uri="{FF2B5EF4-FFF2-40B4-BE49-F238E27FC236}">
                <a16:creationId xmlns:a16="http://schemas.microsoft.com/office/drawing/2014/main" id="{27A67699-B382-C08B-9449-938E0CDE8768}"/>
              </a:ext>
            </a:extLst>
          </p:cNvPr>
          <p:cNvSpPr txBox="1"/>
          <p:nvPr/>
        </p:nvSpPr>
        <p:spPr>
          <a:xfrm rot="19568916">
            <a:off x="2493859" y="4364734"/>
            <a:ext cx="456856"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IL-4, IL-13</a:t>
            </a:r>
          </a:p>
        </p:txBody>
      </p:sp>
      <p:sp>
        <p:nvSpPr>
          <p:cNvPr id="27" name="TextBox 26">
            <a:extLst>
              <a:ext uri="{FF2B5EF4-FFF2-40B4-BE49-F238E27FC236}">
                <a16:creationId xmlns:a16="http://schemas.microsoft.com/office/drawing/2014/main" id="{7AA8EE35-666D-C480-A913-2BF01D29E985}"/>
              </a:ext>
            </a:extLst>
          </p:cNvPr>
          <p:cNvSpPr txBox="1"/>
          <p:nvPr/>
        </p:nvSpPr>
        <p:spPr>
          <a:xfrm rot="18096019">
            <a:off x="2103280" y="4116901"/>
            <a:ext cx="456856"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IL-4, IL-13</a:t>
            </a:r>
          </a:p>
        </p:txBody>
      </p:sp>
      <p:sp>
        <p:nvSpPr>
          <p:cNvPr id="28" name="TextBox 27">
            <a:extLst>
              <a:ext uri="{FF2B5EF4-FFF2-40B4-BE49-F238E27FC236}">
                <a16:creationId xmlns:a16="http://schemas.microsoft.com/office/drawing/2014/main" id="{6C6E4AC1-5F7D-2909-2078-724D14546F3C}"/>
              </a:ext>
            </a:extLst>
          </p:cNvPr>
          <p:cNvSpPr txBox="1"/>
          <p:nvPr/>
        </p:nvSpPr>
        <p:spPr>
          <a:xfrm>
            <a:off x="2741720" y="4630764"/>
            <a:ext cx="229230"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IL-13</a:t>
            </a:r>
          </a:p>
        </p:txBody>
      </p:sp>
      <p:sp>
        <p:nvSpPr>
          <p:cNvPr id="29" name="TextBox 28">
            <a:extLst>
              <a:ext uri="{FF2B5EF4-FFF2-40B4-BE49-F238E27FC236}">
                <a16:creationId xmlns:a16="http://schemas.microsoft.com/office/drawing/2014/main" id="{55829EDC-F035-3D01-2044-CE0D04E5A6E2}"/>
              </a:ext>
            </a:extLst>
          </p:cNvPr>
          <p:cNvSpPr txBox="1"/>
          <p:nvPr/>
        </p:nvSpPr>
        <p:spPr>
          <a:xfrm>
            <a:off x="2927760" y="3945789"/>
            <a:ext cx="205184" cy="2769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Th2</a:t>
            </a:r>
          </a:p>
          <a:p>
            <a:r>
              <a:rPr lang="en-US" sz="900">
                <a:solidFill>
                  <a:srgbClr val="000000"/>
                </a:solidFill>
                <a:latin typeface="Calibri" panose="020F0502020204030204" pitchFamily="34" charset="0"/>
                <a:cs typeface="Calibri" panose="020F0502020204030204" pitchFamily="34" charset="0"/>
              </a:rPr>
              <a:t>cells</a:t>
            </a:r>
          </a:p>
        </p:txBody>
      </p:sp>
      <p:sp>
        <p:nvSpPr>
          <p:cNvPr id="30" name="TextBox 29">
            <a:extLst>
              <a:ext uri="{FF2B5EF4-FFF2-40B4-BE49-F238E27FC236}">
                <a16:creationId xmlns:a16="http://schemas.microsoft.com/office/drawing/2014/main" id="{E593DCAE-14C3-3AD5-F256-F26D03EBEC38}"/>
              </a:ext>
            </a:extLst>
          </p:cNvPr>
          <p:cNvSpPr txBox="1"/>
          <p:nvPr/>
        </p:nvSpPr>
        <p:spPr>
          <a:xfrm rot="2099857">
            <a:off x="3705876" y="4077270"/>
            <a:ext cx="171522"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IL-5</a:t>
            </a:r>
          </a:p>
        </p:txBody>
      </p:sp>
      <p:sp>
        <p:nvSpPr>
          <p:cNvPr id="31" name="TextBox 30">
            <a:extLst>
              <a:ext uri="{FF2B5EF4-FFF2-40B4-BE49-F238E27FC236}">
                <a16:creationId xmlns:a16="http://schemas.microsoft.com/office/drawing/2014/main" id="{FFDC635D-4165-6C6B-77BF-51BDBB63D1B3}"/>
              </a:ext>
            </a:extLst>
          </p:cNvPr>
          <p:cNvSpPr txBox="1"/>
          <p:nvPr/>
        </p:nvSpPr>
        <p:spPr>
          <a:xfrm rot="19585287">
            <a:off x="3839205" y="3591408"/>
            <a:ext cx="229230"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IL-13</a:t>
            </a:r>
          </a:p>
        </p:txBody>
      </p:sp>
      <p:sp>
        <p:nvSpPr>
          <p:cNvPr id="32" name="TextBox 31">
            <a:extLst>
              <a:ext uri="{FF2B5EF4-FFF2-40B4-BE49-F238E27FC236}">
                <a16:creationId xmlns:a16="http://schemas.microsoft.com/office/drawing/2014/main" id="{FADC0184-0DD4-BA28-05E7-70D9971A8B4C}"/>
              </a:ext>
            </a:extLst>
          </p:cNvPr>
          <p:cNvSpPr txBox="1"/>
          <p:nvPr/>
        </p:nvSpPr>
        <p:spPr>
          <a:xfrm rot="1721568">
            <a:off x="3483998" y="4784427"/>
            <a:ext cx="229230" cy="138499"/>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IL-13</a:t>
            </a:r>
          </a:p>
        </p:txBody>
      </p:sp>
      <p:sp>
        <p:nvSpPr>
          <p:cNvPr id="39" name="TextBox 38">
            <a:extLst>
              <a:ext uri="{FF2B5EF4-FFF2-40B4-BE49-F238E27FC236}">
                <a16:creationId xmlns:a16="http://schemas.microsoft.com/office/drawing/2014/main" id="{129780EF-BA83-A36C-422D-ED98B45107D7}"/>
              </a:ext>
            </a:extLst>
          </p:cNvPr>
          <p:cNvSpPr txBox="1"/>
          <p:nvPr/>
        </p:nvSpPr>
        <p:spPr>
          <a:xfrm>
            <a:off x="993228" y="5302538"/>
            <a:ext cx="3263462" cy="184666"/>
          </a:xfrm>
          <a:prstGeom prst="rect">
            <a:avLst/>
          </a:prstGeom>
          <a:noFill/>
        </p:spPr>
        <p:txBody>
          <a:bodyPr wrap="square" lIns="0" tIns="0" rIns="0" bIns="0" rtlCol="0" anchor="ctr" anchorCtr="0">
            <a:spAutoFit/>
          </a:bodyPr>
          <a:lstStyle/>
          <a:p>
            <a:pPr algn="ctr"/>
            <a:r>
              <a:rPr lang="en-US" sz="1200" b="1">
                <a:solidFill>
                  <a:schemeClr val="bg1"/>
                </a:solidFill>
                <a:latin typeface="Calibri" panose="020F0502020204030204" pitchFamily="34" charset="0"/>
                <a:cs typeface="Calibri" panose="020F0502020204030204" pitchFamily="34" charset="0"/>
              </a:rPr>
              <a:t>Allergic eosinophilic</a:t>
            </a:r>
          </a:p>
        </p:txBody>
      </p:sp>
      <p:sp>
        <p:nvSpPr>
          <p:cNvPr id="2" name="TextBox 1">
            <a:extLst>
              <a:ext uri="{FF2B5EF4-FFF2-40B4-BE49-F238E27FC236}">
                <a16:creationId xmlns:a16="http://schemas.microsoft.com/office/drawing/2014/main" id="{CE2DC695-BC7A-93D2-3D2E-85ABD1619152}"/>
              </a:ext>
            </a:extLst>
          </p:cNvPr>
          <p:cNvSpPr txBox="1"/>
          <p:nvPr/>
        </p:nvSpPr>
        <p:spPr>
          <a:xfrm>
            <a:off x="3156182" y="4299338"/>
            <a:ext cx="240450"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ILC2s</a:t>
            </a:r>
          </a:p>
        </p:txBody>
      </p:sp>
      <p:sp>
        <p:nvSpPr>
          <p:cNvPr id="12" name="TextBox 11">
            <a:extLst>
              <a:ext uri="{FF2B5EF4-FFF2-40B4-BE49-F238E27FC236}">
                <a16:creationId xmlns:a16="http://schemas.microsoft.com/office/drawing/2014/main" id="{B2290578-A3F7-D2F5-BD35-71D0AB473749}"/>
              </a:ext>
            </a:extLst>
          </p:cNvPr>
          <p:cNvSpPr txBox="1"/>
          <p:nvPr/>
        </p:nvSpPr>
        <p:spPr>
          <a:xfrm>
            <a:off x="2282619" y="1899379"/>
            <a:ext cx="469680" cy="138499"/>
          </a:xfrm>
          <a:prstGeom prst="rect">
            <a:avLst/>
          </a:prstGeom>
          <a:noFill/>
        </p:spPr>
        <p:txBody>
          <a:bodyPr wrap="none" lIns="0" tIns="0" rIns="0" bIns="0" rtlCol="0">
            <a:spAutoFit/>
          </a:bodyPr>
          <a:lstStyle/>
          <a:p>
            <a:r>
              <a:rPr lang="en-US" sz="900" b="1">
                <a:solidFill>
                  <a:srgbClr val="000000"/>
                </a:solidFill>
                <a:latin typeface="Calibri" panose="020F0502020204030204" pitchFamily="34" charset="0"/>
                <a:cs typeface="Calibri" panose="020F0502020204030204" pitchFamily="34" charset="0"/>
              </a:rPr>
              <a:t>Cytokines</a:t>
            </a:r>
          </a:p>
        </p:txBody>
      </p:sp>
      <p:sp>
        <p:nvSpPr>
          <p:cNvPr id="26" name="Rectangle: Rounded Corners 25">
            <a:extLst>
              <a:ext uri="{FF2B5EF4-FFF2-40B4-BE49-F238E27FC236}">
                <a16:creationId xmlns:a16="http://schemas.microsoft.com/office/drawing/2014/main" id="{3E2ECAA0-27F6-750B-C746-8B1702D4E3E9}"/>
              </a:ext>
            </a:extLst>
          </p:cNvPr>
          <p:cNvSpPr/>
          <p:nvPr/>
        </p:nvSpPr>
        <p:spPr>
          <a:xfrm>
            <a:off x="158661" y="1712944"/>
            <a:ext cx="1259333" cy="423367"/>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on each number to reveal the next step</a:t>
            </a:r>
            <a:endParaRPr lang="en-GB" sz="900" b="1">
              <a:solidFill>
                <a:schemeClr val="bg1"/>
              </a:solidFill>
            </a:endParaRPr>
          </a:p>
        </p:txBody>
      </p:sp>
      <p:sp>
        <p:nvSpPr>
          <p:cNvPr id="961" name="A button">
            <a:extLst>
              <a:ext uri="{FF2B5EF4-FFF2-40B4-BE49-F238E27FC236}">
                <a16:creationId xmlns:a16="http://schemas.microsoft.com/office/drawing/2014/main" id="{60A44459-C070-4492-AB05-6B54BF33D807}"/>
              </a:ext>
            </a:extLst>
          </p:cNvPr>
          <p:cNvSpPr/>
          <p:nvPr/>
        </p:nvSpPr>
        <p:spPr>
          <a:xfrm>
            <a:off x="2853399" y="3560509"/>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2</a:t>
            </a:r>
          </a:p>
        </p:txBody>
      </p:sp>
      <p:sp>
        <p:nvSpPr>
          <p:cNvPr id="962" name="A button">
            <a:extLst>
              <a:ext uri="{FF2B5EF4-FFF2-40B4-BE49-F238E27FC236}">
                <a16:creationId xmlns:a16="http://schemas.microsoft.com/office/drawing/2014/main" id="{59BC05A0-3BC5-BAA9-131E-10C50E4F63EF}"/>
              </a:ext>
            </a:extLst>
          </p:cNvPr>
          <p:cNvSpPr/>
          <p:nvPr/>
        </p:nvSpPr>
        <p:spPr>
          <a:xfrm>
            <a:off x="2075059" y="4810917"/>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3</a:t>
            </a:r>
          </a:p>
        </p:txBody>
      </p:sp>
      <p:sp>
        <p:nvSpPr>
          <p:cNvPr id="963" name="A button">
            <a:extLst>
              <a:ext uri="{FF2B5EF4-FFF2-40B4-BE49-F238E27FC236}">
                <a16:creationId xmlns:a16="http://schemas.microsoft.com/office/drawing/2014/main" id="{BDF320B1-6D9A-2C07-D3C4-83F32B3E3644}"/>
              </a:ext>
            </a:extLst>
          </p:cNvPr>
          <p:cNvSpPr/>
          <p:nvPr/>
        </p:nvSpPr>
        <p:spPr>
          <a:xfrm>
            <a:off x="1220378" y="4205232"/>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4</a:t>
            </a:r>
          </a:p>
        </p:txBody>
      </p:sp>
      <p:sp>
        <p:nvSpPr>
          <p:cNvPr id="964" name="A button">
            <a:extLst>
              <a:ext uri="{FF2B5EF4-FFF2-40B4-BE49-F238E27FC236}">
                <a16:creationId xmlns:a16="http://schemas.microsoft.com/office/drawing/2014/main" id="{CA338A0F-F92A-819C-5B3B-5BB57025C39C}"/>
              </a:ext>
            </a:extLst>
          </p:cNvPr>
          <p:cNvSpPr/>
          <p:nvPr/>
        </p:nvSpPr>
        <p:spPr>
          <a:xfrm>
            <a:off x="4051623" y="4896238"/>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5</a:t>
            </a:r>
          </a:p>
        </p:txBody>
      </p:sp>
      <p:sp>
        <p:nvSpPr>
          <p:cNvPr id="965" name="A button">
            <a:extLst>
              <a:ext uri="{FF2B5EF4-FFF2-40B4-BE49-F238E27FC236}">
                <a16:creationId xmlns:a16="http://schemas.microsoft.com/office/drawing/2014/main" id="{1EECC0C2-7F50-3F07-8C15-25B122A05010}"/>
              </a:ext>
            </a:extLst>
          </p:cNvPr>
          <p:cNvSpPr/>
          <p:nvPr/>
        </p:nvSpPr>
        <p:spPr>
          <a:xfrm>
            <a:off x="4091203" y="3628197"/>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6</a:t>
            </a:r>
          </a:p>
        </p:txBody>
      </p:sp>
      <p:graphicFrame>
        <p:nvGraphicFramePr>
          <p:cNvPr id="966" name="Table 16">
            <a:extLst>
              <a:ext uri="{FF2B5EF4-FFF2-40B4-BE49-F238E27FC236}">
                <a16:creationId xmlns:a16="http://schemas.microsoft.com/office/drawing/2014/main" id="{1058F2C2-6270-50CF-0DFE-3D3D4163F570}"/>
              </a:ext>
            </a:extLst>
          </p:cNvPr>
          <p:cNvGraphicFramePr>
            <a:graphicFrameLocks noGrp="1"/>
          </p:cNvGraphicFramePr>
          <p:nvPr/>
        </p:nvGraphicFramePr>
        <p:xfrm>
          <a:off x="5045401" y="2674389"/>
          <a:ext cx="6579249" cy="486405"/>
        </p:xfrm>
        <a:graphic>
          <a:graphicData uri="http://schemas.openxmlformats.org/drawingml/2006/table">
            <a:tbl>
              <a:tblPr firstRow="1" bandRow="1">
                <a:tableStyleId>{2D5ABB26-0587-4C30-8999-92F81FD0307C}</a:tableStyleId>
              </a:tblPr>
              <a:tblGrid>
                <a:gridCol w="461618">
                  <a:extLst>
                    <a:ext uri="{9D8B030D-6E8A-4147-A177-3AD203B41FA5}">
                      <a16:colId xmlns:a16="http://schemas.microsoft.com/office/drawing/2014/main" val="4177163366"/>
                    </a:ext>
                  </a:extLst>
                </a:gridCol>
                <a:gridCol w="6117631">
                  <a:extLst>
                    <a:ext uri="{9D8B030D-6E8A-4147-A177-3AD203B41FA5}">
                      <a16:colId xmlns:a16="http://schemas.microsoft.com/office/drawing/2014/main" val="1866586176"/>
                    </a:ext>
                  </a:extLst>
                </a:gridCol>
              </a:tblGrid>
              <a:tr h="486405">
                <a:tc>
                  <a:txBody>
                    <a:bodyPr/>
                    <a:lstStyle/>
                    <a:p>
                      <a:pPr algn="ctr"/>
                      <a:r>
                        <a:rPr lang="en-NZ" sz="1800" b="1">
                          <a:solidFill>
                            <a:schemeClr val="bg2"/>
                          </a:solidFill>
                          <a:latin typeface="+mj-lt"/>
                        </a:rPr>
                        <a:t>2</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chemeClr val="tx1"/>
                          </a:solidFill>
                        </a:rPr>
                        <a:t>Epithelial cytokines activate </a:t>
                      </a:r>
                      <a:r>
                        <a:rPr lang="en-NZ" sz="1050" b="1">
                          <a:solidFill>
                            <a:schemeClr val="bg2"/>
                          </a:solidFill>
                        </a:rPr>
                        <a:t>dendritic cells </a:t>
                      </a:r>
                      <a:r>
                        <a:rPr lang="en-NZ" sz="1050" b="0">
                          <a:solidFill>
                            <a:schemeClr val="tx1"/>
                          </a:solidFill>
                        </a:rPr>
                        <a:t>and</a:t>
                      </a:r>
                      <a:r>
                        <a:rPr lang="en-NZ" sz="1050" b="1">
                          <a:solidFill>
                            <a:schemeClr val="bg2"/>
                          </a:solidFill>
                        </a:rPr>
                        <a:t> ILC2s</a:t>
                      </a:r>
                      <a:r>
                        <a:rPr lang="en-NZ" sz="1050" kern="1200">
                          <a:solidFill>
                            <a:schemeClr val="tx1"/>
                          </a:solidFill>
                          <a:latin typeface="+mn-lt"/>
                          <a:ea typeface="+mn-ea"/>
                          <a:cs typeface="+mn-cs"/>
                        </a:rPr>
                        <a:t>,</a:t>
                      </a:r>
                      <a:r>
                        <a:rPr lang="en-NZ" sz="1050" b="1">
                          <a:solidFill>
                            <a:schemeClr val="bg2"/>
                          </a:solidFill>
                        </a:rPr>
                        <a:t> </a:t>
                      </a:r>
                      <a:r>
                        <a:rPr lang="en-NZ" sz="1050" kern="1200">
                          <a:solidFill>
                            <a:schemeClr val="tx1"/>
                          </a:solidFill>
                          <a:latin typeface="+mn-lt"/>
                          <a:ea typeface="+mn-ea"/>
                          <a:cs typeface="+mn-cs"/>
                        </a:rPr>
                        <a:t>which present </a:t>
                      </a:r>
                      <a:r>
                        <a:rPr lang="en-NZ" sz="1050">
                          <a:solidFill>
                            <a:schemeClr val="tx1"/>
                          </a:solidFill>
                        </a:rPr>
                        <a:t>circulating allergens to </a:t>
                      </a:r>
                      <a:r>
                        <a:rPr lang="en-NZ" sz="1050" b="1">
                          <a:solidFill>
                            <a:schemeClr val="bg2"/>
                          </a:solidFill>
                        </a:rPr>
                        <a:t>naïve T cells</a:t>
                      </a:r>
                      <a:r>
                        <a:rPr lang="en-NZ" sz="1050">
                          <a:solidFill>
                            <a:schemeClr val="tx1"/>
                          </a:solidFill>
                        </a:rPr>
                        <a:t>, driving T helper 2 (Th2) cell differentiation. Th2 cells</a:t>
                      </a:r>
                      <a:r>
                        <a:rPr lang="en-NZ" sz="1050" strike="noStrike">
                          <a:solidFill>
                            <a:schemeClr val="tx1"/>
                          </a:solidFill>
                        </a:rPr>
                        <a:t> </a:t>
                      </a:r>
                      <a:r>
                        <a:rPr lang="en-NZ" sz="1050" baseline="0">
                          <a:solidFill>
                            <a:schemeClr val="tx1"/>
                          </a:solidFill>
                        </a:rPr>
                        <a:t>release </a:t>
                      </a:r>
                      <a:r>
                        <a:rPr lang="en-NZ" sz="1050">
                          <a:solidFill>
                            <a:schemeClr val="tx1"/>
                          </a:solidFill>
                        </a:rPr>
                        <a:t>type 2 cytokines </a:t>
                      </a:r>
                      <a:r>
                        <a:rPr lang="en-NZ" sz="1050" b="1">
                          <a:solidFill>
                            <a:schemeClr val="bg2"/>
                          </a:solidFill>
                        </a:rPr>
                        <a:t>IL-4</a:t>
                      </a:r>
                      <a:r>
                        <a:rPr lang="en-NZ" sz="1050">
                          <a:solidFill>
                            <a:schemeClr val="tx1"/>
                          </a:solidFill>
                        </a:rPr>
                        <a:t>, </a:t>
                      </a:r>
                      <a:r>
                        <a:rPr lang="en-NZ" sz="1050" b="1">
                          <a:solidFill>
                            <a:schemeClr val="bg2"/>
                          </a:solidFill>
                        </a:rPr>
                        <a:t>IL-5</a:t>
                      </a:r>
                      <a:r>
                        <a:rPr lang="en-NZ" sz="1050">
                          <a:solidFill>
                            <a:schemeClr val="tx1"/>
                          </a:solidFill>
                        </a:rPr>
                        <a:t> and </a:t>
                      </a:r>
                      <a:r>
                        <a:rPr lang="en-NZ" sz="1050" b="1">
                          <a:solidFill>
                            <a:schemeClr val="bg2"/>
                          </a:solidFill>
                        </a:rPr>
                        <a:t>IL-13</a:t>
                      </a:r>
                      <a:r>
                        <a:rPr lang="en-GB" sz="1050" kern="1200" baseline="30000">
                          <a:solidFill>
                            <a:schemeClr val="tx1"/>
                          </a:solidFill>
                          <a:latin typeface="+mn-lt"/>
                          <a:ea typeface="+mn-ea"/>
                          <a:cs typeface="+mn-cs"/>
                        </a:rPr>
                        <a:t>1,2,5</a:t>
                      </a:r>
                      <a:endParaRPr lang="en-NZ" sz="1050" baseline="30000">
                        <a:solidFill>
                          <a:schemeClr val="tx1"/>
                        </a:solidFill>
                      </a:endParaRP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63092363"/>
                  </a:ext>
                </a:extLst>
              </a:tr>
            </a:tbl>
          </a:graphicData>
        </a:graphic>
      </p:graphicFrame>
      <p:graphicFrame>
        <p:nvGraphicFramePr>
          <p:cNvPr id="967" name="Table 16">
            <a:extLst>
              <a:ext uri="{FF2B5EF4-FFF2-40B4-BE49-F238E27FC236}">
                <a16:creationId xmlns:a16="http://schemas.microsoft.com/office/drawing/2014/main" id="{163D99D4-A87A-4E41-7FC0-97058F267381}"/>
              </a:ext>
            </a:extLst>
          </p:cNvPr>
          <p:cNvGraphicFramePr>
            <a:graphicFrameLocks noGrp="1"/>
          </p:cNvGraphicFramePr>
          <p:nvPr/>
        </p:nvGraphicFramePr>
        <p:xfrm>
          <a:off x="5045401" y="3197755"/>
          <a:ext cx="6579249" cy="486405"/>
        </p:xfrm>
        <a:graphic>
          <a:graphicData uri="http://schemas.openxmlformats.org/drawingml/2006/table">
            <a:tbl>
              <a:tblPr firstRow="1" bandRow="1">
                <a:tableStyleId>{2D5ABB26-0587-4C30-8999-92F81FD0307C}</a:tableStyleId>
              </a:tblPr>
              <a:tblGrid>
                <a:gridCol w="461618">
                  <a:extLst>
                    <a:ext uri="{9D8B030D-6E8A-4147-A177-3AD203B41FA5}">
                      <a16:colId xmlns:a16="http://schemas.microsoft.com/office/drawing/2014/main" val="4177163366"/>
                    </a:ext>
                  </a:extLst>
                </a:gridCol>
                <a:gridCol w="6117631">
                  <a:extLst>
                    <a:ext uri="{9D8B030D-6E8A-4147-A177-3AD203B41FA5}">
                      <a16:colId xmlns:a16="http://schemas.microsoft.com/office/drawing/2014/main" val="1866586176"/>
                    </a:ext>
                  </a:extLst>
                </a:gridCol>
              </a:tblGrid>
              <a:tr h="486405">
                <a:tc>
                  <a:txBody>
                    <a:bodyPr/>
                    <a:lstStyle/>
                    <a:p>
                      <a:pPr marL="0" algn="ctr" defTabSz="914400" rtl="0" eaLnBrk="1" latinLnBrk="0" hangingPunct="1"/>
                      <a:r>
                        <a:rPr lang="en-NZ" sz="1800" b="1" kern="1200">
                          <a:solidFill>
                            <a:schemeClr val="bg2"/>
                          </a:solidFill>
                          <a:latin typeface="+mj-lt"/>
                          <a:ea typeface="+mn-ea"/>
                          <a:cs typeface="+mn-cs"/>
                        </a:rPr>
                        <a:t>3</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r>
                        <a:rPr lang="en-GB" sz="1050" b="1">
                          <a:solidFill>
                            <a:schemeClr val="bg2"/>
                          </a:solidFill>
                        </a:rPr>
                        <a:t>IL-4</a:t>
                      </a:r>
                      <a:r>
                        <a:rPr lang="en-GB" sz="1050">
                          <a:solidFill>
                            <a:schemeClr val="tx1"/>
                          </a:solidFill>
                        </a:rPr>
                        <a:t> and </a:t>
                      </a:r>
                      <a:r>
                        <a:rPr lang="en-GB" sz="1050" b="1">
                          <a:solidFill>
                            <a:schemeClr val="bg2"/>
                          </a:solidFill>
                        </a:rPr>
                        <a:t>IL-13</a:t>
                      </a:r>
                      <a:r>
                        <a:rPr lang="en-GB" sz="1050">
                          <a:solidFill>
                            <a:schemeClr val="tx1"/>
                          </a:solidFill>
                        </a:rPr>
                        <a:t> drive B cell Ig class switching to </a:t>
                      </a:r>
                      <a:r>
                        <a:rPr lang="en-GB" sz="1050" err="1">
                          <a:solidFill>
                            <a:schemeClr val="tx1"/>
                          </a:solidFill>
                        </a:rPr>
                        <a:t>IgE</a:t>
                      </a:r>
                      <a:r>
                        <a:rPr lang="en-GB" sz="1050">
                          <a:solidFill>
                            <a:schemeClr val="tx1"/>
                          </a:solidFill>
                        </a:rPr>
                        <a:t>. Direct activation from epithelial cytokines on </a:t>
                      </a:r>
                      <a:r>
                        <a:rPr lang="en-GB" sz="1050" b="1">
                          <a:solidFill>
                            <a:schemeClr val="bg2"/>
                          </a:solidFill>
                        </a:rPr>
                        <a:t>basophils</a:t>
                      </a:r>
                      <a:r>
                        <a:rPr lang="en-GB" sz="1050">
                          <a:solidFill>
                            <a:schemeClr val="tx1"/>
                          </a:solidFill>
                        </a:rPr>
                        <a:t> and </a:t>
                      </a:r>
                      <a:r>
                        <a:rPr lang="en-GB" sz="1050" b="1">
                          <a:solidFill>
                            <a:schemeClr val="bg2"/>
                          </a:solidFill>
                        </a:rPr>
                        <a:t>mast cells </a:t>
                      </a:r>
                      <a:r>
                        <a:rPr lang="en-GB" sz="1050">
                          <a:solidFill>
                            <a:schemeClr val="tx1"/>
                          </a:solidFill>
                        </a:rPr>
                        <a:t>also stimulates release of IL-5 and IL-13 to potentiate this response</a:t>
                      </a:r>
                      <a:r>
                        <a:rPr lang="en-GB" sz="1050" kern="1200" baseline="30000">
                          <a:solidFill>
                            <a:schemeClr val="tx1"/>
                          </a:solidFill>
                          <a:latin typeface="+mn-lt"/>
                          <a:ea typeface="+mn-ea"/>
                          <a:cs typeface="+mn-cs"/>
                        </a:rPr>
                        <a:t>1,2 </a:t>
                      </a: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6381523"/>
                  </a:ext>
                </a:extLst>
              </a:tr>
            </a:tbl>
          </a:graphicData>
        </a:graphic>
      </p:graphicFrame>
      <p:graphicFrame>
        <p:nvGraphicFramePr>
          <p:cNvPr id="968" name="Table 16">
            <a:extLst>
              <a:ext uri="{FF2B5EF4-FFF2-40B4-BE49-F238E27FC236}">
                <a16:creationId xmlns:a16="http://schemas.microsoft.com/office/drawing/2014/main" id="{05F76B25-C0BE-9701-4133-9FCBFD72EF2A}"/>
              </a:ext>
            </a:extLst>
          </p:cNvPr>
          <p:cNvGraphicFramePr>
            <a:graphicFrameLocks noGrp="1"/>
          </p:cNvGraphicFramePr>
          <p:nvPr>
            <p:extLst>
              <p:ext uri="{D42A27DB-BD31-4B8C-83A1-F6EECF244321}">
                <p14:modId xmlns:p14="http://schemas.microsoft.com/office/powerpoint/2010/main" val="3346301430"/>
              </p:ext>
            </p:extLst>
          </p:nvPr>
        </p:nvGraphicFramePr>
        <p:xfrm>
          <a:off x="5045401" y="3714036"/>
          <a:ext cx="6579249" cy="593104"/>
        </p:xfrm>
        <a:graphic>
          <a:graphicData uri="http://schemas.openxmlformats.org/drawingml/2006/table">
            <a:tbl>
              <a:tblPr firstRow="1" bandRow="1">
                <a:tableStyleId>{2D5ABB26-0587-4C30-8999-92F81FD0307C}</a:tableStyleId>
              </a:tblPr>
              <a:tblGrid>
                <a:gridCol w="461617">
                  <a:extLst>
                    <a:ext uri="{9D8B030D-6E8A-4147-A177-3AD203B41FA5}">
                      <a16:colId xmlns:a16="http://schemas.microsoft.com/office/drawing/2014/main" val="4177163366"/>
                    </a:ext>
                  </a:extLst>
                </a:gridCol>
                <a:gridCol w="6117632">
                  <a:extLst>
                    <a:ext uri="{9D8B030D-6E8A-4147-A177-3AD203B41FA5}">
                      <a16:colId xmlns:a16="http://schemas.microsoft.com/office/drawing/2014/main" val="1866586176"/>
                    </a:ext>
                  </a:extLst>
                </a:gridCol>
              </a:tblGrid>
              <a:tr h="593104">
                <a:tc>
                  <a:txBody>
                    <a:bodyPr/>
                    <a:lstStyle/>
                    <a:p>
                      <a:pPr marL="0" algn="ctr" defTabSz="914400" rtl="0" eaLnBrk="1" latinLnBrk="0" hangingPunct="1"/>
                      <a:r>
                        <a:rPr lang="en-NZ" sz="1800" b="1" kern="1200">
                          <a:solidFill>
                            <a:schemeClr val="bg2"/>
                          </a:solidFill>
                          <a:latin typeface="+mj-lt"/>
                          <a:ea typeface="+mn-ea"/>
                          <a:cs typeface="+mn-cs"/>
                        </a:rPr>
                        <a:t>4</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50" b="1" baseline="0" err="1">
                          <a:solidFill>
                            <a:schemeClr val="bg2"/>
                          </a:solidFill>
                        </a:rPr>
                        <a:t>IgE</a:t>
                      </a:r>
                      <a:r>
                        <a:rPr lang="en-NZ" sz="1050" baseline="0">
                          <a:solidFill>
                            <a:schemeClr val="tx1"/>
                          </a:solidFill>
                        </a:rPr>
                        <a:t> binds to receptors on the surface </a:t>
                      </a:r>
                      <a:r>
                        <a:rPr lang="en-NZ" sz="1050" kern="1200" baseline="0">
                          <a:solidFill>
                            <a:schemeClr val="tx1"/>
                          </a:solidFill>
                          <a:latin typeface="+mn-lt"/>
                          <a:ea typeface="+mn-ea"/>
                          <a:cs typeface="+mn-cs"/>
                        </a:rPr>
                        <a:t>of</a:t>
                      </a:r>
                      <a:r>
                        <a:rPr lang="en-NZ" sz="1050" b="1" kern="1200" baseline="0">
                          <a:solidFill>
                            <a:schemeClr val="bg2"/>
                          </a:solidFill>
                          <a:latin typeface="+mn-lt"/>
                          <a:ea typeface="+mn-ea"/>
                          <a:cs typeface="+mn-cs"/>
                        </a:rPr>
                        <a:t> mast cells</a:t>
                      </a:r>
                      <a:r>
                        <a:rPr lang="en-NZ" sz="1050" baseline="0">
                          <a:solidFill>
                            <a:schemeClr val="tx1"/>
                          </a:solidFill>
                        </a:rPr>
                        <a:t>, </a:t>
                      </a:r>
                      <a:r>
                        <a:rPr lang="en-NZ" sz="1050" b="0" kern="1200" baseline="0">
                          <a:solidFill>
                            <a:schemeClr val="tx1"/>
                          </a:solidFill>
                          <a:latin typeface="+mn-lt"/>
                          <a:ea typeface="+mn-ea"/>
                          <a:cs typeface="+mn-cs"/>
                        </a:rPr>
                        <a:t>sensitising them to allergens. Re-exposure causes rapid</a:t>
                      </a:r>
                      <a:r>
                        <a:rPr lang="en-NZ" sz="1050" b="0" baseline="0">
                          <a:solidFill>
                            <a:schemeClr val="tx1"/>
                          </a:solidFill>
                        </a:rPr>
                        <a:t> </a:t>
                      </a:r>
                      <a:r>
                        <a:rPr lang="en-NZ" sz="1050" baseline="0">
                          <a:solidFill>
                            <a:schemeClr val="tx1"/>
                          </a:solidFill>
                        </a:rPr>
                        <a:t>degranulation of the mast cells and release of mediators, including </a:t>
                      </a:r>
                      <a:r>
                        <a:rPr lang="en-NZ" sz="1050" b="1" baseline="0">
                          <a:solidFill>
                            <a:schemeClr val="bg2"/>
                          </a:solidFill>
                        </a:rPr>
                        <a:t>histamine</a:t>
                      </a:r>
                      <a:r>
                        <a:rPr lang="en-NZ" sz="1050" baseline="0">
                          <a:solidFill>
                            <a:schemeClr val="tx1"/>
                          </a:solidFill>
                        </a:rPr>
                        <a:t> and </a:t>
                      </a:r>
                      <a:r>
                        <a:rPr lang="en-NZ" sz="1050" b="1" baseline="0">
                          <a:solidFill>
                            <a:schemeClr val="bg2"/>
                          </a:solidFill>
                        </a:rPr>
                        <a:t>leukotrienes</a:t>
                      </a:r>
                      <a:r>
                        <a:rPr lang="en-NZ" sz="1050" b="0" baseline="30000">
                          <a:solidFill>
                            <a:schemeClr val="tx1"/>
                          </a:solidFill>
                        </a:rPr>
                        <a:t>1</a:t>
                      </a: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35696629"/>
                  </a:ext>
                </a:extLst>
              </a:tr>
            </a:tbl>
          </a:graphicData>
        </a:graphic>
      </p:graphicFrame>
      <p:graphicFrame>
        <p:nvGraphicFramePr>
          <p:cNvPr id="969" name="Table 16">
            <a:extLst>
              <a:ext uri="{FF2B5EF4-FFF2-40B4-BE49-F238E27FC236}">
                <a16:creationId xmlns:a16="http://schemas.microsoft.com/office/drawing/2014/main" id="{973A5445-04C2-D758-6FF6-FF254ED54DA9}"/>
              </a:ext>
            </a:extLst>
          </p:cNvPr>
          <p:cNvGraphicFramePr>
            <a:graphicFrameLocks noGrp="1"/>
          </p:cNvGraphicFramePr>
          <p:nvPr/>
        </p:nvGraphicFramePr>
        <p:xfrm>
          <a:off x="5045401" y="4330586"/>
          <a:ext cx="6579249" cy="486405"/>
        </p:xfrm>
        <a:graphic>
          <a:graphicData uri="http://schemas.openxmlformats.org/drawingml/2006/table">
            <a:tbl>
              <a:tblPr firstRow="1" bandRow="1">
                <a:tableStyleId>{2D5ABB26-0587-4C30-8999-92F81FD0307C}</a:tableStyleId>
              </a:tblPr>
              <a:tblGrid>
                <a:gridCol w="461618">
                  <a:extLst>
                    <a:ext uri="{9D8B030D-6E8A-4147-A177-3AD203B41FA5}">
                      <a16:colId xmlns:a16="http://schemas.microsoft.com/office/drawing/2014/main" val="4177163366"/>
                    </a:ext>
                  </a:extLst>
                </a:gridCol>
                <a:gridCol w="6117631">
                  <a:extLst>
                    <a:ext uri="{9D8B030D-6E8A-4147-A177-3AD203B41FA5}">
                      <a16:colId xmlns:a16="http://schemas.microsoft.com/office/drawing/2014/main" val="1866586176"/>
                    </a:ext>
                  </a:extLst>
                </a:gridCol>
              </a:tblGrid>
              <a:tr h="486405">
                <a:tc>
                  <a:txBody>
                    <a:bodyPr/>
                    <a:lstStyle/>
                    <a:p>
                      <a:pPr marL="0" algn="ctr" defTabSz="914400" rtl="0" eaLnBrk="1" latinLnBrk="0" hangingPunct="1"/>
                      <a:r>
                        <a:rPr lang="en-NZ" sz="1800" b="1" kern="1200">
                          <a:solidFill>
                            <a:schemeClr val="bg2"/>
                          </a:solidFill>
                          <a:latin typeface="+mj-lt"/>
                          <a:ea typeface="+mn-ea"/>
                          <a:cs typeface="+mn-cs"/>
                        </a:rPr>
                        <a:t>5</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50" b="1" kern="1200" baseline="0">
                          <a:solidFill>
                            <a:schemeClr val="bg2"/>
                          </a:solidFill>
                          <a:latin typeface="+mn-lt"/>
                          <a:ea typeface="+mn-ea"/>
                          <a:cs typeface="+mn-cs"/>
                        </a:rPr>
                        <a:t> IL-13, </a:t>
                      </a:r>
                      <a:r>
                        <a:rPr lang="en-NZ" sz="1050" baseline="0">
                          <a:solidFill>
                            <a:schemeClr val="tx1"/>
                          </a:solidFill>
                        </a:rPr>
                        <a:t>produced by Th2 cells, can induce </a:t>
                      </a:r>
                      <a:r>
                        <a:rPr lang="en-NZ" sz="1050" b="1" kern="1200" baseline="0">
                          <a:solidFill>
                            <a:schemeClr val="bg2"/>
                          </a:solidFill>
                          <a:latin typeface="+mn-lt"/>
                          <a:ea typeface="+mn-ea"/>
                          <a:cs typeface="+mn-cs"/>
                        </a:rPr>
                        <a:t>smooth muscle </a:t>
                      </a:r>
                      <a:r>
                        <a:rPr lang="en-NZ" sz="1050" kern="1200" baseline="0">
                          <a:solidFill>
                            <a:schemeClr val="tx1"/>
                          </a:solidFill>
                          <a:latin typeface="+mn-lt"/>
                          <a:ea typeface="+mn-ea"/>
                          <a:cs typeface="+mn-cs"/>
                        </a:rPr>
                        <a:t>contraction, contributing to </a:t>
                      </a:r>
                      <a:br>
                        <a:rPr lang="en-NZ" sz="1050" kern="1200" baseline="0">
                          <a:solidFill>
                            <a:schemeClr val="tx1"/>
                          </a:solidFill>
                          <a:latin typeface="+mn-lt"/>
                          <a:ea typeface="+mn-ea"/>
                          <a:cs typeface="+mn-cs"/>
                        </a:rPr>
                      </a:br>
                      <a:r>
                        <a:rPr lang="en-NZ" sz="1050" b="1" baseline="0">
                          <a:solidFill>
                            <a:schemeClr val="bg2"/>
                          </a:solidFill>
                        </a:rPr>
                        <a:t>airway hyperresponsiveness</a:t>
                      </a:r>
                      <a:r>
                        <a:rPr lang="en-GB" sz="1050" kern="1200" baseline="30000">
                          <a:solidFill>
                            <a:schemeClr val="tx1"/>
                          </a:solidFill>
                          <a:latin typeface="+mn-lt"/>
                          <a:ea typeface="+mn-ea"/>
                          <a:cs typeface="+mn-cs"/>
                        </a:rPr>
                        <a:t>1,6,7</a:t>
                      </a:r>
                      <a:endParaRPr lang="en-NZ" sz="1050" baseline="30000">
                        <a:solidFill>
                          <a:schemeClr val="tx1"/>
                        </a:solidFill>
                      </a:endParaRP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2354469"/>
                  </a:ext>
                </a:extLst>
              </a:tr>
            </a:tbl>
          </a:graphicData>
        </a:graphic>
      </p:graphicFrame>
      <p:graphicFrame>
        <p:nvGraphicFramePr>
          <p:cNvPr id="970" name="Table 16">
            <a:extLst>
              <a:ext uri="{FF2B5EF4-FFF2-40B4-BE49-F238E27FC236}">
                <a16:creationId xmlns:a16="http://schemas.microsoft.com/office/drawing/2014/main" id="{A7A99A3C-EF60-21A1-B0C1-28E60E5FA2A6}"/>
              </a:ext>
            </a:extLst>
          </p:cNvPr>
          <p:cNvGraphicFramePr>
            <a:graphicFrameLocks noGrp="1"/>
          </p:cNvGraphicFramePr>
          <p:nvPr/>
        </p:nvGraphicFramePr>
        <p:xfrm>
          <a:off x="5045401" y="4853952"/>
          <a:ext cx="6579249" cy="632327"/>
        </p:xfrm>
        <a:graphic>
          <a:graphicData uri="http://schemas.openxmlformats.org/drawingml/2006/table">
            <a:tbl>
              <a:tblPr firstRow="1" bandRow="1">
                <a:tableStyleId>{2D5ABB26-0587-4C30-8999-92F81FD0307C}</a:tableStyleId>
              </a:tblPr>
              <a:tblGrid>
                <a:gridCol w="461617">
                  <a:extLst>
                    <a:ext uri="{9D8B030D-6E8A-4147-A177-3AD203B41FA5}">
                      <a16:colId xmlns:a16="http://schemas.microsoft.com/office/drawing/2014/main" val="4177163366"/>
                    </a:ext>
                  </a:extLst>
                </a:gridCol>
                <a:gridCol w="6117632">
                  <a:extLst>
                    <a:ext uri="{9D8B030D-6E8A-4147-A177-3AD203B41FA5}">
                      <a16:colId xmlns:a16="http://schemas.microsoft.com/office/drawing/2014/main" val="1866586176"/>
                    </a:ext>
                  </a:extLst>
                </a:gridCol>
              </a:tblGrid>
              <a:tr h="632327">
                <a:tc>
                  <a:txBody>
                    <a:bodyPr/>
                    <a:lstStyle/>
                    <a:p>
                      <a:pPr marL="0" algn="ctr" defTabSz="914400" rtl="0" eaLnBrk="1" latinLnBrk="0" hangingPunct="1"/>
                      <a:r>
                        <a:rPr lang="en-NZ" sz="1800" b="1" kern="1200">
                          <a:solidFill>
                            <a:schemeClr val="bg2"/>
                          </a:solidFill>
                          <a:latin typeface="+mj-lt"/>
                          <a:ea typeface="+mn-ea"/>
                          <a:cs typeface="+mn-cs"/>
                        </a:rPr>
                        <a:t>6</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a:buClr>
                          <a:schemeClr val="accent1"/>
                        </a:buClr>
                      </a:pPr>
                      <a:r>
                        <a:rPr lang="en-GB" sz="1050" b="1">
                          <a:solidFill>
                            <a:schemeClr val="bg2"/>
                          </a:solidFill>
                        </a:rPr>
                        <a:t>IL-5</a:t>
                      </a:r>
                      <a:r>
                        <a:rPr lang="en-GB" sz="1050">
                          <a:solidFill>
                            <a:schemeClr val="tx1"/>
                          </a:solidFill>
                        </a:rPr>
                        <a:t> may also be released following stimulation of T cells, driving maturation and survival of </a:t>
                      </a:r>
                      <a:r>
                        <a:rPr lang="en-GB" sz="1050" b="1">
                          <a:solidFill>
                            <a:schemeClr val="bg2"/>
                          </a:solidFill>
                        </a:rPr>
                        <a:t>eosinophils</a:t>
                      </a:r>
                      <a:r>
                        <a:rPr lang="en-GB" sz="1050">
                          <a:solidFill>
                            <a:schemeClr val="tx1"/>
                          </a:solidFill>
                        </a:rPr>
                        <a:t>. Eosinophils are recruited into the airway and promote </a:t>
                      </a:r>
                      <a:r>
                        <a:rPr lang="en-GB" sz="1050" b="1">
                          <a:solidFill>
                            <a:schemeClr val="bg2"/>
                          </a:solidFill>
                        </a:rPr>
                        <a:t>eosinophilic inflammation</a:t>
                      </a:r>
                      <a:r>
                        <a:rPr lang="en-NZ" sz="1050" b="0" baseline="30000">
                          <a:solidFill>
                            <a:schemeClr val="tx1"/>
                          </a:solidFill>
                        </a:rPr>
                        <a:t>1,2</a:t>
                      </a:r>
                      <a:endParaRPr lang="en-GB" sz="1050" b="0" baseline="30000">
                        <a:solidFill>
                          <a:schemeClr val="tx1"/>
                        </a:solidFill>
                      </a:endParaRP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1729593"/>
                  </a:ext>
                </a:extLst>
              </a:tr>
            </a:tbl>
          </a:graphicData>
        </a:graphic>
      </p:graphicFrame>
      <p:sp>
        <p:nvSpPr>
          <p:cNvPr id="971" name="Rectangle: Rounded Corners 970">
            <a:hlinkClick r:id="rId7" action="ppaction://hlinksldjump"/>
            <a:extLst>
              <a:ext uri="{FF2B5EF4-FFF2-40B4-BE49-F238E27FC236}">
                <a16:creationId xmlns:a16="http://schemas.microsoft.com/office/drawing/2014/main" id="{B06F73DC-0E2E-8F79-BF02-485AF9DD3225}"/>
              </a:ext>
            </a:extLst>
          </p:cNvPr>
          <p:cNvSpPr/>
          <p:nvPr/>
        </p:nvSpPr>
        <p:spPr>
          <a:xfrm>
            <a:off x="10335031" y="5544961"/>
            <a:ext cx="1665744" cy="504000"/>
          </a:xfrm>
          <a:prstGeom prst="roundRect">
            <a:avLst>
              <a:gd name="adj" fmla="val 330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here </a:t>
            </a:r>
            <a:r>
              <a:rPr lang="en-NZ" sz="900">
                <a:solidFill>
                  <a:schemeClr val="bg1"/>
                </a:solidFill>
              </a:rPr>
              <a:t>to find out how this pathway can manifest in a clinical setting </a:t>
            </a:r>
            <a:endParaRPr lang="en-GB" sz="900"/>
          </a:p>
        </p:txBody>
      </p:sp>
      <p:sp>
        <p:nvSpPr>
          <p:cNvPr id="15" name="TextBox 14">
            <a:extLst>
              <a:ext uri="{FF2B5EF4-FFF2-40B4-BE49-F238E27FC236}">
                <a16:creationId xmlns:a16="http://schemas.microsoft.com/office/drawing/2014/main" id="{011FB2DB-130E-772C-21AB-6511397B0333}"/>
              </a:ext>
            </a:extLst>
          </p:cNvPr>
          <p:cNvSpPr txBox="1"/>
          <p:nvPr/>
        </p:nvSpPr>
        <p:spPr>
          <a:xfrm>
            <a:off x="1655674" y="2850569"/>
            <a:ext cx="397578" cy="383324"/>
          </a:xfrm>
          <a:prstGeom prst="rect">
            <a:avLst/>
          </a:prstGeom>
          <a:solidFill>
            <a:srgbClr val="FFFFFF">
              <a:alpha val="60000"/>
            </a:srgbClr>
          </a:solidFill>
        </p:spPr>
        <p:txBody>
          <a:bodyPr wrap="square" lIns="36000" tIns="36000" rIns="36000" bIns="36000" rtlCol="0">
            <a:spAutoFit/>
          </a:bodyPr>
          <a:lstStyle>
            <a:defPPr>
              <a:defRPr lang="en-US"/>
            </a:defPPr>
            <a:lvl1pPr algn="ctr">
              <a:defRPr sz="1000" b="1">
                <a:solidFill>
                  <a:srgbClr val="2491BF"/>
                </a:solidFill>
                <a:latin typeface="Calibri" panose="020F0502020204030204" pitchFamily="34" charset="0"/>
                <a:cs typeface="Calibri" panose="020F0502020204030204" pitchFamily="34" charset="0"/>
              </a:defRPr>
            </a:lvl1pPr>
          </a:lstStyle>
          <a:p>
            <a:r>
              <a:rPr lang="en-US"/>
              <a:t>TSLP</a:t>
            </a:r>
          </a:p>
          <a:p>
            <a:r>
              <a:rPr lang="en-US"/>
              <a:t>IL-33</a:t>
            </a:r>
          </a:p>
        </p:txBody>
      </p:sp>
      <p:sp>
        <p:nvSpPr>
          <p:cNvPr id="960" name="A button">
            <a:extLst>
              <a:ext uri="{FF2B5EF4-FFF2-40B4-BE49-F238E27FC236}">
                <a16:creationId xmlns:a16="http://schemas.microsoft.com/office/drawing/2014/main" id="{F3D37E72-701F-FB5A-6C47-DB1D4BF23FC6}"/>
              </a:ext>
            </a:extLst>
          </p:cNvPr>
          <p:cNvSpPr/>
          <p:nvPr/>
        </p:nvSpPr>
        <p:spPr>
          <a:xfrm>
            <a:off x="3089141" y="2780424"/>
            <a:ext cx="329546" cy="351656"/>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1</a:t>
            </a:r>
          </a:p>
        </p:txBody>
      </p:sp>
      <p:grpSp>
        <p:nvGrpSpPr>
          <p:cNvPr id="4" name="Group 3">
            <a:extLst>
              <a:ext uri="{FF2B5EF4-FFF2-40B4-BE49-F238E27FC236}">
                <a16:creationId xmlns:a16="http://schemas.microsoft.com/office/drawing/2014/main" id="{46BD7D6F-AE1B-BC84-83CD-A3D3BD86B6EB}"/>
              </a:ext>
            </a:extLst>
          </p:cNvPr>
          <p:cNvGrpSpPr/>
          <p:nvPr/>
        </p:nvGrpSpPr>
        <p:grpSpPr>
          <a:xfrm>
            <a:off x="10894587" y="6381538"/>
            <a:ext cx="1099968" cy="287551"/>
            <a:chOff x="10894587" y="6381538"/>
            <a:chExt cx="1099968" cy="287551"/>
          </a:xfrm>
        </p:grpSpPr>
        <p:grpSp>
          <p:nvGrpSpPr>
            <p:cNvPr id="33" name="Group 32">
              <a:extLst>
                <a:ext uri="{FF2B5EF4-FFF2-40B4-BE49-F238E27FC236}">
                  <a16:creationId xmlns:a16="http://schemas.microsoft.com/office/drawing/2014/main" id="{17380A08-AB11-919F-662B-6914FC5AF65C}"/>
                </a:ext>
              </a:extLst>
            </p:cNvPr>
            <p:cNvGrpSpPr/>
            <p:nvPr/>
          </p:nvGrpSpPr>
          <p:grpSpPr>
            <a:xfrm>
              <a:off x="10894587" y="6381538"/>
              <a:ext cx="1099968" cy="287551"/>
              <a:chOff x="5334172" y="6525312"/>
              <a:chExt cx="1099968" cy="287551"/>
            </a:xfrm>
          </p:grpSpPr>
          <p:sp>
            <p:nvSpPr>
              <p:cNvPr id="36" name="Rectangle: Rounded Corners 35">
                <a:extLst>
                  <a:ext uri="{FF2B5EF4-FFF2-40B4-BE49-F238E27FC236}">
                    <a16:creationId xmlns:a16="http://schemas.microsoft.com/office/drawing/2014/main" id="{1F87723C-B1C4-74F6-5E4A-92DAF9D947D8}"/>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
                <a:hlinkClick r:id="" action="ppaction://hlinkshowjump?jump=previousslide"/>
                <a:extLst>
                  <a:ext uri="{FF2B5EF4-FFF2-40B4-BE49-F238E27FC236}">
                    <a16:creationId xmlns:a16="http://schemas.microsoft.com/office/drawing/2014/main" id="{14DAC90A-6154-3C80-1CA0-7BAD66561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38" name="Graphic 3">
                <a:hlinkClick r:id="" action="ppaction://hlinkshowjump?jump=nextslide"/>
                <a:extLst>
                  <a:ext uri="{FF2B5EF4-FFF2-40B4-BE49-F238E27FC236}">
                    <a16:creationId xmlns:a16="http://schemas.microsoft.com/office/drawing/2014/main" id="{FC53DD09-6495-B736-AB09-DECC1F17F6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34" name="Graphic 14">
              <a:hlinkClick r:id="rId10" action="ppaction://hlinksldjump"/>
              <a:extLst>
                <a:ext uri="{FF2B5EF4-FFF2-40B4-BE49-F238E27FC236}">
                  <a16:creationId xmlns:a16="http://schemas.microsoft.com/office/drawing/2014/main" id="{F8891BE3-E29C-3C40-E27E-416AAA0CAC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1734234" y="6417528"/>
              <a:ext cx="216000" cy="216000"/>
            </a:xfrm>
            <a:prstGeom prst="rect">
              <a:avLst/>
            </a:prstGeom>
          </p:spPr>
        </p:pic>
        <p:pic>
          <p:nvPicPr>
            <p:cNvPr id="35" name="Graphic 2">
              <a:hlinkClick r:id="rId13" action="ppaction://hlinksldjump"/>
              <a:extLst>
                <a:ext uri="{FF2B5EF4-FFF2-40B4-BE49-F238E27FC236}">
                  <a16:creationId xmlns:a16="http://schemas.microsoft.com/office/drawing/2014/main" id="{92C633F5-E595-4E5A-280D-957D8C66D03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414283298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6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960"/>
                  </p:tgtEl>
                </p:cond>
              </p:nextCondLst>
            </p:seq>
            <p:seq concurrent="1" nextAc="seek">
              <p:cTn id="7" restart="whenNotActive" fill="hold" evtFilter="cancelBubble" nodeType="interactiveSeq">
                <p:stCondLst>
                  <p:cond evt="onClick" delay="0">
                    <p:tgtEl>
                      <p:spTgt spid="96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66"/>
                                        </p:tgtEl>
                                        <p:attrNameLst>
                                          <p:attrName>style.visibility</p:attrName>
                                        </p:attrNameLst>
                                      </p:cBhvr>
                                      <p:to>
                                        <p:strVal val="visible"/>
                                      </p:to>
                                    </p:set>
                                  </p:childTnLst>
                                </p:cTn>
                              </p:par>
                            </p:childTnLst>
                          </p:cTn>
                        </p:par>
                      </p:childTnLst>
                    </p:cTn>
                  </p:par>
                </p:childTnLst>
              </p:cTn>
              <p:nextCondLst>
                <p:cond evt="onClick" delay="0">
                  <p:tgtEl>
                    <p:spTgt spid="961"/>
                  </p:tgtEl>
                </p:cond>
              </p:nextCondLst>
            </p:seq>
            <p:seq concurrent="1" nextAc="seek">
              <p:cTn id="12" restart="whenNotActive" fill="hold" evtFilter="cancelBubble" nodeType="interactiveSeq">
                <p:stCondLst>
                  <p:cond evt="onClick" delay="0">
                    <p:tgtEl>
                      <p:spTgt spid="96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67"/>
                                        </p:tgtEl>
                                        <p:attrNameLst>
                                          <p:attrName>style.visibility</p:attrName>
                                        </p:attrNameLst>
                                      </p:cBhvr>
                                      <p:to>
                                        <p:strVal val="visible"/>
                                      </p:to>
                                    </p:set>
                                  </p:childTnLst>
                                </p:cTn>
                              </p:par>
                            </p:childTnLst>
                          </p:cTn>
                        </p:par>
                      </p:childTnLst>
                    </p:cTn>
                  </p:par>
                </p:childTnLst>
              </p:cTn>
              <p:nextCondLst>
                <p:cond evt="onClick" delay="0">
                  <p:tgtEl>
                    <p:spTgt spid="962"/>
                  </p:tgtEl>
                </p:cond>
              </p:nextCondLst>
            </p:seq>
            <p:seq concurrent="1" nextAc="seek">
              <p:cTn id="17" restart="whenNotActive" fill="hold" evtFilter="cancelBubble" nodeType="interactiveSeq">
                <p:stCondLst>
                  <p:cond evt="onClick" delay="0">
                    <p:tgtEl>
                      <p:spTgt spid="96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68"/>
                                        </p:tgtEl>
                                        <p:attrNameLst>
                                          <p:attrName>style.visibility</p:attrName>
                                        </p:attrNameLst>
                                      </p:cBhvr>
                                      <p:to>
                                        <p:strVal val="visible"/>
                                      </p:to>
                                    </p:set>
                                  </p:childTnLst>
                                </p:cTn>
                              </p:par>
                            </p:childTnLst>
                          </p:cTn>
                        </p:par>
                      </p:childTnLst>
                    </p:cTn>
                  </p:par>
                </p:childTnLst>
              </p:cTn>
              <p:nextCondLst>
                <p:cond evt="onClick" delay="0">
                  <p:tgtEl>
                    <p:spTgt spid="963"/>
                  </p:tgtEl>
                </p:cond>
              </p:nextCondLst>
            </p:seq>
            <p:seq concurrent="1" nextAc="seek">
              <p:cTn id="22" restart="whenNotActive" fill="hold" evtFilter="cancelBubble" nodeType="interactiveSeq">
                <p:stCondLst>
                  <p:cond evt="onClick" delay="0">
                    <p:tgtEl>
                      <p:spTgt spid="964"/>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9"/>
                                        </p:tgtEl>
                                        <p:attrNameLst>
                                          <p:attrName>style.visibility</p:attrName>
                                        </p:attrNameLst>
                                      </p:cBhvr>
                                      <p:to>
                                        <p:strVal val="visible"/>
                                      </p:to>
                                    </p:set>
                                  </p:childTnLst>
                                </p:cTn>
                              </p:par>
                            </p:childTnLst>
                          </p:cTn>
                        </p:par>
                      </p:childTnLst>
                    </p:cTn>
                  </p:par>
                </p:childTnLst>
              </p:cTn>
              <p:nextCondLst>
                <p:cond evt="onClick" delay="0">
                  <p:tgtEl>
                    <p:spTgt spid="964"/>
                  </p:tgtEl>
                </p:cond>
              </p:nextCondLst>
            </p:seq>
            <p:seq concurrent="1" nextAc="seek">
              <p:cTn id="27" restart="whenNotActive" fill="hold" evtFilter="cancelBubble" nodeType="interactiveSeq">
                <p:stCondLst>
                  <p:cond evt="onClick" delay="0">
                    <p:tgtEl>
                      <p:spTgt spid="965"/>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70"/>
                                        </p:tgtEl>
                                        <p:attrNameLst>
                                          <p:attrName>style.visibility</p:attrName>
                                        </p:attrNameLst>
                                      </p:cBhvr>
                                      <p:to>
                                        <p:strVal val="visible"/>
                                      </p:to>
                                    </p:set>
                                  </p:childTnLst>
                                </p:cTn>
                              </p:par>
                            </p:childTnLst>
                          </p:cTn>
                        </p:par>
                      </p:childTnLst>
                    </p:cTn>
                  </p:par>
                </p:childTnLst>
              </p:cTn>
              <p:nextCondLst>
                <p:cond evt="onClick" delay="0">
                  <p:tgtEl>
                    <p:spTgt spid="96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p:txBody>
          <a:bodyPr/>
          <a:lstStyle/>
          <a:p>
            <a:r>
              <a:rPr lang="en-US"/>
              <a:t>Case study: Allergic eosinophilic asthma phenotype [1/2]</a:t>
            </a: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536666"/>
          </a:xfrm>
          <a:prstGeom prst="roundRect">
            <a:avLst>
              <a:gd name="adj" fmla="val 10563"/>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mj-lt"/>
              </a:rPr>
              <a:t>19</a:t>
            </a:r>
            <a:r>
              <a:rPr kumimoji="0" lang="en-US" b="0" i="0" u="none" strike="noStrike" kern="1200" cap="none" spc="0" normalizeH="0" baseline="0">
                <a:ln>
                  <a:noFill/>
                </a:ln>
                <a:solidFill>
                  <a:srgbClr val="FFFFFF"/>
                </a:solidFill>
                <a:effectLst/>
                <a:uLnTx/>
                <a:uFillTx/>
                <a:latin typeface="+mj-lt"/>
                <a:ea typeface="+mn-ea"/>
                <a:cs typeface="+mn-cs"/>
              </a:rPr>
              <a:t>-year-old male</a:t>
            </a:r>
          </a:p>
        </p:txBody>
      </p:sp>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0"/>
            <a:ext cx="11044415" cy="4283655"/>
          </a:xfrm>
          <a:prstGeom prst="roundRect">
            <a:avLst>
              <a:gd name="adj" fmla="val 2025"/>
            </a:avLst>
          </a:prstGeom>
          <a:solidFill>
            <a:schemeClr val="accent4">
              <a:lumMod val="20000"/>
              <a:lumOff val="80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a:ln>
                <a:noFill/>
              </a:ln>
              <a:solidFill>
                <a:srgbClr val="FFFFFF"/>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254945F-0FF6-490B-89D9-BC896F656FBD}"/>
              </a:ext>
            </a:extLst>
          </p:cNvPr>
          <p:cNvSpPr/>
          <p:nvPr/>
        </p:nvSpPr>
        <p:spPr>
          <a:xfrm>
            <a:off x="6916747" y="3776133"/>
            <a:ext cx="4509210" cy="2326955"/>
          </a:xfrm>
          <a:prstGeom prst="roundRect">
            <a:avLst>
              <a:gd name="adj" fmla="val 3605"/>
            </a:avLst>
          </a:prstGeom>
          <a:solidFill>
            <a:schemeClr val="bg1">
              <a:lumMod val="95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i="0" u="none" strike="noStrike" kern="1200" cap="none" spc="0" normalizeH="0" baseline="0">
                <a:ln>
                  <a:noFill/>
                </a:ln>
                <a:solidFill>
                  <a:schemeClr val="tx1"/>
                </a:solidFill>
                <a:effectLst/>
                <a:uLnTx/>
                <a:uFillTx/>
                <a:latin typeface="Calibri"/>
                <a:ea typeface="+mn-ea"/>
                <a:cs typeface="+mn-cs"/>
              </a:rPr>
              <a:t>High-dose </a:t>
            </a:r>
            <a:r>
              <a:rPr kumimoji="0" lang="en-US" sz="1400" b="0" i="0" u="none" strike="noStrike" kern="1200" cap="none" spc="0" normalizeH="0" baseline="0">
                <a:ln>
                  <a:noFill/>
                </a:ln>
                <a:solidFill>
                  <a:schemeClr val="tx1"/>
                </a:solidFill>
                <a:effectLst/>
                <a:uLnTx/>
                <a:uFillTx/>
                <a:latin typeface="Calibri"/>
                <a:ea typeface="+mn-ea"/>
                <a:cs typeface="+mn-cs"/>
              </a:rPr>
              <a:t>ICS-LABA daily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400">
                <a:solidFill>
                  <a:schemeClr val="tx1"/>
                </a:solidFill>
                <a:latin typeface="Calibri"/>
              </a:rPr>
              <a:t>Daily SABA use</a:t>
            </a:r>
            <a:endParaRPr kumimoji="0" lang="en-US" sz="1400" b="0" i="0" u="none" strike="noStrike" kern="1200" cap="none" spc="0" normalizeH="0" baseline="0">
              <a:ln>
                <a:noFill/>
              </a:ln>
              <a:solidFill>
                <a:schemeClr val="tx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Has received multiple short doses of OCS over the past year following exacerbations</a:t>
            </a:r>
          </a:p>
        </p:txBody>
      </p:sp>
      <p:cxnSp>
        <p:nvCxnSpPr>
          <p:cNvPr id="7" name="Connector: Elbow 6">
            <a:extLst>
              <a:ext uri="{FF2B5EF4-FFF2-40B4-BE49-F238E27FC236}">
                <a16:creationId xmlns:a16="http://schemas.microsoft.com/office/drawing/2014/main" id="{31727281-CFB4-462B-ACD4-54F7DFF467AE}"/>
              </a:ext>
            </a:extLst>
          </p:cNvPr>
          <p:cNvCxnSpPr>
            <a:cxnSpLocks/>
          </p:cNvCxnSpPr>
          <p:nvPr/>
        </p:nvCxnSpPr>
        <p:spPr>
          <a:xfrm rot="16200000" flipH="1">
            <a:off x="6161158" y="4044772"/>
            <a:ext cx="1352406" cy="142983"/>
          </a:xfrm>
          <a:prstGeom prst="bentConnector2">
            <a:avLst/>
          </a:prstGeom>
          <a:ln>
            <a:solidFill>
              <a:schemeClr val="bg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E296CA5-160B-4589-A7AB-20B928281725}"/>
              </a:ext>
            </a:extLst>
          </p:cNvPr>
          <p:cNvSpPr/>
          <p:nvPr/>
        </p:nvSpPr>
        <p:spPr>
          <a:xfrm>
            <a:off x="708370" y="2279757"/>
            <a:ext cx="2482505" cy="505784"/>
          </a:xfrm>
          <a:prstGeom prst="roundRect">
            <a:avLst>
              <a:gd name="adj" fmla="val 17630"/>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bg2"/>
                </a:solidFill>
                <a:effectLst/>
                <a:uLnTx/>
                <a:uFillTx/>
                <a:latin typeface="+mj-lt"/>
                <a:ea typeface="+mn-ea"/>
                <a:cs typeface="+mn-cs"/>
              </a:rPr>
              <a:t>Past medical history </a:t>
            </a:r>
          </a:p>
        </p:txBody>
      </p:sp>
      <p:sp>
        <p:nvSpPr>
          <p:cNvPr id="11" name="Rectangle: Rounded Corners 10">
            <a:extLst>
              <a:ext uri="{FF2B5EF4-FFF2-40B4-BE49-F238E27FC236}">
                <a16:creationId xmlns:a16="http://schemas.microsoft.com/office/drawing/2014/main" id="{7F516C8C-7959-4E69-BBD2-23F66F6CBFDD}"/>
              </a:ext>
            </a:extLst>
          </p:cNvPr>
          <p:cNvSpPr/>
          <p:nvPr/>
        </p:nvSpPr>
        <p:spPr>
          <a:xfrm>
            <a:off x="6707983" y="3181475"/>
            <a:ext cx="4720005" cy="505784"/>
          </a:xfrm>
          <a:prstGeom prst="roundRect">
            <a:avLst>
              <a:gd name="adj" fmla="val 17630"/>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90700" marR="0" lvl="0" indent="-125095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bg2"/>
                </a:solidFill>
                <a:effectLst/>
                <a:uLnTx/>
                <a:uFillTx/>
                <a:latin typeface="+mj-lt"/>
                <a:ea typeface="+mn-ea"/>
                <a:cs typeface="+mn-cs"/>
              </a:rPr>
              <a:t>Medications</a:t>
            </a:r>
            <a:endParaRPr kumimoji="0" lang="en-US" sz="1200" b="0" i="0" u="none" strike="noStrike" kern="1200" cap="none" spc="0" normalizeH="0" baseline="0">
              <a:ln>
                <a:noFill/>
              </a:ln>
              <a:solidFill>
                <a:schemeClr val="bg2"/>
              </a:solidFill>
              <a:effectLst/>
              <a:uLnTx/>
              <a:uFillTx/>
              <a:latin typeface="+mj-lt"/>
              <a:ea typeface="+mn-ea"/>
              <a:cs typeface="+mn-cs"/>
            </a:endParaRPr>
          </a:p>
        </p:txBody>
      </p:sp>
      <p:grpSp>
        <p:nvGrpSpPr>
          <p:cNvPr id="12" name="Graphic 87" descr="Medicine outline">
            <a:extLst>
              <a:ext uri="{FF2B5EF4-FFF2-40B4-BE49-F238E27FC236}">
                <a16:creationId xmlns:a16="http://schemas.microsoft.com/office/drawing/2014/main" id="{EB4294C8-9BA6-486E-B9A7-E0E874842798}"/>
              </a:ext>
            </a:extLst>
          </p:cNvPr>
          <p:cNvGrpSpPr>
            <a:grpSpLocks noChangeAspect="1"/>
          </p:cNvGrpSpPr>
          <p:nvPr/>
        </p:nvGrpSpPr>
        <p:grpSpPr>
          <a:xfrm>
            <a:off x="6852078" y="3281331"/>
            <a:ext cx="229322" cy="312685"/>
            <a:chOff x="6828215" y="3239926"/>
            <a:chExt cx="294002" cy="400880"/>
          </a:xfrm>
          <a:solidFill>
            <a:schemeClr val="bg2"/>
          </a:solidFill>
        </p:grpSpPr>
        <p:sp>
          <p:nvSpPr>
            <p:cNvPr id="13" name="Freeform: Shape 12">
              <a:extLst>
                <a:ext uri="{FF2B5EF4-FFF2-40B4-BE49-F238E27FC236}">
                  <a16:creationId xmlns:a16="http://schemas.microsoft.com/office/drawing/2014/main" id="{47330E54-8A16-4CF0-AECC-4A86EE599897}"/>
                </a:ext>
              </a:extLst>
            </p:cNvPr>
            <p:cNvSpPr/>
            <p:nvPr/>
          </p:nvSpPr>
          <p:spPr>
            <a:xfrm>
              <a:off x="6828215" y="3239926"/>
              <a:ext cx="233424" cy="365359"/>
            </a:xfrm>
            <a:custGeom>
              <a:avLst/>
              <a:gdLst>
                <a:gd name="connsiteX0" fmla="*/ 25372 w 233424"/>
                <a:gd name="connsiteY0" fmla="*/ 355211 h 365359"/>
                <a:gd name="connsiteX1" fmla="*/ 10149 w 233424"/>
                <a:gd name="connsiteY1" fmla="*/ 339987 h 365359"/>
                <a:gd name="connsiteX2" fmla="*/ 10149 w 233424"/>
                <a:gd name="connsiteY2" fmla="*/ 111638 h 365359"/>
                <a:gd name="connsiteX3" fmla="*/ 25372 w 233424"/>
                <a:gd name="connsiteY3" fmla="*/ 96414 h 365359"/>
                <a:gd name="connsiteX4" fmla="*/ 43133 w 233424"/>
                <a:gd name="connsiteY4" fmla="*/ 96414 h 365359"/>
                <a:gd name="connsiteX5" fmla="*/ 50744 w 233424"/>
                <a:gd name="connsiteY5" fmla="*/ 89142 h 365359"/>
                <a:gd name="connsiteX6" fmla="*/ 50744 w 233424"/>
                <a:gd name="connsiteY6" fmla="*/ 88803 h 365359"/>
                <a:gd name="connsiteX7" fmla="*/ 50744 w 233424"/>
                <a:gd name="connsiteY7" fmla="*/ 65968 h 365359"/>
                <a:gd name="connsiteX8" fmla="*/ 182680 w 233424"/>
                <a:gd name="connsiteY8" fmla="*/ 65968 h 365359"/>
                <a:gd name="connsiteX9" fmla="*/ 182680 w 233424"/>
                <a:gd name="connsiteY9" fmla="*/ 88803 h 365359"/>
                <a:gd name="connsiteX10" fmla="*/ 189952 w 233424"/>
                <a:gd name="connsiteY10" fmla="*/ 96414 h 365359"/>
                <a:gd name="connsiteX11" fmla="*/ 190291 w 233424"/>
                <a:gd name="connsiteY11" fmla="*/ 96414 h 365359"/>
                <a:gd name="connsiteX12" fmla="*/ 208052 w 233424"/>
                <a:gd name="connsiteY12" fmla="*/ 96414 h 365359"/>
                <a:gd name="connsiteX13" fmla="*/ 223275 w 233424"/>
                <a:gd name="connsiteY13" fmla="*/ 111638 h 365359"/>
                <a:gd name="connsiteX14" fmla="*/ 223275 w 233424"/>
                <a:gd name="connsiteY14" fmla="*/ 152182 h 365359"/>
                <a:gd name="connsiteX15" fmla="*/ 60893 w 233424"/>
                <a:gd name="connsiteY15" fmla="*/ 152182 h 365359"/>
                <a:gd name="connsiteX16" fmla="*/ 50744 w 233424"/>
                <a:gd name="connsiteY16" fmla="*/ 162331 h 365359"/>
                <a:gd name="connsiteX17" fmla="*/ 50744 w 233424"/>
                <a:gd name="connsiteY17" fmla="*/ 253671 h 365359"/>
                <a:gd name="connsiteX18" fmla="*/ 60893 w 233424"/>
                <a:gd name="connsiteY18" fmla="*/ 263820 h 365359"/>
                <a:gd name="connsiteX19" fmla="*/ 223275 w 233424"/>
                <a:gd name="connsiteY19" fmla="*/ 263820 h 365359"/>
                <a:gd name="connsiteX20" fmla="*/ 223275 w 233424"/>
                <a:gd name="connsiteY20" fmla="*/ 309454 h 365359"/>
                <a:gd name="connsiteX21" fmla="*/ 233424 w 233424"/>
                <a:gd name="connsiteY21" fmla="*/ 309454 h 365359"/>
                <a:gd name="connsiteX22" fmla="*/ 233424 w 233424"/>
                <a:gd name="connsiteY22" fmla="*/ 111638 h 365359"/>
                <a:gd name="connsiteX23" fmla="*/ 208052 w 233424"/>
                <a:gd name="connsiteY23" fmla="*/ 86265 h 365359"/>
                <a:gd name="connsiteX24" fmla="*/ 192829 w 233424"/>
                <a:gd name="connsiteY24" fmla="*/ 86265 h 365359"/>
                <a:gd name="connsiteX25" fmla="*/ 192829 w 233424"/>
                <a:gd name="connsiteY25" fmla="*/ 65968 h 365359"/>
                <a:gd name="connsiteX26" fmla="*/ 202978 w 233424"/>
                <a:gd name="connsiteY26" fmla="*/ 65968 h 365359"/>
                <a:gd name="connsiteX27" fmla="*/ 213126 w 233424"/>
                <a:gd name="connsiteY27" fmla="*/ 56500 h 365359"/>
                <a:gd name="connsiteX28" fmla="*/ 213126 w 233424"/>
                <a:gd name="connsiteY28" fmla="*/ 55819 h 365359"/>
                <a:gd name="connsiteX29" fmla="*/ 213126 w 233424"/>
                <a:gd name="connsiteY29" fmla="*/ 25372 h 365359"/>
                <a:gd name="connsiteX30" fmla="*/ 187754 w 233424"/>
                <a:gd name="connsiteY30" fmla="*/ 0 h 365359"/>
                <a:gd name="connsiteX31" fmla="*/ 45670 w 233424"/>
                <a:gd name="connsiteY31" fmla="*/ 0 h 365359"/>
                <a:gd name="connsiteX32" fmla="*/ 20298 w 233424"/>
                <a:gd name="connsiteY32" fmla="*/ 25372 h 365359"/>
                <a:gd name="connsiteX33" fmla="*/ 20298 w 233424"/>
                <a:gd name="connsiteY33" fmla="*/ 55819 h 365359"/>
                <a:gd name="connsiteX34" fmla="*/ 29765 w 233424"/>
                <a:gd name="connsiteY34" fmla="*/ 65968 h 365359"/>
                <a:gd name="connsiteX35" fmla="*/ 30447 w 233424"/>
                <a:gd name="connsiteY35" fmla="*/ 65968 h 365359"/>
                <a:gd name="connsiteX36" fmla="*/ 40596 w 233424"/>
                <a:gd name="connsiteY36" fmla="*/ 65968 h 365359"/>
                <a:gd name="connsiteX37" fmla="*/ 40596 w 233424"/>
                <a:gd name="connsiteY37" fmla="*/ 86265 h 365359"/>
                <a:gd name="connsiteX38" fmla="*/ 25372 w 233424"/>
                <a:gd name="connsiteY38" fmla="*/ 86265 h 365359"/>
                <a:gd name="connsiteX39" fmla="*/ 0 w 233424"/>
                <a:gd name="connsiteY39" fmla="*/ 111638 h 365359"/>
                <a:gd name="connsiteX40" fmla="*/ 0 w 233424"/>
                <a:gd name="connsiteY40" fmla="*/ 339987 h 365359"/>
                <a:gd name="connsiteX41" fmla="*/ 25372 w 233424"/>
                <a:gd name="connsiteY41" fmla="*/ 365360 h 365359"/>
                <a:gd name="connsiteX42" fmla="*/ 116844 w 233424"/>
                <a:gd name="connsiteY42" fmla="*/ 365360 h 365359"/>
                <a:gd name="connsiteX43" fmla="*/ 116707 w 233424"/>
                <a:gd name="connsiteY43" fmla="*/ 362695 h 365359"/>
                <a:gd name="connsiteX44" fmla="*/ 117296 w 233424"/>
                <a:gd name="connsiteY44" fmla="*/ 355211 h 365359"/>
                <a:gd name="connsiteX45" fmla="*/ 60893 w 233424"/>
                <a:gd name="connsiteY45" fmla="*/ 253636 h 365359"/>
                <a:gd name="connsiteX46" fmla="*/ 60893 w 233424"/>
                <a:gd name="connsiteY46" fmla="*/ 162296 h 365359"/>
                <a:gd name="connsiteX47" fmla="*/ 223275 w 233424"/>
                <a:gd name="connsiteY47" fmla="*/ 162296 h 365359"/>
                <a:gd name="connsiteX48" fmla="*/ 223275 w 233424"/>
                <a:gd name="connsiteY48" fmla="*/ 253636 h 365359"/>
                <a:gd name="connsiteX49" fmla="*/ 30447 w 233424"/>
                <a:gd name="connsiteY49" fmla="*/ 55819 h 365359"/>
                <a:gd name="connsiteX50" fmla="*/ 30447 w 233424"/>
                <a:gd name="connsiteY50" fmla="*/ 25372 h 365359"/>
                <a:gd name="connsiteX51" fmla="*/ 45670 w 233424"/>
                <a:gd name="connsiteY51" fmla="*/ 10149 h 365359"/>
                <a:gd name="connsiteX52" fmla="*/ 187754 w 233424"/>
                <a:gd name="connsiteY52" fmla="*/ 10149 h 365359"/>
                <a:gd name="connsiteX53" fmla="*/ 202978 w 233424"/>
                <a:gd name="connsiteY53" fmla="*/ 25372 h 365359"/>
                <a:gd name="connsiteX54" fmla="*/ 202978 w 233424"/>
                <a:gd name="connsiteY54" fmla="*/ 55819 h 365359"/>
                <a:gd name="connsiteX55" fmla="*/ 30447 w 233424"/>
                <a:gd name="connsiteY55" fmla="*/ 55819 h 3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3424" h="365359">
                  <a:moveTo>
                    <a:pt x="25372" y="355211"/>
                  </a:moveTo>
                  <a:cubicBezTo>
                    <a:pt x="16964" y="355211"/>
                    <a:pt x="10149" y="348395"/>
                    <a:pt x="10149" y="339987"/>
                  </a:cubicBezTo>
                  <a:lnTo>
                    <a:pt x="10149" y="111638"/>
                  </a:lnTo>
                  <a:cubicBezTo>
                    <a:pt x="10149" y="103230"/>
                    <a:pt x="16964" y="96414"/>
                    <a:pt x="25372" y="96414"/>
                  </a:cubicBezTo>
                  <a:lnTo>
                    <a:pt x="43133" y="96414"/>
                  </a:lnTo>
                  <a:cubicBezTo>
                    <a:pt x="47243" y="96508"/>
                    <a:pt x="50651" y="93252"/>
                    <a:pt x="50744" y="89142"/>
                  </a:cubicBezTo>
                  <a:cubicBezTo>
                    <a:pt x="50747" y="89028"/>
                    <a:pt x="50747" y="88915"/>
                    <a:pt x="50744" y="88803"/>
                  </a:cubicBezTo>
                  <a:lnTo>
                    <a:pt x="50744" y="65968"/>
                  </a:lnTo>
                  <a:lnTo>
                    <a:pt x="182680" y="65968"/>
                  </a:lnTo>
                  <a:lnTo>
                    <a:pt x="182680" y="88803"/>
                  </a:lnTo>
                  <a:cubicBezTo>
                    <a:pt x="182586" y="92913"/>
                    <a:pt x="185842" y="96321"/>
                    <a:pt x="189952" y="96414"/>
                  </a:cubicBezTo>
                  <a:cubicBezTo>
                    <a:pt x="190066" y="96417"/>
                    <a:pt x="190178" y="96417"/>
                    <a:pt x="190291" y="96414"/>
                  </a:cubicBezTo>
                  <a:lnTo>
                    <a:pt x="208052" y="96414"/>
                  </a:lnTo>
                  <a:cubicBezTo>
                    <a:pt x="216460" y="96414"/>
                    <a:pt x="223275" y="103230"/>
                    <a:pt x="223275" y="111638"/>
                  </a:cubicBezTo>
                  <a:lnTo>
                    <a:pt x="223275" y="152182"/>
                  </a:lnTo>
                  <a:lnTo>
                    <a:pt x="60893" y="152182"/>
                  </a:lnTo>
                  <a:cubicBezTo>
                    <a:pt x="55288" y="152182"/>
                    <a:pt x="50744" y="156726"/>
                    <a:pt x="50744" y="162331"/>
                  </a:cubicBezTo>
                  <a:lnTo>
                    <a:pt x="50744" y="253671"/>
                  </a:lnTo>
                  <a:cubicBezTo>
                    <a:pt x="50744" y="259276"/>
                    <a:pt x="55288" y="263820"/>
                    <a:pt x="60893" y="263820"/>
                  </a:cubicBezTo>
                  <a:lnTo>
                    <a:pt x="223275" y="263820"/>
                  </a:lnTo>
                  <a:lnTo>
                    <a:pt x="223275" y="309454"/>
                  </a:lnTo>
                  <a:lnTo>
                    <a:pt x="233424" y="309454"/>
                  </a:lnTo>
                  <a:lnTo>
                    <a:pt x="233424" y="111638"/>
                  </a:lnTo>
                  <a:cubicBezTo>
                    <a:pt x="233410" y="97631"/>
                    <a:pt x="222059" y="86280"/>
                    <a:pt x="208052" y="86265"/>
                  </a:cubicBezTo>
                  <a:lnTo>
                    <a:pt x="192829" y="86265"/>
                  </a:lnTo>
                  <a:lnTo>
                    <a:pt x="192829" y="65968"/>
                  </a:lnTo>
                  <a:lnTo>
                    <a:pt x="202978" y="65968"/>
                  </a:lnTo>
                  <a:cubicBezTo>
                    <a:pt x="208394" y="66156"/>
                    <a:pt x="212938" y="61917"/>
                    <a:pt x="213126" y="56500"/>
                  </a:cubicBezTo>
                  <a:cubicBezTo>
                    <a:pt x="213134" y="56273"/>
                    <a:pt x="213134" y="56046"/>
                    <a:pt x="213126" y="55819"/>
                  </a:cubicBezTo>
                  <a:lnTo>
                    <a:pt x="213126" y="25372"/>
                  </a:lnTo>
                  <a:cubicBezTo>
                    <a:pt x="213110" y="11366"/>
                    <a:pt x="201760" y="17"/>
                    <a:pt x="187754" y="0"/>
                  </a:cubicBezTo>
                  <a:lnTo>
                    <a:pt x="45670" y="0"/>
                  </a:lnTo>
                  <a:cubicBezTo>
                    <a:pt x="31664" y="17"/>
                    <a:pt x="20314" y="11366"/>
                    <a:pt x="20298" y="25372"/>
                  </a:cubicBezTo>
                  <a:lnTo>
                    <a:pt x="20298" y="55819"/>
                  </a:lnTo>
                  <a:cubicBezTo>
                    <a:pt x="20109" y="61236"/>
                    <a:pt x="24348" y="65779"/>
                    <a:pt x="29765" y="65968"/>
                  </a:cubicBezTo>
                  <a:cubicBezTo>
                    <a:pt x="29992" y="65976"/>
                    <a:pt x="30219" y="65976"/>
                    <a:pt x="30447" y="65968"/>
                  </a:cubicBezTo>
                  <a:lnTo>
                    <a:pt x="40596" y="65968"/>
                  </a:lnTo>
                  <a:lnTo>
                    <a:pt x="40596" y="86265"/>
                  </a:lnTo>
                  <a:lnTo>
                    <a:pt x="25372" y="86265"/>
                  </a:lnTo>
                  <a:cubicBezTo>
                    <a:pt x="11365" y="86280"/>
                    <a:pt x="14" y="97631"/>
                    <a:pt x="0" y="111638"/>
                  </a:cubicBezTo>
                  <a:lnTo>
                    <a:pt x="0" y="339987"/>
                  </a:lnTo>
                  <a:cubicBezTo>
                    <a:pt x="17" y="353993"/>
                    <a:pt x="11366" y="365343"/>
                    <a:pt x="25372" y="365360"/>
                  </a:cubicBezTo>
                  <a:lnTo>
                    <a:pt x="116844" y="365360"/>
                  </a:lnTo>
                  <a:cubicBezTo>
                    <a:pt x="116798" y="364471"/>
                    <a:pt x="116707" y="363594"/>
                    <a:pt x="116707" y="362695"/>
                  </a:cubicBezTo>
                  <a:cubicBezTo>
                    <a:pt x="116727" y="360190"/>
                    <a:pt x="116924" y="357688"/>
                    <a:pt x="117296" y="355211"/>
                  </a:cubicBezTo>
                  <a:close/>
                  <a:moveTo>
                    <a:pt x="60893" y="253636"/>
                  </a:moveTo>
                  <a:lnTo>
                    <a:pt x="60893" y="162296"/>
                  </a:lnTo>
                  <a:lnTo>
                    <a:pt x="223275" y="162296"/>
                  </a:lnTo>
                  <a:lnTo>
                    <a:pt x="223275" y="253636"/>
                  </a:lnTo>
                  <a:close/>
                  <a:moveTo>
                    <a:pt x="30447" y="55819"/>
                  </a:moveTo>
                  <a:lnTo>
                    <a:pt x="30447" y="25372"/>
                  </a:lnTo>
                  <a:cubicBezTo>
                    <a:pt x="30447" y="16964"/>
                    <a:pt x="37262" y="10149"/>
                    <a:pt x="45670" y="10149"/>
                  </a:cubicBezTo>
                  <a:lnTo>
                    <a:pt x="187754" y="10149"/>
                  </a:lnTo>
                  <a:cubicBezTo>
                    <a:pt x="196162" y="10149"/>
                    <a:pt x="202978" y="16964"/>
                    <a:pt x="202978" y="25372"/>
                  </a:cubicBezTo>
                  <a:lnTo>
                    <a:pt x="202978" y="55819"/>
                  </a:lnTo>
                  <a:lnTo>
                    <a:pt x="30447" y="55819"/>
                  </a:lnTo>
                  <a:close/>
                </a:path>
              </a:pathLst>
            </a:custGeom>
            <a:grpFill/>
            <a:ln w="506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656665"/>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D6EB8498-B550-4CD2-939B-2523909AF7F5}"/>
                </a:ext>
              </a:extLst>
            </p:cNvPr>
            <p:cNvSpPr/>
            <p:nvPr/>
          </p:nvSpPr>
          <p:spPr>
            <a:xfrm>
              <a:off x="6960465" y="3564690"/>
              <a:ext cx="161752" cy="76116"/>
            </a:xfrm>
            <a:custGeom>
              <a:avLst/>
              <a:gdLst>
                <a:gd name="connsiteX0" fmla="*/ 123695 w 161752"/>
                <a:gd name="connsiteY0" fmla="*/ 0 h 76116"/>
                <a:gd name="connsiteX1" fmla="*/ 38058 w 161752"/>
                <a:gd name="connsiteY1" fmla="*/ 0 h 76116"/>
                <a:gd name="connsiteX2" fmla="*/ 0 w 161752"/>
                <a:gd name="connsiteY2" fmla="*/ 38058 h 76116"/>
                <a:gd name="connsiteX3" fmla="*/ 38058 w 161752"/>
                <a:gd name="connsiteY3" fmla="*/ 76117 h 76116"/>
                <a:gd name="connsiteX4" fmla="*/ 123695 w 161752"/>
                <a:gd name="connsiteY4" fmla="*/ 76117 h 76116"/>
                <a:gd name="connsiteX5" fmla="*/ 161753 w 161752"/>
                <a:gd name="connsiteY5" fmla="*/ 38058 h 76116"/>
                <a:gd name="connsiteX6" fmla="*/ 123695 w 161752"/>
                <a:gd name="connsiteY6" fmla="*/ 0 h 76116"/>
                <a:gd name="connsiteX7" fmla="*/ 10144 w 161752"/>
                <a:gd name="connsiteY7" fmla="*/ 38058 h 76116"/>
                <a:gd name="connsiteX8" fmla="*/ 38053 w 161752"/>
                <a:gd name="connsiteY8" fmla="*/ 10149 h 76116"/>
                <a:gd name="connsiteX9" fmla="*/ 76111 w 161752"/>
                <a:gd name="connsiteY9" fmla="*/ 10149 h 76116"/>
                <a:gd name="connsiteX10" fmla="*/ 76111 w 161752"/>
                <a:gd name="connsiteY10" fmla="*/ 65968 h 76116"/>
                <a:gd name="connsiteX11" fmla="*/ 38053 w 161752"/>
                <a:gd name="connsiteY11" fmla="*/ 65968 h 76116"/>
                <a:gd name="connsiteX12" fmla="*/ 10144 w 161752"/>
                <a:gd name="connsiteY12" fmla="*/ 38058 h 76116"/>
                <a:gd name="connsiteX13" fmla="*/ 123695 w 161752"/>
                <a:gd name="connsiteY13" fmla="*/ 65968 h 76116"/>
                <a:gd name="connsiteX14" fmla="*/ 86260 w 161752"/>
                <a:gd name="connsiteY14" fmla="*/ 65968 h 76116"/>
                <a:gd name="connsiteX15" fmla="*/ 86260 w 161752"/>
                <a:gd name="connsiteY15" fmla="*/ 10149 h 76116"/>
                <a:gd name="connsiteX16" fmla="*/ 123695 w 161752"/>
                <a:gd name="connsiteY16" fmla="*/ 10149 h 76116"/>
                <a:gd name="connsiteX17" fmla="*/ 151604 w 161752"/>
                <a:gd name="connsiteY17" fmla="*/ 38058 h 76116"/>
                <a:gd name="connsiteX18" fmla="*/ 123695 w 161752"/>
                <a:gd name="connsiteY18" fmla="*/ 65968 h 7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752" h="76116">
                  <a:moveTo>
                    <a:pt x="123695" y="0"/>
                  </a:moveTo>
                  <a:lnTo>
                    <a:pt x="38058" y="0"/>
                  </a:lnTo>
                  <a:cubicBezTo>
                    <a:pt x="17039" y="0"/>
                    <a:pt x="0" y="17039"/>
                    <a:pt x="0" y="38058"/>
                  </a:cubicBezTo>
                  <a:cubicBezTo>
                    <a:pt x="0" y="59077"/>
                    <a:pt x="17039" y="76117"/>
                    <a:pt x="38058" y="76117"/>
                  </a:cubicBezTo>
                  <a:lnTo>
                    <a:pt x="123695" y="76117"/>
                  </a:lnTo>
                  <a:cubicBezTo>
                    <a:pt x="144713" y="76117"/>
                    <a:pt x="161753" y="59077"/>
                    <a:pt x="161753" y="38058"/>
                  </a:cubicBezTo>
                  <a:cubicBezTo>
                    <a:pt x="161753" y="17039"/>
                    <a:pt x="144713" y="0"/>
                    <a:pt x="123695" y="0"/>
                  </a:cubicBezTo>
                  <a:close/>
                  <a:moveTo>
                    <a:pt x="10144" y="38058"/>
                  </a:moveTo>
                  <a:cubicBezTo>
                    <a:pt x="10166" y="22654"/>
                    <a:pt x="22649" y="10171"/>
                    <a:pt x="38053" y="10149"/>
                  </a:cubicBezTo>
                  <a:lnTo>
                    <a:pt x="76111" y="10149"/>
                  </a:lnTo>
                  <a:lnTo>
                    <a:pt x="76111" y="65968"/>
                  </a:lnTo>
                  <a:lnTo>
                    <a:pt x="38053" y="65968"/>
                  </a:lnTo>
                  <a:cubicBezTo>
                    <a:pt x="22649" y="65945"/>
                    <a:pt x="10166" y="53463"/>
                    <a:pt x="10144" y="38058"/>
                  </a:cubicBezTo>
                  <a:close/>
                  <a:moveTo>
                    <a:pt x="123695" y="65968"/>
                  </a:moveTo>
                  <a:lnTo>
                    <a:pt x="86260" y="65968"/>
                  </a:lnTo>
                  <a:lnTo>
                    <a:pt x="86260" y="10149"/>
                  </a:lnTo>
                  <a:lnTo>
                    <a:pt x="123695" y="10149"/>
                  </a:lnTo>
                  <a:cubicBezTo>
                    <a:pt x="139109" y="10149"/>
                    <a:pt x="151604" y="22644"/>
                    <a:pt x="151604" y="38058"/>
                  </a:cubicBezTo>
                  <a:cubicBezTo>
                    <a:pt x="151604" y="53472"/>
                    <a:pt x="139109" y="65968"/>
                    <a:pt x="123695" y="65968"/>
                  </a:cubicBezTo>
                  <a:close/>
                </a:path>
              </a:pathLst>
            </a:custGeom>
            <a:grpFill/>
            <a:ln w="506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656665"/>
                </a:solidFill>
                <a:effectLst/>
                <a:uLnTx/>
                <a:uFillTx/>
                <a:latin typeface="Calibri"/>
                <a:ea typeface="+mn-ea"/>
                <a:cs typeface="+mn-cs"/>
              </a:endParaRPr>
            </a:p>
          </p:txBody>
        </p:sp>
      </p:grpSp>
      <p:sp>
        <p:nvSpPr>
          <p:cNvPr id="15" name="Rectangle: Rounded Corners 14">
            <a:extLst>
              <a:ext uri="{FF2B5EF4-FFF2-40B4-BE49-F238E27FC236}">
                <a16:creationId xmlns:a16="http://schemas.microsoft.com/office/drawing/2014/main" id="{294ECABD-245E-4F3B-A8B3-46190D71BF67}"/>
              </a:ext>
            </a:extLst>
          </p:cNvPr>
          <p:cNvSpPr/>
          <p:nvPr/>
        </p:nvSpPr>
        <p:spPr>
          <a:xfrm>
            <a:off x="916921" y="3776133"/>
            <a:ext cx="5621305" cy="2326955"/>
          </a:xfrm>
          <a:prstGeom prst="roundRect">
            <a:avLst>
              <a:gd name="adj" fmla="val 3605"/>
            </a:avLst>
          </a:prstGeom>
          <a:solidFill>
            <a:schemeClr val="bg1">
              <a:lumMod val="95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err="1">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Hospitalised</a:t>
            </a: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 recently with a severe asthma attack</a:t>
            </a:r>
            <a:endParaRPr lang="en-US" sz="1400">
              <a:solidFill>
                <a:schemeClr val="tx1"/>
              </a:solidFill>
              <a:latin typeface="Calibri" panose="020F0502020204030204" pitchFamily="34" charset="0"/>
              <a:ea typeface="Roboto" panose="02000000000000000000" pitchFamily="2" charset="0"/>
              <a:cs typeface="Calibri" panose="020F0502020204030204" pitchFamily="34" charset="0"/>
            </a:endParaRP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Experiences worse symptoms in the summer months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Night waking at least once a week</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Cannot exercise as he would like; breathing is ‘heavy’ on exertion</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Uses a SABA several times a day and before exercise</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a:ea typeface="+mn-ea"/>
                <a:cs typeface="+mn-cs"/>
              </a:rPr>
              <a:t>Adherent to current therapy though symptoms not </a:t>
            </a:r>
            <a:br>
              <a:rPr kumimoji="0" lang="en-US" sz="1400" b="0" i="0" u="none" strike="noStrike" kern="1200" cap="none" spc="0" normalizeH="0" baseline="0">
                <a:ln>
                  <a:noFill/>
                </a:ln>
                <a:solidFill>
                  <a:schemeClr val="tx1"/>
                </a:solidFill>
                <a:effectLst/>
                <a:uLnTx/>
                <a:uFillTx/>
                <a:latin typeface="Calibri"/>
                <a:ea typeface="+mn-ea"/>
                <a:cs typeface="+mn-cs"/>
              </a:rPr>
            </a:br>
            <a:r>
              <a:rPr kumimoji="0" lang="en-US" sz="1400" b="0" i="0" u="none" strike="noStrike" kern="1200" cap="none" spc="0" normalizeH="0" baseline="0">
                <a:ln>
                  <a:noFill/>
                </a:ln>
                <a:solidFill>
                  <a:schemeClr val="tx1"/>
                </a:solidFill>
                <a:effectLst/>
                <a:uLnTx/>
                <a:uFillTx/>
                <a:latin typeface="Calibri"/>
                <a:ea typeface="+mn-ea"/>
                <a:cs typeface="+mn-cs"/>
              </a:rPr>
              <a:t>adequately controlled</a:t>
            </a:r>
          </a:p>
        </p:txBody>
      </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321314"/>
            <a:ext cx="369825" cy="369825"/>
          </a:xfrm>
          <a:prstGeom prst="rect">
            <a:avLst/>
          </a:prstGeom>
        </p:spPr>
      </p:pic>
      <p:cxnSp>
        <p:nvCxnSpPr>
          <p:cNvPr id="17" name="Connector: Elbow 16">
            <a:extLst>
              <a:ext uri="{FF2B5EF4-FFF2-40B4-BE49-F238E27FC236}">
                <a16:creationId xmlns:a16="http://schemas.microsoft.com/office/drawing/2014/main" id="{DB8523CB-B351-4EB1-8C3E-C743107B5AE3}"/>
              </a:ext>
            </a:extLst>
          </p:cNvPr>
          <p:cNvCxnSpPr>
            <a:cxnSpLocks/>
          </p:cNvCxnSpPr>
          <p:nvPr/>
        </p:nvCxnSpPr>
        <p:spPr>
          <a:xfrm rot="16200000" flipH="1">
            <a:off x="161332" y="3986817"/>
            <a:ext cx="1352406" cy="142983"/>
          </a:xfrm>
          <a:prstGeom prst="bentConnector2">
            <a:avLst/>
          </a:prstGeom>
          <a:ln>
            <a:solidFill>
              <a:schemeClr val="bg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C021A62-2304-49D9-A4D4-13A1CF18D27C}"/>
              </a:ext>
            </a:extLst>
          </p:cNvPr>
          <p:cNvSpPr/>
          <p:nvPr/>
        </p:nvSpPr>
        <p:spPr>
          <a:xfrm>
            <a:off x="708370" y="3181475"/>
            <a:ext cx="5829856" cy="505784"/>
          </a:xfrm>
          <a:prstGeom prst="roundRect">
            <a:avLst>
              <a:gd name="adj" fmla="val 17630"/>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bg2"/>
                </a:solidFill>
                <a:effectLst/>
                <a:uLnTx/>
                <a:uFillTx/>
                <a:latin typeface="+mj-lt"/>
                <a:ea typeface="+mn-ea"/>
                <a:cs typeface="+mn-cs"/>
              </a:rPr>
              <a:t>History of present illness</a:t>
            </a:r>
          </a:p>
        </p:txBody>
      </p:sp>
      <p:pic>
        <p:nvPicPr>
          <p:cNvPr id="19" name="Graphic 18" descr="Thermometer outline">
            <a:extLst>
              <a:ext uri="{FF2B5EF4-FFF2-40B4-BE49-F238E27FC236}">
                <a16:creationId xmlns:a16="http://schemas.microsoft.com/office/drawing/2014/main" id="{DD137F5D-3723-4BE3-AB60-C5B99E991A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853" y="3233731"/>
            <a:ext cx="390538" cy="390538"/>
          </a:xfrm>
          <a:prstGeom prst="rect">
            <a:avLst/>
          </a:prstGeom>
        </p:spPr>
      </p:pic>
      <p:sp>
        <p:nvSpPr>
          <p:cNvPr id="9" name="Rectangle: Rounded Corners 8">
            <a:extLst>
              <a:ext uri="{FF2B5EF4-FFF2-40B4-BE49-F238E27FC236}">
                <a16:creationId xmlns:a16="http://schemas.microsoft.com/office/drawing/2014/main" id="{441A7220-894F-4D61-A2BE-6407F9E762C9}"/>
              </a:ext>
            </a:extLst>
          </p:cNvPr>
          <p:cNvSpPr/>
          <p:nvPr/>
        </p:nvSpPr>
        <p:spPr>
          <a:xfrm>
            <a:off x="3246848" y="1997566"/>
            <a:ext cx="8179109" cy="1017779"/>
          </a:xfrm>
          <a:prstGeom prst="roundRect">
            <a:avLst>
              <a:gd name="adj" fmla="val 11954"/>
            </a:avLst>
          </a:prstGeom>
          <a:solidFill>
            <a:schemeClr val="bg1">
              <a:lumMod val="95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Diagnosed with asthma at 12 years of age; persistent since then</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Positive skin prick test to house dust mites and pollen, occasional rhinitis, and history of allergic disease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No known comorbidities</a:t>
            </a:r>
            <a:r>
              <a:rPr lang="en-US" sz="1400">
                <a:solidFill>
                  <a:schemeClr val="tx1"/>
                </a:solidFill>
                <a:latin typeface="Calibri" panose="020F0502020204030204" pitchFamily="34" charset="0"/>
                <a:ea typeface="Roboto" panose="02000000000000000000" pitchFamily="2" charset="0"/>
                <a:cs typeface="Calibri" panose="020F0502020204030204" pitchFamily="34" charset="0"/>
              </a:rPr>
              <a:t>;</a:t>
            </a: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 non-smoker</a:t>
            </a:r>
          </a:p>
        </p:txBody>
      </p:sp>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100" b="1">
                <a:latin typeface="+mj-lt"/>
              </a:rPr>
              <a:t>Patient case study</a:t>
            </a:r>
          </a:p>
          <a:p>
            <a:pPr algn="ctr"/>
            <a:endParaRPr lang="en-GB" sz="1100" b="1">
              <a:latin typeface="+mj-lt"/>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r>
              <a:rPr lang="en-GB" sz="800" b="1"/>
              <a:t>Abbreviations</a:t>
            </a:r>
            <a:r>
              <a:rPr lang="en-GB" sz="800"/>
              <a:t>: ICS, inhaled corticosteroid; LABA, long-acting beta agonist; OCS, oral corticosteroid; SABA, short-acting beta-agonist.</a:t>
            </a:r>
          </a:p>
          <a:p>
            <a:r>
              <a:rPr lang="en-GB" sz="800"/>
              <a:t> </a:t>
            </a:r>
            <a:br>
              <a:rPr lang="en-GB" sz="800"/>
            </a:br>
            <a:r>
              <a:rPr lang="en-GB" sz="800"/>
              <a:t>Z4-54955 | JUNE 2023</a:t>
            </a:r>
          </a:p>
        </p:txBody>
      </p:sp>
      <p:grpSp>
        <p:nvGrpSpPr>
          <p:cNvPr id="26" name="Group 25">
            <a:extLst>
              <a:ext uri="{FF2B5EF4-FFF2-40B4-BE49-F238E27FC236}">
                <a16:creationId xmlns:a16="http://schemas.microsoft.com/office/drawing/2014/main" id="{4C1CC7CE-999D-0EB1-05A0-FBE7EE3B06B5}"/>
              </a:ext>
            </a:extLst>
          </p:cNvPr>
          <p:cNvGrpSpPr/>
          <p:nvPr/>
        </p:nvGrpSpPr>
        <p:grpSpPr>
          <a:xfrm>
            <a:off x="10894587" y="6381538"/>
            <a:ext cx="1099968" cy="287551"/>
            <a:chOff x="10894587" y="6381538"/>
            <a:chExt cx="1099968" cy="287551"/>
          </a:xfrm>
        </p:grpSpPr>
        <p:grpSp>
          <p:nvGrpSpPr>
            <p:cNvPr id="27" name="Group 26">
              <a:extLst>
                <a:ext uri="{FF2B5EF4-FFF2-40B4-BE49-F238E27FC236}">
                  <a16:creationId xmlns:a16="http://schemas.microsoft.com/office/drawing/2014/main" id="{FF620C46-BD6B-8B13-9C3B-101EC5B34306}"/>
                </a:ext>
              </a:extLst>
            </p:cNvPr>
            <p:cNvGrpSpPr/>
            <p:nvPr/>
          </p:nvGrpSpPr>
          <p:grpSpPr>
            <a:xfrm>
              <a:off x="10894587" y="6381538"/>
              <a:ext cx="1099968" cy="287551"/>
              <a:chOff x="5334172" y="6525312"/>
              <a:chExt cx="1099968" cy="287551"/>
            </a:xfrm>
          </p:grpSpPr>
          <p:sp>
            <p:nvSpPr>
              <p:cNvPr id="30" name="Rectangle: Rounded Corners 29">
                <a:extLst>
                  <a:ext uri="{FF2B5EF4-FFF2-40B4-BE49-F238E27FC236}">
                    <a16:creationId xmlns:a16="http://schemas.microsoft.com/office/drawing/2014/main" id="{F034CC83-E267-AC88-C9AF-1A5F9BDE9BA4}"/>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
                <a:hlinkClick r:id="" action="ppaction://hlinkshowjump?jump=previousslide"/>
                <a:extLst>
                  <a:ext uri="{FF2B5EF4-FFF2-40B4-BE49-F238E27FC236}">
                    <a16:creationId xmlns:a16="http://schemas.microsoft.com/office/drawing/2014/main" id="{8A19A622-9676-F886-70B6-40DB7CD76E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a:off x="5657217" y="6560801"/>
                <a:ext cx="216000" cy="216000"/>
              </a:xfrm>
              <a:prstGeom prst="rect">
                <a:avLst/>
              </a:prstGeom>
            </p:spPr>
          </p:pic>
          <p:pic>
            <p:nvPicPr>
              <p:cNvPr id="32" name="Graphic 3">
                <a:hlinkClick r:id="" action="ppaction://hlinkshowjump?jump=nextslide"/>
                <a:extLst>
                  <a:ext uri="{FF2B5EF4-FFF2-40B4-BE49-F238E27FC236}">
                    <a16:creationId xmlns:a16="http://schemas.microsoft.com/office/drawing/2014/main" id="{811D3B70-C27C-C574-06A2-73AC118353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flipH="1">
                <a:off x="5922567" y="6560801"/>
                <a:ext cx="216000" cy="216000"/>
              </a:xfrm>
              <a:prstGeom prst="rect">
                <a:avLst/>
              </a:prstGeom>
            </p:spPr>
          </p:pic>
        </p:grpSp>
        <p:pic>
          <p:nvPicPr>
            <p:cNvPr id="28" name="Graphic 14">
              <a:hlinkClick r:id="rId9" action="ppaction://hlinksldjump"/>
              <a:extLst>
                <a:ext uri="{FF2B5EF4-FFF2-40B4-BE49-F238E27FC236}">
                  <a16:creationId xmlns:a16="http://schemas.microsoft.com/office/drawing/2014/main" id="{26873C66-9DA1-3B88-1400-336325E3BA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29" name="Graphic 2">
              <a:hlinkClick r:id="rId12" action="ppaction://hlinksldjump"/>
              <a:extLst>
                <a:ext uri="{FF2B5EF4-FFF2-40B4-BE49-F238E27FC236}">
                  <a16:creationId xmlns:a16="http://schemas.microsoft.com/office/drawing/2014/main" id="{9A008B24-54A0-8D0A-2D89-9EB5A36536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56758254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p:txBody>
          <a:bodyPr/>
          <a:lstStyle/>
          <a:p>
            <a:r>
              <a:rPr lang="en-US"/>
              <a:t>Case study: Allergic eosinophilic asthma phenotype [2/2]</a:t>
            </a: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536666"/>
          </a:xfrm>
          <a:prstGeom prst="roundRect">
            <a:avLst>
              <a:gd name="adj" fmla="val 10563"/>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mj-lt"/>
              </a:rPr>
              <a:t>19</a:t>
            </a:r>
            <a:r>
              <a:rPr kumimoji="0" lang="en-US" b="0" i="0" u="none" strike="noStrike" kern="1200" cap="none" spc="0" normalizeH="0" baseline="0">
                <a:ln>
                  <a:noFill/>
                </a:ln>
                <a:solidFill>
                  <a:srgbClr val="FFFFFF"/>
                </a:solidFill>
                <a:effectLst/>
                <a:uLnTx/>
                <a:uFillTx/>
                <a:latin typeface="+mj-lt"/>
                <a:ea typeface="+mn-ea"/>
                <a:cs typeface="+mn-cs"/>
              </a:rPr>
              <a:t>-year-old male</a:t>
            </a:r>
          </a:p>
        </p:txBody>
      </p:sp>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0"/>
            <a:ext cx="11044415" cy="4138191"/>
          </a:xfrm>
          <a:prstGeom prst="roundRect">
            <a:avLst>
              <a:gd name="adj" fmla="val 2025"/>
            </a:avLst>
          </a:prstGeom>
          <a:solidFill>
            <a:schemeClr val="accent4">
              <a:lumMod val="20000"/>
              <a:lumOff val="80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ctr"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a:ln>
                <a:noFill/>
              </a:ln>
              <a:solidFill>
                <a:srgbClr val="FFFFFF"/>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DE296CA5-160B-4589-A7AB-20B928281725}"/>
              </a:ext>
            </a:extLst>
          </p:cNvPr>
          <p:cNvSpPr/>
          <p:nvPr/>
        </p:nvSpPr>
        <p:spPr>
          <a:xfrm>
            <a:off x="708370" y="1978196"/>
            <a:ext cx="2482505" cy="505784"/>
          </a:xfrm>
          <a:prstGeom prst="roundRect">
            <a:avLst>
              <a:gd name="adj" fmla="val 17630"/>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lang="en-US" sz="1400" b="1">
                <a:solidFill>
                  <a:schemeClr val="bg2"/>
                </a:solidFill>
                <a:latin typeface="+mj-lt"/>
              </a:rPr>
              <a:t>Current status</a:t>
            </a:r>
            <a:endParaRPr kumimoji="0" lang="en-US" sz="1400" b="1" i="0" u="none" strike="noStrike" kern="1200" cap="none" spc="0" normalizeH="0" baseline="0">
              <a:ln>
                <a:noFill/>
              </a:ln>
              <a:solidFill>
                <a:schemeClr val="bg2"/>
              </a:solidFill>
              <a:effectLst/>
              <a:uLnTx/>
              <a:uFillTx/>
              <a:latin typeface="+mj-lt"/>
              <a:ea typeface="+mn-ea"/>
              <a:cs typeface="+mn-cs"/>
            </a:endParaRPr>
          </a:p>
        </p:txBody>
      </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019753"/>
            <a:ext cx="369825" cy="369825"/>
          </a:xfrm>
          <a:prstGeom prst="rect">
            <a:avLst/>
          </a:prstGeom>
        </p:spPr>
      </p:pic>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100" b="1">
                <a:latin typeface="+mj-lt"/>
              </a:rPr>
              <a:t>Patient case study</a:t>
            </a:r>
          </a:p>
          <a:p>
            <a:pPr algn="ctr"/>
            <a:endParaRPr lang="en-GB" sz="1100" b="1">
              <a:latin typeface="+mj-lt"/>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r>
              <a:rPr lang="en-GB" sz="800" b="1"/>
              <a:t>Abbreviations</a:t>
            </a:r>
            <a:r>
              <a:rPr lang="en-GB" sz="800"/>
              <a:t>: </a:t>
            </a:r>
            <a:r>
              <a:rPr lang="en-GB" sz="800" err="1"/>
              <a:t>FeNO</a:t>
            </a:r>
            <a:r>
              <a:rPr lang="en-GB" sz="800"/>
              <a:t>, fractional exhaled nitric oxide; FEV</a:t>
            </a:r>
            <a:r>
              <a:rPr lang="en-GB" sz="800" baseline="-25000"/>
              <a:t>1</a:t>
            </a:r>
            <a:r>
              <a:rPr lang="en-GB" sz="800"/>
              <a:t>, forced expiratory volume in 1 second; </a:t>
            </a:r>
            <a:r>
              <a:rPr lang="en-GB" sz="800" err="1"/>
              <a:t>IgE</a:t>
            </a:r>
            <a:r>
              <a:rPr lang="en-GB" sz="800"/>
              <a:t>, immunoglobulin E; IU, international unit; OCS, oral corticosteroid; ppb, parts per billion.</a:t>
            </a:r>
          </a:p>
          <a:p>
            <a:r>
              <a:rPr lang="en-GB" sz="800"/>
              <a:t> </a:t>
            </a:r>
            <a:br>
              <a:rPr lang="en-GB" sz="800"/>
            </a:br>
            <a:r>
              <a:rPr lang="en-GB" sz="800"/>
              <a:t>Z4-54955 | JUNE 2023</a:t>
            </a:r>
          </a:p>
        </p:txBody>
      </p:sp>
      <p:graphicFrame>
        <p:nvGraphicFramePr>
          <p:cNvPr id="21" name="Table 20">
            <a:extLst>
              <a:ext uri="{FF2B5EF4-FFF2-40B4-BE49-F238E27FC236}">
                <a16:creationId xmlns:a16="http://schemas.microsoft.com/office/drawing/2014/main" id="{94F93F7F-C227-4D55-AC55-D7AF61C11CC3}"/>
              </a:ext>
            </a:extLst>
          </p:cNvPr>
          <p:cNvGraphicFramePr>
            <a:graphicFrameLocks noGrp="1"/>
          </p:cNvGraphicFramePr>
          <p:nvPr>
            <p:extLst>
              <p:ext uri="{D42A27DB-BD31-4B8C-83A1-F6EECF244321}">
                <p14:modId xmlns:p14="http://schemas.microsoft.com/office/powerpoint/2010/main" val="2571252180"/>
              </p:ext>
            </p:extLst>
          </p:nvPr>
        </p:nvGraphicFramePr>
        <p:xfrm>
          <a:off x="707988" y="2541702"/>
          <a:ext cx="8864029" cy="1303432"/>
        </p:xfrm>
        <a:graphic>
          <a:graphicData uri="http://schemas.openxmlformats.org/drawingml/2006/table">
            <a:tbl>
              <a:tblPr/>
              <a:tblGrid>
                <a:gridCol w="4516299">
                  <a:extLst>
                    <a:ext uri="{9D8B030D-6E8A-4147-A177-3AD203B41FA5}">
                      <a16:colId xmlns:a16="http://schemas.microsoft.com/office/drawing/2014/main" val="20001"/>
                    </a:ext>
                  </a:extLst>
                </a:gridCol>
                <a:gridCol w="4347730">
                  <a:extLst>
                    <a:ext uri="{9D8B030D-6E8A-4147-A177-3AD203B41FA5}">
                      <a16:colId xmlns:a16="http://schemas.microsoft.com/office/drawing/2014/main" val="20002"/>
                    </a:ext>
                  </a:extLst>
                </a:gridCol>
              </a:tblGrid>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(IU/mL)</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675 IU/mL</a:t>
                      </a:r>
                      <a:endParaRPr lang="en-US" sz="1200" i="1" noProof="0">
                        <a:solidFill>
                          <a:schemeClr val="bg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solidFill>
                            <a:schemeClr val="tx1"/>
                          </a:solidFill>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solidFill>
                            <a:schemeClr val="tx1"/>
                          </a:solidFill>
                          <a:latin typeface="+mn-lt"/>
                        </a:rPr>
                        <a:t>320 cells/μL</a:t>
                      </a:r>
                      <a:endParaRPr lang="en-US" sz="1200" i="1" noProof="0">
                        <a:solidFill>
                          <a:schemeClr val="bg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 (ppb)</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55 ppb</a:t>
                      </a:r>
                      <a:endParaRPr lang="en-US" sz="1200" i="1" noProof="0">
                        <a:solidFill>
                          <a:schemeClr val="bg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Recent 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kern="1200" noProof="0">
                          <a:solidFill>
                            <a:schemeClr val="tx1"/>
                          </a:solidFill>
                          <a:latin typeface="+mn-lt"/>
                          <a:ea typeface="+mn-ea"/>
                          <a:cs typeface="+mn-cs"/>
                        </a:rPr>
                        <a:t>62% predicted</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24" name="Rectangle: Rounded Corners 23">
            <a:extLst>
              <a:ext uri="{FF2B5EF4-FFF2-40B4-BE49-F238E27FC236}">
                <a16:creationId xmlns:a16="http://schemas.microsoft.com/office/drawing/2014/main" id="{D5C9BB6A-436E-418E-8B1D-4F31A592F87B}"/>
              </a:ext>
            </a:extLst>
          </p:cNvPr>
          <p:cNvSpPr/>
          <p:nvPr/>
        </p:nvSpPr>
        <p:spPr>
          <a:xfrm>
            <a:off x="708370" y="4010926"/>
            <a:ext cx="3669077" cy="505784"/>
          </a:xfrm>
          <a:prstGeom prst="roundRect">
            <a:avLst>
              <a:gd name="adj" fmla="val 17630"/>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lang="en-US" sz="1400" b="1">
                <a:solidFill>
                  <a:schemeClr val="bg2"/>
                </a:solidFill>
                <a:latin typeface="+mj-lt"/>
              </a:rPr>
              <a:t>One year ago (after a course of OCS)</a:t>
            </a:r>
            <a:endParaRPr kumimoji="0" lang="en-US" sz="1400" b="1" i="0" u="none" strike="noStrike" kern="1200" cap="none" spc="0" normalizeH="0" baseline="0">
              <a:ln>
                <a:noFill/>
              </a:ln>
              <a:solidFill>
                <a:schemeClr val="bg2"/>
              </a:solidFill>
              <a:effectLst/>
              <a:uLnTx/>
              <a:uFillTx/>
              <a:latin typeface="+mj-lt"/>
              <a:ea typeface="+mn-ea"/>
              <a:cs typeface="+mn-cs"/>
            </a:endParaRPr>
          </a:p>
        </p:txBody>
      </p:sp>
      <p:pic>
        <p:nvPicPr>
          <p:cNvPr id="25" name="Graphic 24" descr="First aid kit outline">
            <a:extLst>
              <a:ext uri="{FF2B5EF4-FFF2-40B4-BE49-F238E27FC236}">
                <a16:creationId xmlns:a16="http://schemas.microsoft.com/office/drawing/2014/main" id="{15B58EAE-2AE6-42FB-A1EF-5AB3A16E9C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4052483"/>
            <a:ext cx="369825" cy="369825"/>
          </a:xfrm>
          <a:prstGeom prst="rect">
            <a:avLst/>
          </a:prstGeom>
        </p:spPr>
      </p:pic>
      <p:graphicFrame>
        <p:nvGraphicFramePr>
          <p:cNvPr id="27" name="Table 26">
            <a:extLst>
              <a:ext uri="{FF2B5EF4-FFF2-40B4-BE49-F238E27FC236}">
                <a16:creationId xmlns:a16="http://schemas.microsoft.com/office/drawing/2014/main" id="{5FFD7211-3EE0-4150-A0D2-B8B8660D94BF}"/>
              </a:ext>
            </a:extLst>
          </p:cNvPr>
          <p:cNvGraphicFramePr>
            <a:graphicFrameLocks noGrp="1"/>
          </p:cNvGraphicFramePr>
          <p:nvPr>
            <p:extLst>
              <p:ext uri="{D42A27DB-BD31-4B8C-83A1-F6EECF244321}">
                <p14:modId xmlns:p14="http://schemas.microsoft.com/office/powerpoint/2010/main" val="1429389102"/>
              </p:ext>
            </p:extLst>
          </p:nvPr>
        </p:nvGraphicFramePr>
        <p:xfrm>
          <a:off x="707990" y="4588180"/>
          <a:ext cx="8864027" cy="1303432"/>
        </p:xfrm>
        <a:graphic>
          <a:graphicData uri="http://schemas.openxmlformats.org/drawingml/2006/table">
            <a:tbl>
              <a:tblPr/>
              <a:tblGrid>
                <a:gridCol w="4516298">
                  <a:extLst>
                    <a:ext uri="{9D8B030D-6E8A-4147-A177-3AD203B41FA5}">
                      <a16:colId xmlns:a16="http://schemas.microsoft.com/office/drawing/2014/main" val="20001"/>
                    </a:ext>
                  </a:extLst>
                </a:gridCol>
                <a:gridCol w="4347729">
                  <a:extLst>
                    <a:ext uri="{9D8B030D-6E8A-4147-A177-3AD203B41FA5}">
                      <a16:colId xmlns:a16="http://schemas.microsoft.com/office/drawing/2014/main" val="20002"/>
                    </a:ext>
                  </a:extLst>
                </a:gridCol>
              </a:tblGrid>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at last visit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550 IU/mL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latin typeface="+mn-lt"/>
                        </a:rPr>
                        <a:t>130 cells/μL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20 ppb</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 – reversibility</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r>
                        <a:rPr lang="en-US" sz="1200" noProof="0">
                          <a:latin typeface="+mn-lt"/>
                        </a:rPr>
                        <a:t>72% predicted and 13% reversibility</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29" name="TextBox 28">
            <a:extLst>
              <a:ext uri="{FF2B5EF4-FFF2-40B4-BE49-F238E27FC236}">
                <a16:creationId xmlns:a16="http://schemas.microsoft.com/office/drawing/2014/main" id="{7069A5F2-4E48-4123-942B-71E9F3730E27}"/>
              </a:ext>
            </a:extLst>
          </p:cNvPr>
          <p:cNvSpPr txBox="1"/>
          <p:nvPr/>
        </p:nvSpPr>
        <p:spPr>
          <a:xfrm>
            <a:off x="9676241" y="2926983"/>
            <a:ext cx="2339474" cy="2246888"/>
          </a:xfrm>
          <a:prstGeom prst="roundRect">
            <a:avLst>
              <a:gd name="adj" fmla="val 9598"/>
            </a:avLst>
          </a:prstGeom>
          <a:solidFill>
            <a:schemeClr val="bg1"/>
          </a:solidFill>
          <a:ln>
            <a:solidFill>
              <a:schemeClr val="tx1"/>
            </a:solidFill>
          </a:ln>
        </p:spPr>
        <p:txBody>
          <a:bodyPr wrap="square" rtlCol="0" anchor="ctr">
            <a:spAutoFit/>
          </a:bodyPr>
          <a:lstStyle/>
          <a:p>
            <a:pPr marL="228600" indent="-228600">
              <a:buClr>
                <a:schemeClr val="tx1"/>
              </a:buClr>
              <a:buFont typeface="+mj-lt"/>
              <a:buAutoNum type="arabicPeriod"/>
            </a:pPr>
            <a:r>
              <a:rPr lang="en-GB" sz="1200" b="1">
                <a:solidFill>
                  <a:schemeClr val="bg2"/>
                </a:solidFill>
                <a:latin typeface="+mj-lt"/>
              </a:rPr>
              <a:t>What might demonstrate allergic-driven disease in this patient?</a:t>
            </a:r>
            <a:endParaRPr lang="en-GB" sz="1200">
              <a:latin typeface="+mj-lt"/>
            </a:endParaRPr>
          </a:p>
          <a:p>
            <a:pPr marL="228600" indent="-228600">
              <a:buClr>
                <a:schemeClr val="tx1"/>
              </a:buClr>
              <a:buFont typeface="+mj-lt"/>
              <a:buAutoNum type="arabicPeriod"/>
            </a:pPr>
            <a:endParaRPr lang="en-GB" sz="1200">
              <a:latin typeface="+mj-lt"/>
            </a:endParaRPr>
          </a:p>
          <a:p>
            <a:pPr marL="228600" indent="-228600">
              <a:buClr>
                <a:schemeClr val="tx1"/>
              </a:buClr>
              <a:buFont typeface="+mj-lt"/>
              <a:buAutoNum type="arabicPeriod"/>
            </a:pPr>
            <a:r>
              <a:rPr lang="en-GB" sz="1200" b="1">
                <a:solidFill>
                  <a:schemeClr val="bg2"/>
                </a:solidFill>
                <a:latin typeface="+mj-lt"/>
              </a:rPr>
              <a:t>What could be driving the eosinophilic response?</a:t>
            </a:r>
            <a:endParaRPr lang="en-GB" sz="1200">
              <a:latin typeface="+mj-lt"/>
            </a:endParaRPr>
          </a:p>
          <a:p>
            <a:pPr marL="228600" indent="-228600">
              <a:buClr>
                <a:schemeClr val="tx1"/>
              </a:buClr>
              <a:buFont typeface="+mj-lt"/>
              <a:buAutoNum type="arabicPeriod"/>
            </a:pPr>
            <a:endParaRPr lang="en-GB" sz="1200">
              <a:latin typeface="+mj-lt"/>
            </a:endParaRPr>
          </a:p>
          <a:p>
            <a:pPr marL="228600" indent="-228600">
              <a:buClr>
                <a:schemeClr val="tx1"/>
              </a:buClr>
              <a:buFont typeface="+mj-lt"/>
              <a:buAutoNum type="arabicPeriod"/>
            </a:pPr>
            <a:r>
              <a:rPr lang="en-GB" sz="1200" b="1">
                <a:solidFill>
                  <a:schemeClr val="bg2"/>
                </a:solidFill>
                <a:latin typeface="+mj-lt"/>
              </a:rPr>
              <a:t>Why might this patient experience more symptoms based on the seasons?</a:t>
            </a:r>
            <a:endParaRPr lang="en-GB" sz="1200">
              <a:latin typeface="+mj-lt"/>
            </a:endParaRPr>
          </a:p>
        </p:txBody>
      </p:sp>
      <p:grpSp>
        <p:nvGrpSpPr>
          <p:cNvPr id="11" name="Group 10">
            <a:extLst>
              <a:ext uri="{FF2B5EF4-FFF2-40B4-BE49-F238E27FC236}">
                <a16:creationId xmlns:a16="http://schemas.microsoft.com/office/drawing/2014/main" id="{CC3DB8F1-960D-B8F2-258D-24AD12776FFB}"/>
              </a:ext>
            </a:extLst>
          </p:cNvPr>
          <p:cNvGrpSpPr/>
          <p:nvPr/>
        </p:nvGrpSpPr>
        <p:grpSpPr>
          <a:xfrm>
            <a:off x="10894587" y="6381538"/>
            <a:ext cx="1099968" cy="287551"/>
            <a:chOff x="10894587" y="6381538"/>
            <a:chExt cx="1099968" cy="287551"/>
          </a:xfrm>
        </p:grpSpPr>
        <p:grpSp>
          <p:nvGrpSpPr>
            <p:cNvPr id="12" name="Group 11">
              <a:extLst>
                <a:ext uri="{FF2B5EF4-FFF2-40B4-BE49-F238E27FC236}">
                  <a16:creationId xmlns:a16="http://schemas.microsoft.com/office/drawing/2014/main" id="{D7D5BABC-EEA1-BA9E-BE67-5F97301DC01A}"/>
                </a:ext>
              </a:extLst>
            </p:cNvPr>
            <p:cNvGrpSpPr/>
            <p:nvPr/>
          </p:nvGrpSpPr>
          <p:grpSpPr>
            <a:xfrm>
              <a:off x="10894587" y="6381538"/>
              <a:ext cx="1099968" cy="287551"/>
              <a:chOff x="5334172" y="6525312"/>
              <a:chExt cx="1099968" cy="287551"/>
            </a:xfrm>
          </p:grpSpPr>
          <p:sp>
            <p:nvSpPr>
              <p:cNvPr id="15" name="Rectangle: Rounded Corners 14">
                <a:extLst>
                  <a:ext uri="{FF2B5EF4-FFF2-40B4-BE49-F238E27FC236}">
                    <a16:creationId xmlns:a16="http://schemas.microsoft.com/office/drawing/2014/main" id="{A67AF1B0-1FAF-DF45-5F48-0D28E0D0409E}"/>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3">
                <a:hlinkClick r:id="" action="ppaction://hlinkshowjump?jump=previousslide"/>
                <a:extLst>
                  <a:ext uri="{FF2B5EF4-FFF2-40B4-BE49-F238E27FC236}">
                    <a16:creationId xmlns:a16="http://schemas.microsoft.com/office/drawing/2014/main" id="{E69F4A59-AEAB-B332-D348-FC381BEEC0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a:off x="5657217" y="6560801"/>
                <a:ext cx="216000" cy="216000"/>
              </a:xfrm>
              <a:prstGeom prst="rect">
                <a:avLst/>
              </a:prstGeom>
            </p:spPr>
          </p:pic>
          <p:pic>
            <p:nvPicPr>
              <p:cNvPr id="18" name="Graphic 3">
                <a:hlinkClick r:id="" action="ppaction://hlinkshowjump?jump=nextslide"/>
                <a:extLst>
                  <a:ext uri="{FF2B5EF4-FFF2-40B4-BE49-F238E27FC236}">
                    <a16:creationId xmlns:a16="http://schemas.microsoft.com/office/drawing/2014/main" id="{FA951058-2A99-9A39-6316-08AC4D8064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flipH="1">
                <a:off x="5922567" y="6560801"/>
                <a:ext cx="216000" cy="216000"/>
              </a:xfrm>
              <a:prstGeom prst="rect">
                <a:avLst/>
              </a:prstGeom>
            </p:spPr>
          </p:pic>
        </p:grpSp>
        <p:pic>
          <p:nvPicPr>
            <p:cNvPr id="13" name="Graphic 14">
              <a:hlinkClick r:id="rId7" action="ppaction://hlinksldjump"/>
              <a:extLst>
                <a:ext uri="{FF2B5EF4-FFF2-40B4-BE49-F238E27FC236}">
                  <a16:creationId xmlns:a16="http://schemas.microsoft.com/office/drawing/2014/main" id="{C1323E85-A167-9B9F-C108-EA2DC66611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734234" y="6417528"/>
              <a:ext cx="216000" cy="216000"/>
            </a:xfrm>
            <a:prstGeom prst="rect">
              <a:avLst/>
            </a:prstGeom>
          </p:spPr>
        </p:pic>
        <p:pic>
          <p:nvPicPr>
            <p:cNvPr id="14" name="Graphic 2">
              <a:hlinkClick r:id="rId10" action="ppaction://hlinksldjump"/>
              <a:extLst>
                <a:ext uri="{FF2B5EF4-FFF2-40B4-BE49-F238E27FC236}">
                  <a16:creationId xmlns:a16="http://schemas.microsoft.com/office/drawing/2014/main" id="{18EAB12A-59B4-A75E-6E43-21D73A4FFC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9320331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B80B4-A26E-7543-7D55-2CB339A975A0}"/>
              </a:ext>
            </a:extLst>
          </p:cNvPr>
          <p:cNvPicPr>
            <a:picLocks noChangeAspect="1"/>
          </p:cNvPicPr>
          <p:nvPr/>
        </p:nvPicPr>
        <p:blipFill>
          <a:blip r:embed="rId3"/>
          <a:stretch>
            <a:fillRect/>
          </a:stretch>
        </p:blipFill>
        <p:spPr>
          <a:xfrm>
            <a:off x="920025" y="2160143"/>
            <a:ext cx="3596952" cy="3481118"/>
          </a:xfrm>
          <a:prstGeom prst="rect">
            <a:avLst/>
          </a:prstGeom>
        </p:spPr>
      </p:pic>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Non-allergic eosinophilic asthma phenotype</a:t>
            </a:r>
            <a:endParaRPr lang="en-GB" baseline="30000"/>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p:txBody>
          <a:bodyPr/>
          <a:lstStyle/>
          <a:p>
            <a:r>
              <a:rPr lang="en-GB" sz="1400"/>
              <a:t>Unlike the allergic asthma pathogenesis, in eosinophilic asthma, stimulated ILC2 cells play a central role and drive the eosinophilic </a:t>
            </a:r>
            <a:br>
              <a:rPr lang="en-GB" sz="1400"/>
            </a:br>
            <a:r>
              <a:rPr lang="en-GB" sz="1400"/>
              <a:t>inflammatory pathway</a:t>
            </a:r>
            <a:r>
              <a:rPr lang="en-GB" sz="1400" baseline="30000"/>
              <a:t>1,2</a:t>
            </a:r>
          </a:p>
        </p:txBody>
      </p:sp>
      <p:pic>
        <p:nvPicPr>
          <p:cNvPr id="999" name="Graphic 998" descr="Badge Cross with solid fill">
            <a:extLst>
              <a:ext uri="{FF2B5EF4-FFF2-40B4-BE49-F238E27FC236}">
                <a16:creationId xmlns:a16="http://schemas.microsoft.com/office/drawing/2014/main" id="{37132976-014A-C08D-6CF4-EF3A25576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1968" y="3393972"/>
            <a:ext cx="457200" cy="457200"/>
          </a:xfrm>
          <a:prstGeom prst="rect">
            <a:avLst/>
          </a:prstGeom>
        </p:spPr>
      </p:pic>
      <p:graphicFrame>
        <p:nvGraphicFramePr>
          <p:cNvPr id="5" name="Table 16">
            <a:extLst>
              <a:ext uri="{FF2B5EF4-FFF2-40B4-BE49-F238E27FC236}">
                <a16:creationId xmlns:a16="http://schemas.microsoft.com/office/drawing/2014/main" id="{859B3472-8C09-6643-30CC-C6B921D8EE95}"/>
              </a:ext>
            </a:extLst>
          </p:cNvPr>
          <p:cNvGraphicFramePr>
            <a:graphicFrameLocks noGrp="1"/>
          </p:cNvGraphicFramePr>
          <p:nvPr>
            <p:extLst>
              <p:ext uri="{D42A27DB-BD31-4B8C-83A1-F6EECF244321}">
                <p14:modId xmlns:p14="http://schemas.microsoft.com/office/powerpoint/2010/main" val="3528566574"/>
              </p:ext>
            </p:extLst>
          </p:nvPr>
        </p:nvGraphicFramePr>
        <p:xfrm>
          <a:off x="5048115" y="2319893"/>
          <a:ext cx="6596983" cy="512087"/>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512087">
                <a:tc>
                  <a:txBody>
                    <a:bodyPr/>
                    <a:lstStyle/>
                    <a:p>
                      <a:pPr algn="ctr"/>
                      <a:r>
                        <a:rPr lang="en-NZ" sz="1800" b="1">
                          <a:solidFill>
                            <a:schemeClr val="tx2"/>
                          </a:solidFill>
                          <a:latin typeface="+mj-lt"/>
                        </a:rPr>
                        <a:t>1</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chemeClr val="tx1"/>
                          </a:solidFill>
                        </a:rPr>
                        <a:t>Other inhaled triggers, including pathogens and irritants, interact with the airway epithelium and may initiate the release of epithelial cytokines including </a:t>
                      </a:r>
                      <a:r>
                        <a:rPr lang="en-GB" sz="1050" b="1">
                          <a:solidFill>
                            <a:schemeClr val="tx2"/>
                          </a:solidFill>
                        </a:rPr>
                        <a:t>IL-33</a:t>
                      </a:r>
                      <a:r>
                        <a:rPr lang="en-GB" sz="1050">
                          <a:solidFill>
                            <a:schemeClr val="tx1"/>
                          </a:solidFill>
                        </a:rPr>
                        <a:t>, </a:t>
                      </a:r>
                      <a:r>
                        <a:rPr lang="en-GB" sz="1050" b="1">
                          <a:solidFill>
                            <a:schemeClr val="tx2"/>
                          </a:solidFill>
                        </a:rPr>
                        <a:t>TSLP</a:t>
                      </a:r>
                      <a:r>
                        <a:rPr lang="en-GB" sz="1050">
                          <a:solidFill>
                            <a:schemeClr val="tx1"/>
                          </a:solidFill>
                        </a:rPr>
                        <a:t> and </a:t>
                      </a:r>
                      <a:r>
                        <a:rPr lang="en-GB" sz="1050" b="1">
                          <a:solidFill>
                            <a:schemeClr val="tx2"/>
                          </a:solidFill>
                        </a:rPr>
                        <a:t>IL-25</a:t>
                      </a:r>
                      <a:r>
                        <a:rPr lang="en-GB" sz="1050" kern="1200" baseline="30000">
                          <a:solidFill>
                            <a:schemeClr val="tx1"/>
                          </a:solidFill>
                          <a:latin typeface="+mn-lt"/>
                          <a:ea typeface="+mn-ea"/>
                          <a:cs typeface="+mn-cs"/>
                        </a:rPr>
                        <a:t>1</a:t>
                      </a:r>
                      <a:r>
                        <a:rPr lang="en-GB" sz="1050" kern="1200" baseline="30000">
                          <a:solidFill>
                            <a:schemeClr val="tx2"/>
                          </a:solidFill>
                          <a:latin typeface="+mn-lt"/>
                          <a:ea typeface="+mn-ea"/>
                          <a:cs typeface="+mn-cs"/>
                        </a:rPr>
                        <a:t>  </a:t>
                      </a:r>
                      <a:endParaRPr lang="en-NZ" sz="1050" baseline="30000">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0432237"/>
                  </a:ext>
                </a:extLst>
              </a:tr>
            </a:tbl>
          </a:graphicData>
        </a:graphic>
      </p:graphicFrame>
      <p:graphicFrame>
        <p:nvGraphicFramePr>
          <p:cNvPr id="774" name="Table 16">
            <a:extLst>
              <a:ext uri="{FF2B5EF4-FFF2-40B4-BE49-F238E27FC236}">
                <a16:creationId xmlns:a16="http://schemas.microsoft.com/office/drawing/2014/main" id="{1A55461A-FA17-765F-A402-83673A17EE69}"/>
              </a:ext>
            </a:extLst>
          </p:cNvPr>
          <p:cNvGraphicFramePr>
            <a:graphicFrameLocks noGrp="1"/>
          </p:cNvGraphicFramePr>
          <p:nvPr>
            <p:extLst>
              <p:ext uri="{D42A27DB-BD31-4B8C-83A1-F6EECF244321}">
                <p14:modId xmlns:p14="http://schemas.microsoft.com/office/powerpoint/2010/main" val="1589675438"/>
              </p:ext>
            </p:extLst>
          </p:nvPr>
        </p:nvGraphicFramePr>
        <p:xfrm>
          <a:off x="5048115" y="2882157"/>
          <a:ext cx="6596983" cy="486405"/>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486405">
                <a:tc>
                  <a:txBody>
                    <a:bodyPr/>
                    <a:lstStyle/>
                    <a:p>
                      <a:pPr algn="ctr"/>
                      <a:r>
                        <a:rPr lang="en-NZ" sz="1800" b="1">
                          <a:solidFill>
                            <a:schemeClr val="tx2"/>
                          </a:solidFill>
                          <a:latin typeface="+mj-lt"/>
                        </a:rPr>
                        <a:t>2</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50" baseline="0">
                          <a:solidFill>
                            <a:schemeClr val="tx1"/>
                          </a:solidFill>
                        </a:rPr>
                        <a:t>Release of epithelial cytokines </a:t>
                      </a:r>
                      <a:r>
                        <a:rPr lang="en-GB" sz="1050" b="1">
                          <a:solidFill>
                            <a:schemeClr val="tx2"/>
                          </a:solidFill>
                        </a:rPr>
                        <a:t>IL-33</a:t>
                      </a:r>
                      <a:r>
                        <a:rPr lang="en-GB" sz="1050">
                          <a:solidFill>
                            <a:schemeClr val="tx1"/>
                          </a:solidFill>
                        </a:rPr>
                        <a:t>, </a:t>
                      </a:r>
                      <a:r>
                        <a:rPr lang="en-GB" sz="1050" b="1">
                          <a:solidFill>
                            <a:schemeClr val="tx2"/>
                          </a:solidFill>
                        </a:rPr>
                        <a:t>TSLP</a:t>
                      </a:r>
                      <a:r>
                        <a:rPr lang="en-GB" sz="1050">
                          <a:solidFill>
                            <a:schemeClr val="tx1"/>
                          </a:solidFill>
                        </a:rPr>
                        <a:t> and </a:t>
                      </a:r>
                      <a:r>
                        <a:rPr lang="en-GB" sz="1050" b="1">
                          <a:solidFill>
                            <a:schemeClr val="tx2"/>
                          </a:solidFill>
                        </a:rPr>
                        <a:t>IL-25 </a:t>
                      </a:r>
                      <a:r>
                        <a:rPr lang="en-NZ" sz="1050" baseline="0">
                          <a:solidFill>
                            <a:schemeClr val="tx1"/>
                          </a:solidFill>
                        </a:rPr>
                        <a:t>can activate </a:t>
                      </a:r>
                      <a:r>
                        <a:rPr lang="en-NZ" sz="1050" b="1" baseline="0">
                          <a:solidFill>
                            <a:schemeClr val="tx2"/>
                          </a:solidFill>
                        </a:rPr>
                        <a:t>ILC2</a:t>
                      </a:r>
                      <a:r>
                        <a:rPr lang="en-NZ" sz="1050" baseline="0">
                          <a:solidFill>
                            <a:schemeClr val="tx1"/>
                          </a:solidFill>
                        </a:rPr>
                        <a:t> cells, releasing cytokines including </a:t>
                      </a:r>
                      <a:br>
                        <a:rPr lang="en-NZ" sz="1050" baseline="0">
                          <a:solidFill>
                            <a:schemeClr val="tx1"/>
                          </a:solidFill>
                        </a:rPr>
                      </a:br>
                      <a:r>
                        <a:rPr lang="en-NZ" sz="1050" b="1" baseline="0">
                          <a:solidFill>
                            <a:schemeClr val="tx2"/>
                          </a:solidFill>
                        </a:rPr>
                        <a:t>IL-5</a:t>
                      </a:r>
                      <a:r>
                        <a:rPr lang="en-NZ" sz="1050" b="1" baseline="0">
                          <a:solidFill>
                            <a:schemeClr val="tx1"/>
                          </a:solidFill>
                        </a:rPr>
                        <a:t> </a:t>
                      </a:r>
                      <a:r>
                        <a:rPr lang="en-NZ" sz="1050" b="0" baseline="0">
                          <a:solidFill>
                            <a:schemeClr val="tx1"/>
                          </a:solidFill>
                        </a:rPr>
                        <a:t>and</a:t>
                      </a:r>
                      <a:r>
                        <a:rPr lang="en-NZ" sz="1050" b="1" baseline="0">
                          <a:solidFill>
                            <a:schemeClr val="tx1"/>
                          </a:solidFill>
                        </a:rPr>
                        <a:t> </a:t>
                      </a:r>
                      <a:r>
                        <a:rPr lang="en-NZ" sz="1050" b="1" baseline="0">
                          <a:solidFill>
                            <a:schemeClr val="tx2"/>
                          </a:solidFill>
                        </a:rPr>
                        <a:t>IL-13</a:t>
                      </a:r>
                      <a:r>
                        <a:rPr lang="en-GB" sz="1050" kern="1200" baseline="30000">
                          <a:solidFill>
                            <a:schemeClr val="tx1"/>
                          </a:solidFill>
                          <a:latin typeface="+mn-lt"/>
                          <a:ea typeface="+mn-ea"/>
                          <a:cs typeface="+mn-cs"/>
                        </a:rPr>
                        <a:t>1</a:t>
                      </a:r>
                      <a:endParaRPr lang="en-NZ" sz="1050" b="1" baseline="0">
                        <a:solidFill>
                          <a:schemeClr val="tx1"/>
                        </a:solidFill>
                      </a:endParaRP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63092363"/>
                  </a:ext>
                </a:extLst>
              </a:tr>
            </a:tbl>
          </a:graphicData>
        </a:graphic>
      </p:graphicFrame>
      <p:graphicFrame>
        <p:nvGraphicFramePr>
          <p:cNvPr id="775" name="Table 16">
            <a:extLst>
              <a:ext uri="{FF2B5EF4-FFF2-40B4-BE49-F238E27FC236}">
                <a16:creationId xmlns:a16="http://schemas.microsoft.com/office/drawing/2014/main" id="{ABF64F5E-AC5E-85B3-D3C2-8E7D96D59664}"/>
              </a:ext>
            </a:extLst>
          </p:cNvPr>
          <p:cNvGraphicFramePr>
            <a:graphicFrameLocks noGrp="1"/>
          </p:cNvGraphicFramePr>
          <p:nvPr>
            <p:extLst>
              <p:ext uri="{D42A27DB-BD31-4B8C-83A1-F6EECF244321}">
                <p14:modId xmlns:p14="http://schemas.microsoft.com/office/powerpoint/2010/main" val="2710746992"/>
              </p:ext>
            </p:extLst>
          </p:nvPr>
        </p:nvGraphicFramePr>
        <p:xfrm>
          <a:off x="5056975" y="3401053"/>
          <a:ext cx="6596983" cy="571500"/>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417631">
                <a:tc>
                  <a:txBody>
                    <a:bodyPr/>
                    <a:lstStyle/>
                    <a:p>
                      <a:pPr algn="ctr"/>
                      <a:r>
                        <a:rPr lang="en-NZ" sz="1800" b="1">
                          <a:solidFill>
                            <a:schemeClr val="tx2"/>
                          </a:solidFill>
                          <a:latin typeface="+mj-lt"/>
                        </a:rPr>
                        <a:t>3</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r>
                        <a:rPr lang="en-NZ" sz="1050" strike="noStrike" baseline="0">
                          <a:solidFill>
                            <a:schemeClr val="tx1"/>
                          </a:solidFill>
                        </a:rPr>
                        <a:t>IL-5 </a:t>
                      </a:r>
                      <a:r>
                        <a:rPr lang="en-NZ" sz="1050" baseline="0">
                          <a:solidFill>
                            <a:schemeClr val="tx1"/>
                          </a:solidFill>
                        </a:rPr>
                        <a:t>promotes the recruitment of </a:t>
                      </a:r>
                      <a:r>
                        <a:rPr lang="en-NZ" sz="1050" b="1" baseline="0">
                          <a:solidFill>
                            <a:schemeClr val="tx2"/>
                          </a:solidFill>
                        </a:rPr>
                        <a:t>eosinophils</a:t>
                      </a:r>
                      <a:r>
                        <a:rPr lang="en-NZ" sz="1050" baseline="0">
                          <a:solidFill>
                            <a:schemeClr val="tx1"/>
                          </a:solidFill>
                        </a:rPr>
                        <a:t> into the </a:t>
                      </a:r>
                      <a:r>
                        <a:rPr lang="en-NZ" sz="1050" strike="noStrike" baseline="0">
                          <a:solidFill>
                            <a:schemeClr val="tx1"/>
                          </a:solidFill>
                        </a:rPr>
                        <a:t>airway</a:t>
                      </a:r>
                      <a:r>
                        <a:rPr lang="en-GB" sz="1050" strike="noStrike" baseline="0">
                          <a:solidFill>
                            <a:schemeClr val="tx1"/>
                          </a:solidFill>
                        </a:rPr>
                        <a:t>.</a:t>
                      </a:r>
                      <a:r>
                        <a:rPr lang="en-GB" sz="1050" strike="noStrike" kern="1200" baseline="30000">
                          <a:solidFill>
                            <a:schemeClr val="tx1"/>
                          </a:solidFill>
                          <a:latin typeface="+mn-lt"/>
                          <a:ea typeface="+mn-ea"/>
                          <a:cs typeface="+mn-cs"/>
                        </a:rPr>
                        <a:t>1,3</a:t>
                      </a:r>
                      <a:r>
                        <a:rPr lang="en-GB" sz="1050" b="1" strike="noStrike" kern="1200" baseline="0">
                          <a:solidFill>
                            <a:schemeClr val="tx2"/>
                          </a:solidFill>
                          <a:latin typeface="+mn-lt"/>
                          <a:ea typeface="+mn-ea"/>
                          <a:cs typeface="+mn-cs"/>
                        </a:rPr>
                        <a:t> </a:t>
                      </a:r>
                      <a:r>
                        <a:rPr lang="en-GB" sz="1050" b="1" kern="1200" baseline="0">
                          <a:solidFill>
                            <a:schemeClr val="tx2"/>
                          </a:solidFill>
                          <a:latin typeface="+mn-lt"/>
                          <a:ea typeface="+mn-ea"/>
                          <a:cs typeface="+mn-cs"/>
                        </a:rPr>
                        <a:t>Eosinophils </a:t>
                      </a:r>
                      <a:r>
                        <a:rPr lang="en-GB" sz="1050" kern="1200" baseline="0">
                          <a:solidFill>
                            <a:schemeClr val="tx1"/>
                          </a:solidFill>
                          <a:latin typeface="+mn-lt"/>
                          <a:ea typeface="+mn-ea"/>
                          <a:cs typeface="+mn-cs"/>
                        </a:rPr>
                        <a:t>release pro-inflammatory molecules to perpetuate inflammation and indirectly promote airway remodelling.</a:t>
                      </a:r>
                      <a:r>
                        <a:rPr lang="en-GB" sz="1050" kern="1200" baseline="30000">
                          <a:solidFill>
                            <a:schemeClr val="tx1"/>
                          </a:solidFill>
                          <a:latin typeface="+mn-lt"/>
                          <a:ea typeface="+mn-ea"/>
                          <a:cs typeface="+mn-cs"/>
                        </a:rPr>
                        <a:t>1  </a:t>
                      </a:r>
                      <a:br>
                        <a:rPr lang="en-GB" sz="1050" kern="1200" baseline="30000">
                          <a:solidFill>
                            <a:schemeClr val="tx1"/>
                          </a:solidFill>
                          <a:latin typeface="+mn-lt"/>
                          <a:ea typeface="+mn-ea"/>
                          <a:cs typeface="+mn-cs"/>
                        </a:rPr>
                      </a:br>
                      <a:r>
                        <a:rPr lang="en-NZ" sz="1050" b="1" baseline="0">
                          <a:solidFill>
                            <a:schemeClr val="tx2"/>
                          </a:solidFill>
                        </a:rPr>
                        <a:t>IL-13</a:t>
                      </a:r>
                      <a:r>
                        <a:rPr lang="en-NZ" sz="1050" kern="1200" baseline="0">
                          <a:solidFill>
                            <a:schemeClr val="tx1"/>
                          </a:solidFill>
                          <a:latin typeface="+mn-lt"/>
                          <a:ea typeface="+mn-ea"/>
                          <a:cs typeface="+mn-cs"/>
                        </a:rPr>
                        <a:t> </a:t>
                      </a:r>
                      <a:r>
                        <a:rPr lang="en-GB" sz="1050" kern="1200" baseline="0">
                          <a:solidFill>
                            <a:schemeClr val="tx1"/>
                          </a:solidFill>
                          <a:latin typeface="+mn-lt"/>
                          <a:ea typeface="+mn-ea"/>
                          <a:cs typeface="+mn-cs"/>
                        </a:rPr>
                        <a:t>promotes inflammation, smooth muscle contraction and airway hyperresponsiveness</a:t>
                      </a:r>
                      <a:r>
                        <a:rPr lang="en-GB" sz="1050" strike="noStrike" kern="1200" baseline="30000">
                          <a:solidFill>
                            <a:schemeClr val="tx1"/>
                          </a:solidFill>
                          <a:latin typeface="+mn-lt"/>
                          <a:ea typeface="+mn-ea"/>
                          <a:cs typeface="+mn-cs"/>
                        </a:rPr>
                        <a:t>1–5</a:t>
                      </a: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6381523"/>
                  </a:ext>
                </a:extLst>
              </a:tr>
            </a:tbl>
          </a:graphicData>
        </a:graphic>
      </p:graphicFrame>
      <p:graphicFrame>
        <p:nvGraphicFramePr>
          <p:cNvPr id="6" name="Table 16">
            <a:extLst>
              <a:ext uri="{FF2B5EF4-FFF2-40B4-BE49-F238E27FC236}">
                <a16:creationId xmlns:a16="http://schemas.microsoft.com/office/drawing/2014/main" id="{0B2188CD-1E70-8B5A-DDF3-5E78460D39D1}"/>
              </a:ext>
            </a:extLst>
          </p:cNvPr>
          <p:cNvGraphicFramePr>
            <a:graphicFrameLocks noGrp="1"/>
          </p:cNvGraphicFramePr>
          <p:nvPr>
            <p:extLst>
              <p:ext uri="{D42A27DB-BD31-4B8C-83A1-F6EECF244321}">
                <p14:modId xmlns:p14="http://schemas.microsoft.com/office/powerpoint/2010/main" val="1931347748"/>
              </p:ext>
            </p:extLst>
          </p:nvPr>
        </p:nvGraphicFramePr>
        <p:xfrm>
          <a:off x="5056974" y="4058066"/>
          <a:ext cx="6595367" cy="571500"/>
        </p:xfrm>
        <a:graphic>
          <a:graphicData uri="http://schemas.openxmlformats.org/drawingml/2006/table">
            <a:tbl>
              <a:tblPr firstRow="1" bandRow="1">
                <a:tableStyleId>{2D5ABB26-0587-4C30-8999-92F81FD0307C}</a:tableStyleId>
              </a:tblPr>
              <a:tblGrid>
                <a:gridCol w="465461">
                  <a:extLst>
                    <a:ext uri="{9D8B030D-6E8A-4147-A177-3AD203B41FA5}">
                      <a16:colId xmlns:a16="http://schemas.microsoft.com/office/drawing/2014/main" val="4177163366"/>
                    </a:ext>
                  </a:extLst>
                </a:gridCol>
                <a:gridCol w="6129906">
                  <a:extLst>
                    <a:ext uri="{9D8B030D-6E8A-4147-A177-3AD203B41FA5}">
                      <a16:colId xmlns:a16="http://schemas.microsoft.com/office/drawing/2014/main" val="1866586176"/>
                    </a:ext>
                  </a:extLst>
                </a:gridCol>
              </a:tblGrid>
              <a:tr h="486405">
                <a:tc>
                  <a:txBody>
                    <a:bodyPr/>
                    <a:lstStyle/>
                    <a:p>
                      <a:pPr algn="ctr"/>
                      <a:r>
                        <a:rPr lang="en-NZ" sz="1800" b="1">
                          <a:solidFill>
                            <a:schemeClr val="tx2"/>
                          </a:solidFill>
                          <a:latin typeface="+mj-lt"/>
                        </a:rPr>
                        <a:t>4</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rtl="0"/>
                      <a:r>
                        <a:rPr lang="en-NZ" sz="1050" b="0" kern="1200" baseline="0">
                          <a:solidFill>
                            <a:schemeClr val="tx1"/>
                          </a:solidFill>
                          <a:latin typeface="+mn-lt"/>
                          <a:ea typeface="+mn-ea"/>
                          <a:cs typeface="+mn-cs"/>
                        </a:rPr>
                        <a:t>Produced by </a:t>
                      </a:r>
                      <a:r>
                        <a:rPr lang="en-NZ" sz="1050" b="1" kern="1200" baseline="0">
                          <a:solidFill>
                            <a:schemeClr val="tx2"/>
                          </a:solidFill>
                          <a:latin typeface="+mn-lt"/>
                          <a:ea typeface="+mn-ea"/>
                          <a:cs typeface="+mn-cs"/>
                        </a:rPr>
                        <a:t>ILC2</a:t>
                      </a:r>
                      <a:r>
                        <a:rPr lang="en-NZ" sz="1050" b="0" kern="1200" baseline="0">
                          <a:solidFill>
                            <a:schemeClr val="tx1"/>
                          </a:solidFill>
                          <a:latin typeface="+mn-lt"/>
                          <a:ea typeface="+mn-ea"/>
                          <a:cs typeface="+mn-cs"/>
                        </a:rPr>
                        <a:t> and </a:t>
                      </a:r>
                      <a:r>
                        <a:rPr lang="en-NZ" sz="1050" b="1" kern="1200" baseline="0">
                          <a:solidFill>
                            <a:schemeClr val="tx2"/>
                          </a:solidFill>
                          <a:latin typeface="+mn-lt"/>
                          <a:ea typeface="+mn-ea"/>
                          <a:cs typeface="+mn-cs"/>
                        </a:rPr>
                        <a:t>Th2</a:t>
                      </a:r>
                      <a:r>
                        <a:rPr lang="en-NZ" sz="1050" b="0" kern="1200" baseline="0">
                          <a:solidFill>
                            <a:schemeClr val="tx1"/>
                          </a:solidFill>
                          <a:latin typeface="+mn-lt"/>
                          <a:ea typeface="+mn-ea"/>
                          <a:cs typeface="+mn-cs"/>
                        </a:rPr>
                        <a:t> cells, </a:t>
                      </a:r>
                      <a:r>
                        <a:rPr lang="en-NZ" sz="1050" b="1" baseline="0">
                          <a:solidFill>
                            <a:schemeClr val="tx2"/>
                          </a:solidFill>
                        </a:rPr>
                        <a:t>IL-13</a:t>
                      </a:r>
                      <a:r>
                        <a:rPr lang="en-NZ" sz="1050" b="0" baseline="0">
                          <a:solidFill>
                            <a:schemeClr val="tx2"/>
                          </a:solidFill>
                        </a:rPr>
                        <a:t> </a:t>
                      </a:r>
                      <a:r>
                        <a:rPr lang="en-NZ" sz="1050" b="0" kern="1200" baseline="0">
                          <a:solidFill>
                            <a:schemeClr val="tx1"/>
                          </a:solidFill>
                          <a:latin typeface="+mn-lt"/>
                          <a:ea typeface="+mn-ea"/>
                          <a:cs typeface="+mn-cs"/>
                        </a:rPr>
                        <a:t>also acts on epithelial cells directly, to release nitric oxide, which can be measured as </a:t>
                      </a:r>
                      <a:r>
                        <a:rPr lang="en-NZ" sz="1050" b="0" kern="1200" baseline="0" err="1">
                          <a:solidFill>
                            <a:schemeClr val="tx1"/>
                          </a:solidFill>
                          <a:latin typeface="+mn-lt"/>
                          <a:ea typeface="+mn-ea"/>
                          <a:cs typeface="+mn-cs"/>
                        </a:rPr>
                        <a:t>FeNO</a:t>
                      </a:r>
                      <a:r>
                        <a:rPr lang="en-NZ" sz="1050" b="0" kern="1200" baseline="0">
                          <a:solidFill>
                            <a:schemeClr val="tx1"/>
                          </a:solidFill>
                          <a:latin typeface="+mn-lt"/>
                          <a:ea typeface="+mn-ea"/>
                          <a:cs typeface="+mn-cs"/>
                        </a:rPr>
                        <a:t>.</a:t>
                      </a:r>
                      <a:r>
                        <a:rPr lang="en-GB" sz="1050" b="0" i="1" kern="1200" baseline="0">
                          <a:solidFill>
                            <a:schemeClr val="tx1"/>
                          </a:solidFill>
                          <a:latin typeface="+mn-lt"/>
                          <a:ea typeface="+mn-ea"/>
                          <a:cs typeface="+mn-cs"/>
                        </a:rPr>
                        <a:t> </a:t>
                      </a:r>
                      <a:r>
                        <a:rPr lang="en-GB" sz="1050" b="0" kern="1200" baseline="0">
                          <a:solidFill>
                            <a:schemeClr val="tx1"/>
                          </a:solidFill>
                          <a:latin typeface="+mn-lt"/>
                          <a:ea typeface="+mn-ea"/>
                          <a:cs typeface="+mn-cs"/>
                        </a:rPr>
                        <a:t>IL-13 may also stimulate </a:t>
                      </a:r>
                      <a:r>
                        <a:rPr lang="en-NZ" sz="1050" b="1" kern="1200">
                          <a:solidFill>
                            <a:schemeClr val="tx2"/>
                          </a:solidFill>
                          <a:latin typeface="+mn-lt"/>
                          <a:ea typeface="+mn-ea"/>
                          <a:cs typeface="+mn-cs"/>
                        </a:rPr>
                        <a:t>goblet cell hyperplasia </a:t>
                      </a:r>
                      <a:r>
                        <a:rPr lang="en-NZ" sz="1050" b="0" kern="1200" baseline="0">
                          <a:solidFill>
                            <a:schemeClr val="tx1"/>
                          </a:solidFill>
                          <a:latin typeface="+mn-lt"/>
                          <a:ea typeface="+mn-ea"/>
                          <a:cs typeface="+mn-cs"/>
                        </a:rPr>
                        <a:t>(increased number of cells) and </a:t>
                      </a:r>
                      <a:r>
                        <a:rPr lang="en-NZ" sz="1050" b="1" kern="1200" baseline="0">
                          <a:solidFill>
                            <a:schemeClr val="tx2"/>
                          </a:solidFill>
                          <a:latin typeface="+mn-lt"/>
                          <a:ea typeface="+mn-ea"/>
                          <a:cs typeface="+mn-cs"/>
                        </a:rPr>
                        <a:t>mucus overproduction</a:t>
                      </a:r>
                      <a:r>
                        <a:rPr lang="en-NZ" sz="1050" b="0" kern="1200" baseline="0">
                          <a:solidFill>
                            <a:schemeClr val="tx1"/>
                          </a:solidFill>
                          <a:latin typeface="+mn-lt"/>
                          <a:ea typeface="+mn-ea"/>
                          <a:cs typeface="+mn-cs"/>
                        </a:rPr>
                        <a:t>, leading to airway blockage</a:t>
                      </a:r>
                      <a:r>
                        <a:rPr lang="en-NZ" sz="1050" b="0" kern="1200" baseline="30000">
                          <a:solidFill>
                            <a:schemeClr val="tx1"/>
                          </a:solidFill>
                          <a:latin typeface="+mn-lt"/>
                          <a:ea typeface="+mn-ea"/>
                          <a:cs typeface="+mn-cs"/>
                        </a:rPr>
                        <a:t>2,4–6</a:t>
                      </a: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6381523"/>
                  </a:ext>
                </a:extLst>
              </a:tr>
            </a:tbl>
          </a:graphicData>
        </a:graphic>
      </p:graphicFrame>
      <p:sp>
        <p:nvSpPr>
          <p:cNvPr id="9" name="Footer Placeholder 1">
            <a:extLst>
              <a:ext uri="{FF2B5EF4-FFF2-40B4-BE49-F238E27FC236}">
                <a16:creationId xmlns:a16="http://schemas.microsoft.com/office/drawing/2014/main" id="{E4A388FD-3745-E9BC-C019-44E0E030BFA4}"/>
              </a:ext>
            </a:extLst>
          </p:cNvPr>
          <p:cNvSpPr txBox="1">
            <a:spLocks/>
          </p:cNvSpPr>
          <p:nvPr/>
        </p:nvSpPr>
        <p:spPr>
          <a:xfrm>
            <a:off x="548282" y="6303600"/>
            <a:ext cx="10620000" cy="288000"/>
          </a:xfrm>
          <a:prstGeom prst="rect">
            <a:avLst/>
          </a:prstGeom>
        </p:spPr>
        <p:txBody>
          <a:bodyPr vert="horz" lIns="0" tIns="0" rIns="0" bIns="0" rtlCol="0" anchor="b" anchorCtr="0">
            <a:noAutofit/>
          </a:bodyPr>
          <a:lstStyle>
            <a:defPPr>
              <a:defRPr lang="en-US"/>
            </a:defPPr>
            <a:lvl1pPr marL="0" algn="l" defTabSz="914400" rtl="0" eaLnBrk="1" latinLnBrk="0" hangingPunct="1">
              <a:defRPr sz="9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Figure adapted from </a:t>
            </a:r>
            <a:r>
              <a:rPr lang="en-GB" sz="800" err="1"/>
              <a:t>Porsbjerg</a:t>
            </a:r>
            <a:r>
              <a:rPr lang="en-GB" sz="800"/>
              <a:t> CM, </a:t>
            </a:r>
            <a:r>
              <a:rPr lang="en-GB" sz="800" i="1"/>
              <a:t>et al</a:t>
            </a:r>
            <a:r>
              <a:rPr lang="en-GB" sz="800"/>
              <a:t>. </a:t>
            </a:r>
            <a:r>
              <a:rPr lang="en-GB" sz="800" i="1" err="1"/>
              <a:t>Eur</a:t>
            </a:r>
            <a:r>
              <a:rPr lang="en-GB" sz="800" i="1"/>
              <a:t> Respir J</a:t>
            </a:r>
            <a:r>
              <a:rPr lang="en-GB" sz="800"/>
              <a:t>. 2020;56:2000260 and Gauvreau GM, </a:t>
            </a:r>
            <a:r>
              <a:rPr lang="en-GB" sz="800" i="1"/>
              <a:t>et al</a:t>
            </a:r>
            <a:r>
              <a:rPr lang="en-GB" sz="800"/>
              <a:t>. </a:t>
            </a:r>
            <a:r>
              <a:rPr lang="en-GB" sz="800" i="1"/>
              <a:t>Expert </a:t>
            </a:r>
            <a:r>
              <a:rPr lang="en-GB" sz="800" i="1" err="1"/>
              <a:t>Opin</a:t>
            </a:r>
            <a:r>
              <a:rPr lang="en-GB" sz="800" i="1"/>
              <a:t> </a:t>
            </a:r>
            <a:r>
              <a:rPr lang="en-GB" sz="800" i="1" err="1"/>
              <a:t>Ther</a:t>
            </a:r>
            <a:r>
              <a:rPr lang="en-GB" sz="800" i="1"/>
              <a:t> Targets</a:t>
            </a:r>
            <a:r>
              <a:rPr lang="en-GB" sz="800"/>
              <a:t>. 2020;24:777–92, which was based on </a:t>
            </a:r>
            <a:r>
              <a:rPr lang="en-GB" sz="800" err="1"/>
              <a:t>Brusselle</a:t>
            </a:r>
            <a:r>
              <a:rPr lang="en-GB" sz="800"/>
              <a:t> G and </a:t>
            </a:r>
            <a:r>
              <a:rPr lang="en-GB" sz="800" err="1"/>
              <a:t>Bracke</a:t>
            </a:r>
            <a:r>
              <a:rPr lang="en-GB" sz="800"/>
              <a:t> K. </a:t>
            </a:r>
            <a:r>
              <a:rPr lang="en-GB" sz="800" i="1"/>
              <a:t>Ann Am </a:t>
            </a:r>
            <a:r>
              <a:rPr lang="en-GB" sz="800" i="1" err="1"/>
              <a:t>Thorac</a:t>
            </a:r>
            <a:r>
              <a:rPr lang="en-GB" sz="800" i="1"/>
              <a:t> Soc</a:t>
            </a:r>
            <a:r>
              <a:rPr lang="en-GB" sz="800"/>
              <a:t>. </a:t>
            </a:r>
            <a:br>
              <a:rPr lang="en-GB" sz="800"/>
            </a:br>
            <a:r>
              <a:rPr lang="en-GB" sz="800"/>
              <a:t>2014;11:S322–S328, </a:t>
            </a:r>
            <a:r>
              <a:rPr lang="en-GB" sz="800" err="1"/>
              <a:t>Brusselle</a:t>
            </a:r>
            <a:r>
              <a:rPr lang="en-GB" sz="800"/>
              <a:t> G, </a:t>
            </a:r>
            <a:r>
              <a:rPr lang="en-GB" sz="800" i="1"/>
              <a:t>et al</a:t>
            </a:r>
            <a:r>
              <a:rPr lang="en-GB" sz="800"/>
              <a:t>. </a:t>
            </a:r>
            <a:r>
              <a:rPr lang="en-GB" sz="800" i="1"/>
              <a:t>Nat Med</a:t>
            </a:r>
            <a:r>
              <a:rPr lang="en-GB" sz="800"/>
              <a:t>. 2013;19:977–79 and Lambrecht BN and Hammad H. </a:t>
            </a:r>
            <a:r>
              <a:rPr lang="en-GB" sz="800" i="1"/>
              <a:t>Nat Immunol</a:t>
            </a:r>
            <a:r>
              <a:rPr lang="en-GB" sz="800"/>
              <a:t>. 2015;16:45–56. </a:t>
            </a:r>
          </a:p>
          <a:p>
            <a:r>
              <a:rPr lang="en-GB" sz="800" b="1"/>
              <a:t>Abbreviations</a:t>
            </a:r>
            <a:r>
              <a:rPr lang="en-GB" sz="800"/>
              <a:t>: </a:t>
            </a:r>
            <a:r>
              <a:rPr lang="en-GB" sz="800" err="1"/>
              <a:t>FeNO</a:t>
            </a:r>
            <a:r>
              <a:rPr lang="en-GB" sz="800"/>
              <a:t>, fractional exhaled nitric oxide; </a:t>
            </a:r>
            <a:r>
              <a:rPr lang="en-GB" sz="800" err="1"/>
              <a:t>IgE</a:t>
            </a:r>
            <a:r>
              <a:rPr lang="en-GB" sz="800"/>
              <a:t>, immunoglobulin E; IL, interleukin; ILC2, type 2 innate lymphoid cell; T2, type 2; Th, T helper; TSLP, thymic stromal lymphopoietin.</a:t>
            </a:r>
            <a:br>
              <a:rPr lang="en-GB" sz="800"/>
            </a:br>
            <a:r>
              <a:rPr lang="en-GB" sz="800" b="1"/>
              <a:t>References</a:t>
            </a:r>
            <a:r>
              <a:rPr lang="en-GB" sz="800"/>
              <a:t>: 1. Gauvreau GM, et al. Expert </a:t>
            </a:r>
            <a:r>
              <a:rPr lang="en-GB" sz="800" err="1"/>
              <a:t>Opin</a:t>
            </a:r>
            <a:r>
              <a:rPr lang="en-GB" sz="800"/>
              <a:t> </a:t>
            </a:r>
            <a:r>
              <a:rPr lang="en-GB" sz="800" err="1"/>
              <a:t>Ther</a:t>
            </a:r>
            <a:r>
              <a:rPr lang="en-GB" sz="800"/>
              <a:t> Targets 2020;24:777–792; 2. Oppenheimer J, et al. Ann Allergy Asthma Immunol. 2022;129:169–180; 3. Walford HH et al. J Asthma Allergy. 2014;7:53–65; 4. </a:t>
            </a:r>
            <a:r>
              <a:rPr lang="es-ES" sz="800"/>
              <a:t>Jia Y, et al. Am J </a:t>
            </a:r>
            <a:r>
              <a:rPr lang="es-ES" sz="800" err="1"/>
              <a:t>Respir</a:t>
            </a:r>
            <a:r>
              <a:rPr lang="es-ES" sz="800"/>
              <a:t> Cell Mol Biol. 2016;55(5):675–683; 5. </a:t>
            </a:r>
            <a:r>
              <a:rPr lang="fr-FR" sz="800" err="1"/>
              <a:t>Marone</a:t>
            </a:r>
            <a:r>
              <a:rPr lang="fr-FR" sz="800"/>
              <a:t> G, et al. Front </a:t>
            </a:r>
            <a:r>
              <a:rPr lang="fr-FR" sz="800" err="1"/>
              <a:t>Pharmacol</a:t>
            </a:r>
            <a:r>
              <a:rPr lang="fr-FR" sz="800"/>
              <a:t>. 2019;10:1387; 6. </a:t>
            </a:r>
            <a:r>
              <a:rPr lang="fr-FR" sz="800" err="1"/>
              <a:t>Escamilla</a:t>
            </a:r>
            <a:r>
              <a:rPr lang="fr-FR" sz="800"/>
              <a:t>-Gil JM, et al. </a:t>
            </a:r>
            <a:r>
              <a:rPr lang="fr-FR" sz="800" err="1"/>
              <a:t>Biomed</a:t>
            </a:r>
            <a:r>
              <a:rPr lang="fr-FR" sz="800"/>
              <a:t> </a:t>
            </a:r>
            <a:r>
              <a:rPr lang="fr-FR" sz="800" err="1"/>
              <a:t>Res</a:t>
            </a:r>
            <a:r>
              <a:rPr lang="fr-FR" sz="800"/>
              <a:t> Int. 2022. doi.org/10.1155/2022/5753524.</a:t>
            </a:r>
          </a:p>
          <a:p>
            <a:br>
              <a:rPr lang="en-GB" sz="800"/>
            </a:br>
            <a:r>
              <a:rPr lang="en-GB" sz="800"/>
              <a:t>Z4-54955 | JUNE 2023</a:t>
            </a:r>
          </a:p>
        </p:txBody>
      </p:sp>
      <p:sp>
        <p:nvSpPr>
          <p:cNvPr id="18" name="TextBox 17">
            <a:extLst>
              <a:ext uri="{FF2B5EF4-FFF2-40B4-BE49-F238E27FC236}">
                <a16:creationId xmlns:a16="http://schemas.microsoft.com/office/drawing/2014/main" id="{A55E4F7D-BD1C-3F83-79C1-19EA80F28ACD}"/>
              </a:ext>
            </a:extLst>
          </p:cNvPr>
          <p:cNvSpPr txBox="1"/>
          <p:nvPr/>
        </p:nvSpPr>
        <p:spPr>
          <a:xfrm>
            <a:off x="1469964" y="2016120"/>
            <a:ext cx="395941"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Bacteria</a:t>
            </a:r>
          </a:p>
        </p:txBody>
      </p:sp>
      <p:sp>
        <p:nvSpPr>
          <p:cNvPr id="19" name="TextBox 18">
            <a:extLst>
              <a:ext uri="{FF2B5EF4-FFF2-40B4-BE49-F238E27FC236}">
                <a16:creationId xmlns:a16="http://schemas.microsoft.com/office/drawing/2014/main" id="{76F4DA03-D434-E96E-298B-BFE80D53FB62}"/>
              </a:ext>
            </a:extLst>
          </p:cNvPr>
          <p:cNvSpPr txBox="1"/>
          <p:nvPr/>
        </p:nvSpPr>
        <p:spPr>
          <a:xfrm>
            <a:off x="2043118" y="2016120"/>
            <a:ext cx="352661"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Viruses</a:t>
            </a:r>
          </a:p>
        </p:txBody>
      </p:sp>
      <p:sp>
        <p:nvSpPr>
          <p:cNvPr id="20" name="TextBox 19">
            <a:extLst>
              <a:ext uri="{FF2B5EF4-FFF2-40B4-BE49-F238E27FC236}">
                <a16:creationId xmlns:a16="http://schemas.microsoft.com/office/drawing/2014/main" id="{F53D17CA-07C6-2282-BCBB-1CFE71F1DBBD}"/>
              </a:ext>
            </a:extLst>
          </p:cNvPr>
          <p:cNvSpPr txBox="1"/>
          <p:nvPr/>
        </p:nvSpPr>
        <p:spPr>
          <a:xfrm>
            <a:off x="2578212" y="2016120"/>
            <a:ext cx="325409"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Smoke</a:t>
            </a:r>
          </a:p>
        </p:txBody>
      </p:sp>
      <p:sp>
        <p:nvSpPr>
          <p:cNvPr id="21" name="TextBox 20">
            <a:extLst>
              <a:ext uri="{FF2B5EF4-FFF2-40B4-BE49-F238E27FC236}">
                <a16:creationId xmlns:a16="http://schemas.microsoft.com/office/drawing/2014/main" id="{FA7FDB8D-7BAC-63BA-726E-187EB2B92494}"/>
              </a:ext>
            </a:extLst>
          </p:cNvPr>
          <p:cNvSpPr txBox="1"/>
          <p:nvPr/>
        </p:nvSpPr>
        <p:spPr>
          <a:xfrm>
            <a:off x="1576162" y="3305333"/>
            <a:ext cx="456856" cy="276999"/>
          </a:xfrm>
          <a:prstGeom prst="rect">
            <a:avLst/>
          </a:prstGeom>
          <a:noFill/>
        </p:spPr>
        <p:txBody>
          <a:bodyPr wrap="none" lIns="0" tIns="0" rIns="0" bIns="0" rtlCol="0">
            <a:spAutoFit/>
          </a:bodyPr>
          <a:lstStyle/>
          <a:p>
            <a:r>
              <a:rPr lang="en-US" sz="900">
                <a:solidFill>
                  <a:schemeClr val="tx1">
                    <a:lumMod val="50000"/>
                  </a:schemeClr>
                </a:solidFill>
                <a:latin typeface="Calibri" panose="020F0502020204030204" pitchFamily="34" charset="0"/>
                <a:cs typeface="Calibri" panose="020F0502020204030204" pitchFamily="34" charset="0"/>
              </a:rPr>
              <a:t>Dendritic </a:t>
            </a:r>
            <a:br>
              <a:rPr lang="en-US" sz="900">
                <a:solidFill>
                  <a:schemeClr val="tx1">
                    <a:lumMod val="50000"/>
                  </a:schemeClr>
                </a:solidFill>
                <a:latin typeface="Calibri" panose="020F0502020204030204" pitchFamily="34" charset="0"/>
                <a:cs typeface="Calibri" panose="020F0502020204030204" pitchFamily="34" charset="0"/>
              </a:rPr>
            </a:br>
            <a:r>
              <a:rPr lang="en-US" sz="900">
                <a:solidFill>
                  <a:schemeClr val="tx1">
                    <a:lumMod val="50000"/>
                  </a:schemeClr>
                </a:solidFill>
                <a:latin typeface="Calibri" panose="020F0502020204030204" pitchFamily="34" charset="0"/>
                <a:cs typeface="Calibri" panose="020F0502020204030204" pitchFamily="34" charset="0"/>
              </a:rPr>
              <a:t>cell</a:t>
            </a:r>
          </a:p>
        </p:txBody>
      </p:sp>
      <p:sp>
        <p:nvSpPr>
          <p:cNvPr id="22" name="TextBox 21">
            <a:extLst>
              <a:ext uri="{FF2B5EF4-FFF2-40B4-BE49-F238E27FC236}">
                <a16:creationId xmlns:a16="http://schemas.microsoft.com/office/drawing/2014/main" id="{0C060634-159E-D2C1-4D40-D7934195C977}"/>
              </a:ext>
            </a:extLst>
          </p:cNvPr>
          <p:cNvSpPr txBox="1"/>
          <p:nvPr/>
        </p:nvSpPr>
        <p:spPr>
          <a:xfrm>
            <a:off x="1325146" y="3581534"/>
            <a:ext cx="245472" cy="255528"/>
          </a:xfrm>
          <a:prstGeom prst="rect">
            <a:avLst/>
          </a:prstGeom>
          <a:noFill/>
        </p:spPr>
        <p:txBody>
          <a:bodyPr wrap="none" lIns="0" tIns="0" rIns="0" bIns="0" rtlCol="0">
            <a:spAutoFit/>
          </a:bodyPr>
          <a:lstStyle/>
          <a:p>
            <a:r>
              <a:rPr lang="en-US" sz="900">
                <a:solidFill>
                  <a:schemeClr val="tx1">
                    <a:lumMod val="50000"/>
                  </a:schemeClr>
                </a:solidFill>
                <a:latin typeface="Calibri" panose="020F0502020204030204" pitchFamily="34" charset="0"/>
                <a:cs typeface="Calibri" panose="020F0502020204030204" pitchFamily="34" charset="0"/>
              </a:rPr>
              <a:t>Naïve</a:t>
            </a:r>
          </a:p>
          <a:p>
            <a:r>
              <a:rPr lang="en-US" sz="900">
                <a:solidFill>
                  <a:schemeClr val="tx1">
                    <a:lumMod val="50000"/>
                  </a:schemeClr>
                </a:solidFill>
                <a:latin typeface="Calibri" panose="020F0502020204030204" pitchFamily="34" charset="0"/>
                <a:cs typeface="Calibri" panose="020F0502020204030204" pitchFamily="34" charset="0"/>
              </a:rPr>
              <a:t>T cell</a:t>
            </a:r>
          </a:p>
        </p:txBody>
      </p:sp>
      <p:sp>
        <p:nvSpPr>
          <p:cNvPr id="23" name="TextBox 22">
            <a:extLst>
              <a:ext uri="{FF2B5EF4-FFF2-40B4-BE49-F238E27FC236}">
                <a16:creationId xmlns:a16="http://schemas.microsoft.com/office/drawing/2014/main" id="{EBD6F7BC-A49B-CCAC-AB69-FA0DB84F8C4C}"/>
              </a:ext>
            </a:extLst>
          </p:cNvPr>
          <p:cNvSpPr txBox="1"/>
          <p:nvPr/>
        </p:nvSpPr>
        <p:spPr>
          <a:xfrm>
            <a:off x="1892498" y="4638442"/>
            <a:ext cx="490945" cy="127764"/>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Eosinophils</a:t>
            </a:r>
          </a:p>
        </p:txBody>
      </p:sp>
      <p:sp>
        <p:nvSpPr>
          <p:cNvPr id="24" name="TextBox 23">
            <a:extLst>
              <a:ext uri="{FF2B5EF4-FFF2-40B4-BE49-F238E27FC236}">
                <a16:creationId xmlns:a16="http://schemas.microsoft.com/office/drawing/2014/main" id="{1BC20582-1F74-5230-4976-09EF815963E3}"/>
              </a:ext>
            </a:extLst>
          </p:cNvPr>
          <p:cNvSpPr txBox="1"/>
          <p:nvPr/>
        </p:nvSpPr>
        <p:spPr>
          <a:xfrm>
            <a:off x="791861" y="4123813"/>
            <a:ext cx="189280" cy="255528"/>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Th2</a:t>
            </a:r>
          </a:p>
          <a:p>
            <a:r>
              <a:rPr lang="en-US" sz="900">
                <a:solidFill>
                  <a:srgbClr val="000000"/>
                </a:solidFill>
                <a:latin typeface="Calibri" panose="020F0502020204030204" pitchFamily="34" charset="0"/>
                <a:cs typeface="Calibri" panose="020F0502020204030204" pitchFamily="34" charset="0"/>
              </a:rPr>
              <a:t>cells</a:t>
            </a:r>
          </a:p>
        </p:txBody>
      </p:sp>
      <p:sp>
        <p:nvSpPr>
          <p:cNvPr id="25" name="TextBox 24">
            <a:extLst>
              <a:ext uri="{FF2B5EF4-FFF2-40B4-BE49-F238E27FC236}">
                <a16:creationId xmlns:a16="http://schemas.microsoft.com/office/drawing/2014/main" id="{B2CB0B42-83D9-958B-64C7-BA342AB46DC2}"/>
              </a:ext>
            </a:extLst>
          </p:cNvPr>
          <p:cNvSpPr txBox="1"/>
          <p:nvPr/>
        </p:nvSpPr>
        <p:spPr>
          <a:xfrm rot="2099857">
            <a:off x="1593011" y="4212489"/>
            <a:ext cx="158227" cy="127764"/>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IL-5</a:t>
            </a:r>
          </a:p>
        </p:txBody>
      </p:sp>
      <p:sp>
        <p:nvSpPr>
          <p:cNvPr id="27" name="TextBox 26">
            <a:extLst>
              <a:ext uri="{FF2B5EF4-FFF2-40B4-BE49-F238E27FC236}">
                <a16:creationId xmlns:a16="http://schemas.microsoft.com/office/drawing/2014/main" id="{A7E74106-E862-4BC4-7368-3646C3EFF40E}"/>
              </a:ext>
            </a:extLst>
          </p:cNvPr>
          <p:cNvSpPr txBox="1"/>
          <p:nvPr/>
        </p:nvSpPr>
        <p:spPr>
          <a:xfrm rot="19585287">
            <a:off x="1727977" y="3690041"/>
            <a:ext cx="211462" cy="127764"/>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IL-13</a:t>
            </a:r>
          </a:p>
        </p:txBody>
      </p:sp>
      <p:sp>
        <p:nvSpPr>
          <p:cNvPr id="28" name="TextBox 27">
            <a:extLst>
              <a:ext uri="{FF2B5EF4-FFF2-40B4-BE49-F238E27FC236}">
                <a16:creationId xmlns:a16="http://schemas.microsoft.com/office/drawing/2014/main" id="{17AD8736-9480-D647-96C8-32697F47DD7A}"/>
              </a:ext>
            </a:extLst>
          </p:cNvPr>
          <p:cNvSpPr txBox="1"/>
          <p:nvPr/>
        </p:nvSpPr>
        <p:spPr>
          <a:xfrm rot="1721568">
            <a:off x="1393355" y="4912385"/>
            <a:ext cx="211462" cy="127764"/>
          </a:xfrm>
          <a:prstGeom prst="rect">
            <a:avLst/>
          </a:prstGeom>
          <a:noFill/>
        </p:spPr>
        <p:txBody>
          <a:bodyPr wrap="none" lIns="0" tIns="0" rIns="0" bIns="0" rtlCol="0">
            <a:spAutoFit/>
          </a:bodyPr>
          <a:lstStyle/>
          <a:p>
            <a:r>
              <a:rPr lang="en-US" sz="900" b="1">
                <a:solidFill>
                  <a:srgbClr val="2491BF"/>
                </a:solidFill>
                <a:latin typeface="Calibri" panose="020F0502020204030204" pitchFamily="34" charset="0"/>
                <a:cs typeface="Calibri" panose="020F0502020204030204" pitchFamily="34" charset="0"/>
              </a:rPr>
              <a:t>IL-13</a:t>
            </a:r>
          </a:p>
        </p:txBody>
      </p:sp>
      <p:sp>
        <p:nvSpPr>
          <p:cNvPr id="29" name="TextBox 28">
            <a:extLst>
              <a:ext uri="{FF2B5EF4-FFF2-40B4-BE49-F238E27FC236}">
                <a16:creationId xmlns:a16="http://schemas.microsoft.com/office/drawing/2014/main" id="{FDD4315F-C697-0A1E-EE5F-471FC628DA6E}"/>
              </a:ext>
            </a:extLst>
          </p:cNvPr>
          <p:cNvSpPr txBox="1"/>
          <p:nvPr/>
        </p:nvSpPr>
        <p:spPr>
          <a:xfrm rot="19476609">
            <a:off x="2596507" y="4214583"/>
            <a:ext cx="158227" cy="127764"/>
          </a:xfrm>
          <a:prstGeom prst="rect">
            <a:avLst/>
          </a:prstGeom>
          <a:noFill/>
        </p:spPr>
        <p:txBody>
          <a:bodyPr wrap="none" lIns="0" tIns="0" rIns="0" bIns="0" rtlCol="0">
            <a:spAutoFit/>
          </a:bodyPr>
          <a:lstStyle/>
          <a:p>
            <a:r>
              <a:rPr lang="en-US" sz="900" b="1">
                <a:solidFill>
                  <a:srgbClr val="681A93"/>
                </a:solidFill>
                <a:latin typeface="Calibri" panose="020F0502020204030204" pitchFamily="34" charset="0"/>
                <a:cs typeface="Calibri" panose="020F0502020204030204" pitchFamily="34" charset="0"/>
              </a:rPr>
              <a:t>IL-5</a:t>
            </a:r>
          </a:p>
        </p:txBody>
      </p:sp>
      <p:sp>
        <p:nvSpPr>
          <p:cNvPr id="30" name="TextBox 29">
            <a:extLst>
              <a:ext uri="{FF2B5EF4-FFF2-40B4-BE49-F238E27FC236}">
                <a16:creationId xmlns:a16="http://schemas.microsoft.com/office/drawing/2014/main" id="{2AFC949E-34C2-DC89-B6C0-898D343B9FDE}"/>
              </a:ext>
            </a:extLst>
          </p:cNvPr>
          <p:cNvSpPr txBox="1"/>
          <p:nvPr/>
        </p:nvSpPr>
        <p:spPr>
          <a:xfrm rot="2077529">
            <a:off x="2434965" y="3710716"/>
            <a:ext cx="211462" cy="127764"/>
          </a:xfrm>
          <a:prstGeom prst="rect">
            <a:avLst/>
          </a:prstGeom>
          <a:noFill/>
        </p:spPr>
        <p:txBody>
          <a:bodyPr wrap="none" lIns="0" tIns="0" rIns="0" bIns="0" rtlCol="0">
            <a:spAutoFit/>
          </a:bodyPr>
          <a:lstStyle/>
          <a:p>
            <a:r>
              <a:rPr lang="en-US" sz="900" b="1">
                <a:solidFill>
                  <a:srgbClr val="681A93"/>
                </a:solidFill>
                <a:latin typeface="Calibri" panose="020F0502020204030204" pitchFamily="34" charset="0"/>
                <a:cs typeface="Calibri" panose="020F0502020204030204" pitchFamily="34" charset="0"/>
              </a:rPr>
              <a:t>IL-13</a:t>
            </a:r>
          </a:p>
        </p:txBody>
      </p:sp>
      <p:sp>
        <p:nvSpPr>
          <p:cNvPr id="31" name="TextBox 30">
            <a:extLst>
              <a:ext uri="{FF2B5EF4-FFF2-40B4-BE49-F238E27FC236}">
                <a16:creationId xmlns:a16="http://schemas.microsoft.com/office/drawing/2014/main" id="{336352BF-2061-5EBC-1DE0-C78CBB24F834}"/>
              </a:ext>
            </a:extLst>
          </p:cNvPr>
          <p:cNvSpPr txBox="1"/>
          <p:nvPr/>
        </p:nvSpPr>
        <p:spPr>
          <a:xfrm rot="19935994">
            <a:off x="2745608" y="4912944"/>
            <a:ext cx="211462" cy="127764"/>
          </a:xfrm>
          <a:prstGeom prst="rect">
            <a:avLst/>
          </a:prstGeom>
          <a:noFill/>
        </p:spPr>
        <p:txBody>
          <a:bodyPr wrap="none" lIns="0" tIns="0" rIns="0" bIns="0" rtlCol="0">
            <a:spAutoFit/>
          </a:bodyPr>
          <a:lstStyle/>
          <a:p>
            <a:r>
              <a:rPr lang="en-US" sz="900" b="1">
                <a:solidFill>
                  <a:srgbClr val="681A93"/>
                </a:solidFill>
                <a:latin typeface="Calibri" panose="020F0502020204030204" pitchFamily="34" charset="0"/>
                <a:cs typeface="Calibri" panose="020F0502020204030204" pitchFamily="34" charset="0"/>
              </a:rPr>
              <a:t>IL-13</a:t>
            </a:r>
          </a:p>
        </p:txBody>
      </p:sp>
      <p:sp>
        <p:nvSpPr>
          <p:cNvPr id="32" name="TextBox 31">
            <a:extLst>
              <a:ext uri="{FF2B5EF4-FFF2-40B4-BE49-F238E27FC236}">
                <a16:creationId xmlns:a16="http://schemas.microsoft.com/office/drawing/2014/main" id="{0143C5BF-BB2D-03B8-0DBC-DA1725620C70}"/>
              </a:ext>
            </a:extLst>
          </p:cNvPr>
          <p:cNvSpPr txBox="1"/>
          <p:nvPr/>
        </p:nvSpPr>
        <p:spPr>
          <a:xfrm>
            <a:off x="2983134" y="3873459"/>
            <a:ext cx="221812" cy="127764"/>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ILC2s</a:t>
            </a:r>
          </a:p>
        </p:txBody>
      </p:sp>
      <p:sp>
        <p:nvSpPr>
          <p:cNvPr id="34" name="TextBox 33">
            <a:extLst>
              <a:ext uri="{FF2B5EF4-FFF2-40B4-BE49-F238E27FC236}">
                <a16:creationId xmlns:a16="http://schemas.microsoft.com/office/drawing/2014/main" id="{5786A174-6B1C-9187-6991-D809CEDA979F}"/>
              </a:ext>
            </a:extLst>
          </p:cNvPr>
          <p:cNvSpPr txBox="1"/>
          <p:nvPr/>
        </p:nvSpPr>
        <p:spPr>
          <a:xfrm>
            <a:off x="3224844" y="4963204"/>
            <a:ext cx="668395" cy="127764"/>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Smooth muscle</a:t>
            </a:r>
          </a:p>
        </p:txBody>
      </p:sp>
      <p:sp>
        <p:nvSpPr>
          <p:cNvPr id="40" name="TextBox 39">
            <a:extLst>
              <a:ext uri="{FF2B5EF4-FFF2-40B4-BE49-F238E27FC236}">
                <a16:creationId xmlns:a16="http://schemas.microsoft.com/office/drawing/2014/main" id="{F0A680E3-1BE3-8269-53CF-CE2C615CC015}"/>
              </a:ext>
            </a:extLst>
          </p:cNvPr>
          <p:cNvSpPr txBox="1"/>
          <p:nvPr/>
        </p:nvSpPr>
        <p:spPr>
          <a:xfrm>
            <a:off x="1187990" y="5410310"/>
            <a:ext cx="2636705" cy="184666"/>
          </a:xfrm>
          <a:prstGeom prst="rect">
            <a:avLst/>
          </a:prstGeom>
          <a:noFill/>
        </p:spPr>
        <p:txBody>
          <a:bodyPr wrap="square" lIns="0" tIns="0" rIns="0" bIns="0" rtlCol="0" anchor="ctr" anchorCtr="0">
            <a:spAutoFit/>
          </a:bodyPr>
          <a:lstStyle/>
          <a:p>
            <a:pPr algn="ctr"/>
            <a:r>
              <a:rPr lang="en-US" sz="1200" b="1">
                <a:solidFill>
                  <a:schemeClr val="bg1"/>
                </a:solidFill>
                <a:latin typeface="Calibri" panose="020F0502020204030204" pitchFamily="34" charset="0"/>
                <a:cs typeface="Calibri" panose="020F0502020204030204" pitchFamily="34" charset="0"/>
              </a:rPr>
              <a:t>Non-allergic eosinophilic</a:t>
            </a:r>
          </a:p>
        </p:txBody>
      </p:sp>
      <p:sp>
        <p:nvSpPr>
          <p:cNvPr id="35" name="TextBox 34">
            <a:extLst>
              <a:ext uri="{FF2B5EF4-FFF2-40B4-BE49-F238E27FC236}">
                <a16:creationId xmlns:a16="http://schemas.microsoft.com/office/drawing/2014/main" id="{31281480-F3E5-0B28-73CB-F0B645556400}"/>
              </a:ext>
            </a:extLst>
          </p:cNvPr>
          <p:cNvSpPr txBox="1"/>
          <p:nvPr/>
        </p:nvSpPr>
        <p:spPr>
          <a:xfrm>
            <a:off x="2331683" y="3460561"/>
            <a:ext cx="314189"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Mucus</a:t>
            </a:r>
          </a:p>
        </p:txBody>
      </p:sp>
      <p:sp>
        <p:nvSpPr>
          <p:cNvPr id="53" name="TextBox 52">
            <a:extLst>
              <a:ext uri="{FF2B5EF4-FFF2-40B4-BE49-F238E27FC236}">
                <a16:creationId xmlns:a16="http://schemas.microsoft.com/office/drawing/2014/main" id="{5DD64DCF-77DF-44C3-A742-0D6B58B515F8}"/>
              </a:ext>
            </a:extLst>
          </p:cNvPr>
          <p:cNvSpPr txBox="1"/>
          <p:nvPr/>
        </p:nvSpPr>
        <p:spPr>
          <a:xfrm>
            <a:off x="3598633" y="2984774"/>
            <a:ext cx="556243" cy="153888"/>
          </a:xfrm>
          <a:prstGeom prst="rect">
            <a:avLst/>
          </a:prstGeom>
          <a:noFill/>
        </p:spPr>
        <p:txBody>
          <a:bodyPr wrap="none" lIns="0" tIns="0" rIns="0" bIns="0" rtlCol="0">
            <a:spAutoFit/>
          </a:bodyPr>
          <a:lstStyle/>
          <a:p>
            <a:r>
              <a:rPr lang="en-US" sz="1000">
                <a:solidFill>
                  <a:srgbClr val="000000"/>
                </a:solidFill>
                <a:latin typeface="Calibri" panose="020F0502020204030204" pitchFamily="34" charset="0"/>
                <a:cs typeface="Calibri" panose="020F0502020204030204" pitchFamily="34" charset="0"/>
              </a:rPr>
              <a:t>Goblet cell</a:t>
            </a:r>
          </a:p>
        </p:txBody>
      </p:sp>
      <p:sp>
        <p:nvSpPr>
          <p:cNvPr id="2" name="TextBox 1">
            <a:extLst>
              <a:ext uri="{FF2B5EF4-FFF2-40B4-BE49-F238E27FC236}">
                <a16:creationId xmlns:a16="http://schemas.microsoft.com/office/drawing/2014/main" id="{6AD16E4F-FC60-1252-BC1F-3A08ECBD0AC2}"/>
              </a:ext>
            </a:extLst>
          </p:cNvPr>
          <p:cNvSpPr txBox="1"/>
          <p:nvPr/>
        </p:nvSpPr>
        <p:spPr>
          <a:xfrm>
            <a:off x="1316192" y="4392289"/>
            <a:ext cx="240450"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ILC2s</a:t>
            </a:r>
          </a:p>
        </p:txBody>
      </p:sp>
      <p:sp>
        <p:nvSpPr>
          <p:cNvPr id="12" name="TextBox 11">
            <a:extLst>
              <a:ext uri="{FF2B5EF4-FFF2-40B4-BE49-F238E27FC236}">
                <a16:creationId xmlns:a16="http://schemas.microsoft.com/office/drawing/2014/main" id="{3E6A393F-5A06-E053-2922-45015D159798}"/>
              </a:ext>
            </a:extLst>
          </p:cNvPr>
          <p:cNvSpPr txBox="1"/>
          <p:nvPr/>
        </p:nvSpPr>
        <p:spPr>
          <a:xfrm>
            <a:off x="674612" y="2387159"/>
            <a:ext cx="314189"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Mucus</a:t>
            </a:r>
          </a:p>
        </p:txBody>
      </p:sp>
      <p:sp>
        <p:nvSpPr>
          <p:cNvPr id="13" name="A button">
            <a:extLst>
              <a:ext uri="{FF2B5EF4-FFF2-40B4-BE49-F238E27FC236}">
                <a16:creationId xmlns:a16="http://schemas.microsoft.com/office/drawing/2014/main" id="{78CF2803-8309-25BB-A217-1C560F2FE165}"/>
              </a:ext>
            </a:extLst>
          </p:cNvPr>
          <p:cNvSpPr/>
          <p:nvPr/>
        </p:nvSpPr>
        <p:spPr>
          <a:xfrm>
            <a:off x="3229272" y="2975690"/>
            <a:ext cx="329546" cy="35165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1</a:t>
            </a:r>
          </a:p>
        </p:txBody>
      </p:sp>
      <p:sp>
        <p:nvSpPr>
          <p:cNvPr id="14" name="A button">
            <a:extLst>
              <a:ext uri="{FF2B5EF4-FFF2-40B4-BE49-F238E27FC236}">
                <a16:creationId xmlns:a16="http://schemas.microsoft.com/office/drawing/2014/main" id="{33F26048-6391-2D6D-91A5-7F4F33667BCB}"/>
              </a:ext>
            </a:extLst>
          </p:cNvPr>
          <p:cNvSpPr/>
          <p:nvPr/>
        </p:nvSpPr>
        <p:spPr>
          <a:xfrm>
            <a:off x="3379171" y="3919752"/>
            <a:ext cx="329546" cy="35165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2</a:t>
            </a:r>
          </a:p>
        </p:txBody>
      </p:sp>
      <p:sp>
        <p:nvSpPr>
          <p:cNvPr id="15" name="A button">
            <a:extLst>
              <a:ext uri="{FF2B5EF4-FFF2-40B4-BE49-F238E27FC236}">
                <a16:creationId xmlns:a16="http://schemas.microsoft.com/office/drawing/2014/main" id="{DCED4B94-ABBE-FBAB-53A5-745653590C35}"/>
              </a:ext>
            </a:extLst>
          </p:cNvPr>
          <p:cNvSpPr/>
          <p:nvPr/>
        </p:nvSpPr>
        <p:spPr>
          <a:xfrm>
            <a:off x="2018081" y="4789615"/>
            <a:ext cx="329546" cy="35165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3</a:t>
            </a:r>
          </a:p>
        </p:txBody>
      </p:sp>
      <p:sp>
        <p:nvSpPr>
          <p:cNvPr id="26" name="A button">
            <a:extLst>
              <a:ext uri="{FF2B5EF4-FFF2-40B4-BE49-F238E27FC236}">
                <a16:creationId xmlns:a16="http://schemas.microsoft.com/office/drawing/2014/main" id="{3AD06B36-E6A6-F92E-60AE-6254988995BF}"/>
              </a:ext>
            </a:extLst>
          </p:cNvPr>
          <p:cNvSpPr/>
          <p:nvPr/>
        </p:nvSpPr>
        <p:spPr>
          <a:xfrm>
            <a:off x="2018081" y="3097779"/>
            <a:ext cx="329546" cy="35165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4</a:t>
            </a:r>
          </a:p>
        </p:txBody>
      </p:sp>
      <p:sp>
        <p:nvSpPr>
          <p:cNvPr id="63" name="Rectangle: Rounded Corners 62">
            <a:extLst>
              <a:ext uri="{FF2B5EF4-FFF2-40B4-BE49-F238E27FC236}">
                <a16:creationId xmlns:a16="http://schemas.microsoft.com/office/drawing/2014/main" id="{E456193B-585C-C408-97AA-549DC85D5449}"/>
              </a:ext>
            </a:extLst>
          </p:cNvPr>
          <p:cNvSpPr/>
          <p:nvPr/>
        </p:nvSpPr>
        <p:spPr>
          <a:xfrm>
            <a:off x="158661" y="1860085"/>
            <a:ext cx="1259333" cy="423367"/>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on each number to reveal the next step</a:t>
            </a:r>
            <a:endParaRPr lang="en-GB" sz="900" b="1">
              <a:solidFill>
                <a:schemeClr val="bg1"/>
              </a:solidFill>
            </a:endParaRPr>
          </a:p>
        </p:txBody>
      </p:sp>
      <p:sp>
        <p:nvSpPr>
          <p:cNvPr id="960" name="Rectangle: Rounded Corners 959">
            <a:hlinkClick r:id="rId6" action="ppaction://hlinksldjump"/>
            <a:extLst>
              <a:ext uri="{FF2B5EF4-FFF2-40B4-BE49-F238E27FC236}">
                <a16:creationId xmlns:a16="http://schemas.microsoft.com/office/drawing/2014/main" id="{57049DE7-DAC3-2B3B-5BFB-C29D53225515}"/>
              </a:ext>
            </a:extLst>
          </p:cNvPr>
          <p:cNvSpPr/>
          <p:nvPr/>
        </p:nvSpPr>
        <p:spPr>
          <a:xfrm>
            <a:off x="10335031" y="5275845"/>
            <a:ext cx="1665744" cy="504000"/>
          </a:xfrm>
          <a:prstGeom prst="roundRect">
            <a:avLst>
              <a:gd name="adj" fmla="val 3304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here </a:t>
            </a:r>
            <a:r>
              <a:rPr lang="en-NZ" sz="900">
                <a:solidFill>
                  <a:schemeClr val="bg1"/>
                </a:solidFill>
              </a:rPr>
              <a:t>to find out how this pathway can manifest in a clinical setting </a:t>
            </a:r>
            <a:endParaRPr lang="en-GB" sz="900"/>
          </a:p>
        </p:txBody>
      </p:sp>
      <p:sp>
        <p:nvSpPr>
          <p:cNvPr id="33" name="TextBox 32">
            <a:extLst>
              <a:ext uri="{FF2B5EF4-FFF2-40B4-BE49-F238E27FC236}">
                <a16:creationId xmlns:a16="http://schemas.microsoft.com/office/drawing/2014/main" id="{DBE795AB-CE76-CA4C-73D2-9E63ED7A78CA}"/>
              </a:ext>
            </a:extLst>
          </p:cNvPr>
          <p:cNvSpPr txBox="1"/>
          <p:nvPr/>
        </p:nvSpPr>
        <p:spPr>
          <a:xfrm>
            <a:off x="2826600" y="3098995"/>
            <a:ext cx="392810" cy="543228"/>
          </a:xfrm>
          <a:prstGeom prst="rect">
            <a:avLst/>
          </a:prstGeom>
          <a:solidFill>
            <a:srgbClr val="FFFFFF"/>
          </a:solidFill>
        </p:spPr>
        <p:txBody>
          <a:bodyPr wrap="square" lIns="36000" tIns="36000" rIns="36000" bIns="36000" rtlCol="0">
            <a:spAutoFit/>
          </a:bodyPr>
          <a:lstStyle>
            <a:defPPr>
              <a:defRPr lang="en-US"/>
            </a:defPPr>
            <a:lvl1pPr algn="ctr">
              <a:defRPr sz="1000" b="1">
                <a:solidFill>
                  <a:srgbClr val="681A93"/>
                </a:solidFill>
                <a:latin typeface="Calibri" panose="020F0502020204030204" pitchFamily="34" charset="0"/>
                <a:cs typeface="Calibri" panose="020F0502020204030204" pitchFamily="34" charset="0"/>
              </a:defRPr>
            </a:lvl1pPr>
          </a:lstStyle>
          <a:p>
            <a:r>
              <a:rPr lang="en-US"/>
              <a:t>TSLP</a:t>
            </a:r>
          </a:p>
          <a:p>
            <a:r>
              <a:rPr lang="en-US"/>
              <a:t>IL-33</a:t>
            </a:r>
          </a:p>
          <a:p>
            <a:r>
              <a:rPr lang="en-US"/>
              <a:t>IL-25</a:t>
            </a:r>
          </a:p>
        </p:txBody>
      </p:sp>
      <p:grpSp>
        <p:nvGrpSpPr>
          <p:cNvPr id="4" name="Group 3">
            <a:extLst>
              <a:ext uri="{FF2B5EF4-FFF2-40B4-BE49-F238E27FC236}">
                <a16:creationId xmlns:a16="http://schemas.microsoft.com/office/drawing/2014/main" id="{7F756265-D929-7C8E-35E1-02908CC21BD2}"/>
              </a:ext>
            </a:extLst>
          </p:cNvPr>
          <p:cNvGrpSpPr/>
          <p:nvPr/>
        </p:nvGrpSpPr>
        <p:grpSpPr>
          <a:xfrm>
            <a:off x="10894587" y="6381538"/>
            <a:ext cx="1099968" cy="287551"/>
            <a:chOff x="10894587" y="6381538"/>
            <a:chExt cx="1099968" cy="287551"/>
          </a:xfrm>
        </p:grpSpPr>
        <p:grpSp>
          <p:nvGrpSpPr>
            <p:cNvPr id="10" name="Group 9">
              <a:extLst>
                <a:ext uri="{FF2B5EF4-FFF2-40B4-BE49-F238E27FC236}">
                  <a16:creationId xmlns:a16="http://schemas.microsoft.com/office/drawing/2014/main" id="{83224FC6-7032-E48A-4391-DE8FCD4E631C}"/>
                </a:ext>
              </a:extLst>
            </p:cNvPr>
            <p:cNvGrpSpPr/>
            <p:nvPr/>
          </p:nvGrpSpPr>
          <p:grpSpPr>
            <a:xfrm>
              <a:off x="10894587" y="6381538"/>
              <a:ext cx="1099968" cy="287551"/>
              <a:chOff x="5334172" y="6525312"/>
              <a:chExt cx="1099968" cy="287551"/>
            </a:xfrm>
          </p:grpSpPr>
          <p:sp>
            <p:nvSpPr>
              <p:cNvPr id="17" name="Rectangle: Rounded Corners 16">
                <a:extLst>
                  <a:ext uri="{FF2B5EF4-FFF2-40B4-BE49-F238E27FC236}">
                    <a16:creationId xmlns:a16="http://schemas.microsoft.com/office/drawing/2014/main" id="{BCBB253E-CADF-FE2F-DC8C-B4A535369EFD}"/>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
                <a:hlinkClick r:id="" action="ppaction://hlinkshowjump?jump=previousslide"/>
                <a:extLst>
                  <a:ext uri="{FF2B5EF4-FFF2-40B4-BE49-F238E27FC236}">
                    <a16:creationId xmlns:a16="http://schemas.microsoft.com/office/drawing/2014/main" id="{1A57D3EE-E1A5-58E8-5868-E77CC0E58B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a:off x="5657217" y="6560801"/>
                <a:ext cx="216000" cy="216000"/>
              </a:xfrm>
              <a:prstGeom prst="rect">
                <a:avLst/>
              </a:prstGeom>
            </p:spPr>
          </p:pic>
          <p:pic>
            <p:nvPicPr>
              <p:cNvPr id="37" name="Graphic 3">
                <a:hlinkClick r:id="" action="ppaction://hlinkshowjump?jump=nextslide"/>
                <a:extLst>
                  <a:ext uri="{FF2B5EF4-FFF2-40B4-BE49-F238E27FC236}">
                    <a16:creationId xmlns:a16="http://schemas.microsoft.com/office/drawing/2014/main" id="{BB9B8E3D-18AA-22A2-223E-385525A394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flipH="1">
                <a:off x="5922567" y="6560801"/>
                <a:ext cx="216000" cy="216000"/>
              </a:xfrm>
              <a:prstGeom prst="rect">
                <a:avLst/>
              </a:prstGeom>
            </p:spPr>
          </p:pic>
        </p:grpSp>
        <p:pic>
          <p:nvPicPr>
            <p:cNvPr id="11" name="Graphic 14">
              <a:hlinkClick r:id="rId9" action="ppaction://hlinksldjump"/>
              <a:extLst>
                <a:ext uri="{FF2B5EF4-FFF2-40B4-BE49-F238E27FC236}">
                  <a16:creationId xmlns:a16="http://schemas.microsoft.com/office/drawing/2014/main" id="{41A3FE55-9629-2DA3-6611-F9517868DDE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16" name="Graphic 2">
              <a:hlinkClick r:id="rId12" action="ppaction://hlinksldjump"/>
              <a:extLst>
                <a:ext uri="{FF2B5EF4-FFF2-40B4-BE49-F238E27FC236}">
                  <a16:creationId xmlns:a16="http://schemas.microsoft.com/office/drawing/2014/main" id="{84A822F0-408A-93B9-F0EA-F9D540CEC6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80763392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7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a:xfrm>
            <a:off x="548281" y="180000"/>
            <a:ext cx="8871943" cy="720000"/>
          </a:xfrm>
        </p:spPr>
        <p:txBody>
          <a:bodyPr/>
          <a:lstStyle/>
          <a:p>
            <a:r>
              <a:rPr lang="en-US"/>
              <a:t>Case study: Non-allergic eosinophilic asthma phenotype [1/2]</a:t>
            </a: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536666"/>
          </a:xfrm>
          <a:prstGeom prst="roundRect">
            <a:avLst>
              <a:gd name="adj" fmla="val 10563"/>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Cambria"/>
              </a:rPr>
              <a:t>55</a:t>
            </a:r>
            <a:r>
              <a:rPr kumimoji="0" lang="en-US" sz="1800" b="0" i="0" u="none" strike="noStrike" kern="1200" cap="none" spc="0" normalizeH="0" baseline="0" noProof="0">
                <a:ln>
                  <a:noFill/>
                </a:ln>
                <a:solidFill>
                  <a:srgbClr val="FFFFFF"/>
                </a:solidFill>
                <a:effectLst/>
                <a:uLnTx/>
                <a:uFillTx/>
                <a:latin typeface="Cambria"/>
                <a:ea typeface="+mn-ea"/>
                <a:cs typeface="+mn-cs"/>
              </a:rPr>
              <a:t>-year-old female</a:t>
            </a:r>
          </a:p>
        </p:txBody>
      </p:sp>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0"/>
            <a:ext cx="11044415" cy="4283655"/>
          </a:xfrm>
          <a:prstGeom prst="roundRect">
            <a:avLst>
              <a:gd name="adj" fmla="val 2025"/>
            </a:avLst>
          </a:prstGeom>
          <a:solidFill>
            <a:schemeClr val="accent3">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254945F-0FF6-490B-89D9-BC896F656FBD}"/>
              </a:ext>
            </a:extLst>
          </p:cNvPr>
          <p:cNvSpPr/>
          <p:nvPr/>
        </p:nvSpPr>
        <p:spPr>
          <a:xfrm>
            <a:off x="6916747" y="3776133"/>
            <a:ext cx="4509210" cy="2326955"/>
          </a:xfrm>
          <a:prstGeom prst="roundRect">
            <a:avLst>
              <a:gd name="adj" fmla="val 3605"/>
            </a:avLst>
          </a:prstGeom>
          <a:solidFill>
            <a:schemeClr val="bg1">
              <a:lumMod val="95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High-dose </a:t>
            </a:r>
            <a:r>
              <a:rPr lang="en-GB" sz="1400">
                <a:solidFill>
                  <a:srgbClr val="656665"/>
                </a:solidFill>
                <a:latin typeface="Calibri"/>
              </a:rPr>
              <a:t>ICS/LABA </a:t>
            </a:r>
            <a:r>
              <a:rPr kumimoji="0" lang="en-GB" sz="1400" b="0" i="0" u="none" strike="noStrike" kern="1200" cap="none" spc="0" normalizeH="0" baseline="0" noProof="0">
                <a:ln>
                  <a:noFill/>
                </a:ln>
                <a:solidFill>
                  <a:srgbClr val="656665"/>
                </a:solidFill>
                <a:effectLst/>
                <a:uLnTx/>
                <a:uFillTx/>
                <a:latin typeface="Calibri"/>
                <a:ea typeface="+mn-ea"/>
                <a:cs typeface="+mn-cs"/>
              </a:rPr>
              <a:t>BID, LAMA OD</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Rescue bronchodilators &gt;20 puffs/week</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10 mg of maintenance OCS for last 3 years</a:t>
            </a:r>
          </a:p>
        </p:txBody>
      </p:sp>
      <p:cxnSp>
        <p:nvCxnSpPr>
          <p:cNvPr id="7" name="Connector: Elbow 6">
            <a:extLst>
              <a:ext uri="{FF2B5EF4-FFF2-40B4-BE49-F238E27FC236}">
                <a16:creationId xmlns:a16="http://schemas.microsoft.com/office/drawing/2014/main" id="{31727281-CFB4-462B-ACD4-54F7DFF467AE}"/>
              </a:ext>
            </a:extLst>
          </p:cNvPr>
          <p:cNvCxnSpPr>
            <a:cxnSpLocks/>
          </p:cNvCxnSpPr>
          <p:nvPr/>
        </p:nvCxnSpPr>
        <p:spPr>
          <a:xfrm rot="16200000" flipH="1">
            <a:off x="6161158" y="4044772"/>
            <a:ext cx="1352406" cy="142983"/>
          </a:xfrm>
          <a:prstGeom prst="bentConnector2">
            <a:avLst/>
          </a:prstGeom>
          <a:ln>
            <a:solidFill>
              <a:schemeClr val="tx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E296CA5-160B-4589-A7AB-20B928281725}"/>
              </a:ext>
            </a:extLst>
          </p:cNvPr>
          <p:cNvSpPr/>
          <p:nvPr/>
        </p:nvSpPr>
        <p:spPr>
          <a:xfrm>
            <a:off x="708370" y="2279757"/>
            <a:ext cx="2482505" cy="505784"/>
          </a:xfrm>
          <a:prstGeom prst="roundRect">
            <a:avLst>
              <a:gd name="adj" fmla="val 17630"/>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Cambria"/>
                <a:ea typeface="+mn-ea"/>
                <a:cs typeface="+mn-cs"/>
              </a:rPr>
              <a:t>Past medical history </a:t>
            </a:r>
          </a:p>
        </p:txBody>
      </p:sp>
      <p:sp>
        <p:nvSpPr>
          <p:cNvPr id="11" name="Rectangle: Rounded Corners 10">
            <a:extLst>
              <a:ext uri="{FF2B5EF4-FFF2-40B4-BE49-F238E27FC236}">
                <a16:creationId xmlns:a16="http://schemas.microsoft.com/office/drawing/2014/main" id="{7F516C8C-7959-4E69-BBD2-23F66F6CBFDD}"/>
              </a:ext>
            </a:extLst>
          </p:cNvPr>
          <p:cNvSpPr/>
          <p:nvPr/>
        </p:nvSpPr>
        <p:spPr>
          <a:xfrm>
            <a:off x="6707983" y="3181475"/>
            <a:ext cx="4720005" cy="505784"/>
          </a:xfrm>
          <a:prstGeom prst="roundRect">
            <a:avLst>
              <a:gd name="adj" fmla="val 17630"/>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90700" marR="0" lvl="0" indent="-125095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Cambria"/>
                <a:ea typeface="+mn-ea"/>
                <a:cs typeface="+mn-cs"/>
              </a:rPr>
              <a:t>Medications</a:t>
            </a:r>
            <a:endParaRPr kumimoji="0" lang="en-US" sz="1200" b="0" i="0" u="none" strike="noStrike" kern="1200" cap="none" spc="0" normalizeH="0" baseline="0" noProof="0">
              <a:ln>
                <a:noFill/>
              </a:ln>
              <a:solidFill>
                <a:schemeClr val="tx2"/>
              </a:solidFill>
              <a:effectLst/>
              <a:uLnTx/>
              <a:uFillTx/>
              <a:latin typeface="Cambria"/>
              <a:ea typeface="+mn-ea"/>
              <a:cs typeface="+mn-cs"/>
            </a:endParaRPr>
          </a:p>
        </p:txBody>
      </p:sp>
      <p:grpSp>
        <p:nvGrpSpPr>
          <p:cNvPr id="12" name="Graphic 87" descr="Medicine outline">
            <a:extLst>
              <a:ext uri="{FF2B5EF4-FFF2-40B4-BE49-F238E27FC236}">
                <a16:creationId xmlns:a16="http://schemas.microsoft.com/office/drawing/2014/main" id="{EB4294C8-9BA6-486E-B9A7-E0E874842798}"/>
              </a:ext>
            </a:extLst>
          </p:cNvPr>
          <p:cNvGrpSpPr>
            <a:grpSpLocks noChangeAspect="1"/>
          </p:cNvGrpSpPr>
          <p:nvPr/>
        </p:nvGrpSpPr>
        <p:grpSpPr>
          <a:xfrm>
            <a:off x="6852078" y="3281331"/>
            <a:ext cx="229322" cy="312685"/>
            <a:chOff x="6828215" y="3239926"/>
            <a:chExt cx="294002" cy="400880"/>
          </a:xfrm>
          <a:solidFill>
            <a:schemeClr val="tx2"/>
          </a:solidFill>
        </p:grpSpPr>
        <p:sp>
          <p:nvSpPr>
            <p:cNvPr id="13" name="Freeform: Shape 12">
              <a:extLst>
                <a:ext uri="{FF2B5EF4-FFF2-40B4-BE49-F238E27FC236}">
                  <a16:creationId xmlns:a16="http://schemas.microsoft.com/office/drawing/2014/main" id="{47330E54-8A16-4CF0-AECC-4A86EE599897}"/>
                </a:ext>
              </a:extLst>
            </p:cNvPr>
            <p:cNvSpPr/>
            <p:nvPr/>
          </p:nvSpPr>
          <p:spPr>
            <a:xfrm>
              <a:off x="6828215" y="3239926"/>
              <a:ext cx="233424" cy="365359"/>
            </a:xfrm>
            <a:custGeom>
              <a:avLst/>
              <a:gdLst>
                <a:gd name="connsiteX0" fmla="*/ 25372 w 233424"/>
                <a:gd name="connsiteY0" fmla="*/ 355211 h 365359"/>
                <a:gd name="connsiteX1" fmla="*/ 10149 w 233424"/>
                <a:gd name="connsiteY1" fmla="*/ 339987 h 365359"/>
                <a:gd name="connsiteX2" fmla="*/ 10149 w 233424"/>
                <a:gd name="connsiteY2" fmla="*/ 111638 h 365359"/>
                <a:gd name="connsiteX3" fmla="*/ 25372 w 233424"/>
                <a:gd name="connsiteY3" fmla="*/ 96414 h 365359"/>
                <a:gd name="connsiteX4" fmla="*/ 43133 w 233424"/>
                <a:gd name="connsiteY4" fmla="*/ 96414 h 365359"/>
                <a:gd name="connsiteX5" fmla="*/ 50744 w 233424"/>
                <a:gd name="connsiteY5" fmla="*/ 89142 h 365359"/>
                <a:gd name="connsiteX6" fmla="*/ 50744 w 233424"/>
                <a:gd name="connsiteY6" fmla="*/ 88803 h 365359"/>
                <a:gd name="connsiteX7" fmla="*/ 50744 w 233424"/>
                <a:gd name="connsiteY7" fmla="*/ 65968 h 365359"/>
                <a:gd name="connsiteX8" fmla="*/ 182680 w 233424"/>
                <a:gd name="connsiteY8" fmla="*/ 65968 h 365359"/>
                <a:gd name="connsiteX9" fmla="*/ 182680 w 233424"/>
                <a:gd name="connsiteY9" fmla="*/ 88803 h 365359"/>
                <a:gd name="connsiteX10" fmla="*/ 189952 w 233424"/>
                <a:gd name="connsiteY10" fmla="*/ 96414 h 365359"/>
                <a:gd name="connsiteX11" fmla="*/ 190291 w 233424"/>
                <a:gd name="connsiteY11" fmla="*/ 96414 h 365359"/>
                <a:gd name="connsiteX12" fmla="*/ 208052 w 233424"/>
                <a:gd name="connsiteY12" fmla="*/ 96414 h 365359"/>
                <a:gd name="connsiteX13" fmla="*/ 223275 w 233424"/>
                <a:gd name="connsiteY13" fmla="*/ 111638 h 365359"/>
                <a:gd name="connsiteX14" fmla="*/ 223275 w 233424"/>
                <a:gd name="connsiteY14" fmla="*/ 152182 h 365359"/>
                <a:gd name="connsiteX15" fmla="*/ 60893 w 233424"/>
                <a:gd name="connsiteY15" fmla="*/ 152182 h 365359"/>
                <a:gd name="connsiteX16" fmla="*/ 50744 w 233424"/>
                <a:gd name="connsiteY16" fmla="*/ 162331 h 365359"/>
                <a:gd name="connsiteX17" fmla="*/ 50744 w 233424"/>
                <a:gd name="connsiteY17" fmla="*/ 253671 h 365359"/>
                <a:gd name="connsiteX18" fmla="*/ 60893 w 233424"/>
                <a:gd name="connsiteY18" fmla="*/ 263820 h 365359"/>
                <a:gd name="connsiteX19" fmla="*/ 223275 w 233424"/>
                <a:gd name="connsiteY19" fmla="*/ 263820 h 365359"/>
                <a:gd name="connsiteX20" fmla="*/ 223275 w 233424"/>
                <a:gd name="connsiteY20" fmla="*/ 309454 h 365359"/>
                <a:gd name="connsiteX21" fmla="*/ 233424 w 233424"/>
                <a:gd name="connsiteY21" fmla="*/ 309454 h 365359"/>
                <a:gd name="connsiteX22" fmla="*/ 233424 w 233424"/>
                <a:gd name="connsiteY22" fmla="*/ 111638 h 365359"/>
                <a:gd name="connsiteX23" fmla="*/ 208052 w 233424"/>
                <a:gd name="connsiteY23" fmla="*/ 86265 h 365359"/>
                <a:gd name="connsiteX24" fmla="*/ 192829 w 233424"/>
                <a:gd name="connsiteY24" fmla="*/ 86265 h 365359"/>
                <a:gd name="connsiteX25" fmla="*/ 192829 w 233424"/>
                <a:gd name="connsiteY25" fmla="*/ 65968 h 365359"/>
                <a:gd name="connsiteX26" fmla="*/ 202978 w 233424"/>
                <a:gd name="connsiteY26" fmla="*/ 65968 h 365359"/>
                <a:gd name="connsiteX27" fmla="*/ 213126 w 233424"/>
                <a:gd name="connsiteY27" fmla="*/ 56500 h 365359"/>
                <a:gd name="connsiteX28" fmla="*/ 213126 w 233424"/>
                <a:gd name="connsiteY28" fmla="*/ 55819 h 365359"/>
                <a:gd name="connsiteX29" fmla="*/ 213126 w 233424"/>
                <a:gd name="connsiteY29" fmla="*/ 25372 h 365359"/>
                <a:gd name="connsiteX30" fmla="*/ 187754 w 233424"/>
                <a:gd name="connsiteY30" fmla="*/ 0 h 365359"/>
                <a:gd name="connsiteX31" fmla="*/ 45670 w 233424"/>
                <a:gd name="connsiteY31" fmla="*/ 0 h 365359"/>
                <a:gd name="connsiteX32" fmla="*/ 20298 w 233424"/>
                <a:gd name="connsiteY32" fmla="*/ 25372 h 365359"/>
                <a:gd name="connsiteX33" fmla="*/ 20298 w 233424"/>
                <a:gd name="connsiteY33" fmla="*/ 55819 h 365359"/>
                <a:gd name="connsiteX34" fmla="*/ 29765 w 233424"/>
                <a:gd name="connsiteY34" fmla="*/ 65968 h 365359"/>
                <a:gd name="connsiteX35" fmla="*/ 30447 w 233424"/>
                <a:gd name="connsiteY35" fmla="*/ 65968 h 365359"/>
                <a:gd name="connsiteX36" fmla="*/ 40596 w 233424"/>
                <a:gd name="connsiteY36" fmla="*/ 65968 h 365359"/>
                <a:gd name="connsiteX37" fmla="*/ 40596 w 233424"/>
                <a:gd name="connsiteY37" fmla="*/ 86265 h 365359"/>
                <a:gd name="connsiteX38" fmla="*/ 25372 w 233424"/>
                <a:gd name="connsiteY38" fmla="*/ 86265 h 365359"/>
                <a:gd name="connsiteX39" fmla="*/ 0 w 233424"/>
                <a:gd name="connsiteY39" fmla="*/ 111638 h 365359"/>
                <a:gd name="connsiteX40" fmla="*/ 0 w 233424"/>
                <a:gd name="connsiteY40" fmla="*/ 339987 h 365359"/>
                <a:gd name="connsiteX41" fmla="*/ 25372 w 233424"/>
                <a:gd name="connsiteY41" fmla="*/ 365360 h 365359"/>
                <a:gd name="connsiteX42" fmla="*/ 116844 w 233424"/>
                <a:gd name="connsiteY42" fmla="*/ 365360 h 365359"/>
                <a:gd name="connsiteX43" fmla="*/ 116707 w 233424"/>
                <a:gd name="connsiteY43" fmla="*/ 362695 h 365359"/>
                <a:gd name="connsiteX44" fmla="*/ 117296 w 233424"/>
                <a:gd name="connsiteY44" fmla="*/ 355211 h 365359"/>
                <a:gd name="connsiteX45" fmla="*/ 60893 w 233424"/>
                <a:gd name="connsiteY45" fmla="*/ 253636 h 365359"/>
                <a:gd name="connsiteX46" fmla="*/ 60893 w 233424"/>
                <a:gd name="connsiteY46" fmla="*/ 162296 h 365359"/>
                <a:gd name="connsiteX47" fmla="*/ 223275 w 233424"/>
                <a:gd name="connsiteY47" fmla="*/ 162296 h 365359"/>
                <a:gd name="connsiteX48" fmla="*/ 223275 w 233424"/>
                <a:gd name="connsiteY48" fmla="*/ 253636 h 365359"/>
                <a:gd name="connsiteX49" fmla="*/ 30447 w 233424"/>
                <a:gd name="connsiteY49" fmla="*/ 55819 h 365359"/>
                <a:gd name="connsiteX50" fmla="*/ 30447 w 233424"/>
                <a:gd name="connsiteY50" fmla="*/ 25372 h 365359"/>
                <a:gd name="connsiteX51" fmla="*/ 45670 w 233424"/>
                <a:gd name="connsiteY51" fmla="*/ 10149 h 365359"/>
                <a:gd name="connsiteX52" fmla="*/ 187754 w 233424"/>
                <a:gd name="connsiteY52" fmla="*/ 10149 h 365359"/>
                <a:gd name="connsiteX53" fmla="*/ 202978 w 233424"/>
                <a:gd name="connsiteY53" fmla="*/ 25372 h 365359"/>
                <a:gd name="connsiteX54" fmla="*/ 202978 w 233424"/>
                <a:gd name="connsiteY54" fmla="*/ 55819 h 365359"/>
                <a:gd name="connsiteX55" fmla="*/ 30447 w 233424"/>
                <a:gd name="connsiteY55" fmla="*/ 55819 h 3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3424" h="365359">
                  <a:moveTo>
                    <a:pt x="25372" y="355211"/>
                  </a:moveTo>
                  <a:cubicBezTo>
                    <a:pt x="16964" y="355211"/>
                    <a:pt x="10149" y="348395"/>
                    <a:pt x="10149" y="339987"/>
                  </a:cubicBezTo>
                  <a:lnTo>
                    <a:pt x="10149" y="111638"/>
                  </a:lnTo>
                  <a:cubicBezTo>
                    <a:pt x="10149" y="103230"/>
                    <a:pt x="16964" y="96414"/>
                    <a:pt x="25372" y="96414"/>
                  </a:cubicBezTo>
                  <a:lnTo>
                    <a:pt x="43133" y="96414"/>
                  </a:lnTo>
                  <a:cubicBezTo>
                    <a:pt x="47243" y="96508"/>
                    <a:pt x="50651" y="93252"/>
                    <a:pt x="50744" y="89142"/>
                  </a:cubicBezTo>
                  <a:cubicBezTo>
                    <a:pt x="50747" y="89028"/>
                    <a:pt x="50747" y="88915"/>
                    <a:pt x="50744" y="88803"/>
                  </a:cubicBezTo>
                  <a:lnTo>
                    <a:pt x="50744" y="65968"/>
                  </a:lnTo>
                  <a:lnTo>
                    <a:pt x="182680" y="65968"/>
                  </a:lnTo>
                  <a:lnTo>
                    <a:pt x="182680" y="88803"/>
                  </a:lnTo>
                  <a:cubicBezTo>
                    <a:pt x="182586" y="92913"/>
                    <a:pt x="185842" y="96321"/>
                    <a:pt x="189952" y="96414"/>
                  </a:cubicBezTo>
                  <a:cubicBezTo>
                    <a:pt x="190066" y="96417"/>
                    <a:pt x="190178" y="96417"/>
                    <a:pt x="190291" y="96414"/>
                  </a:cubicBezTo>
                  <a:lnTo>
                    <a:pt x="208052" y="96414"/>
                  </a:lnTo>
                  <a:cubicBezTo>
                    <a:pt x="216460" y="96414"/>
                    <a:pt x="223275" y="103230"/>
                    <a:pt x="223275" y="111638"/>
                  </a:cubicBezTo>
                  <a:lnTo>
                    <a:pt x="223275" y="152182"/>
                  </a:lnTo>
                  <a:lnTo>
                    <a:pt x="60893" y="152182"/>
                  </a:lnTo>
                  <a:cubicBezTo>
                    <a:pt x="55288" y="152182"/>
                    <a:pt x="50744" y="156726"/>
                    <a:pt x="50744" y="162331"/>
                  </a:cubicBezTo>
                  <a:lnTo>
                    <a:pt x="50744" y="253671"/>
                  </a:lnTo>
                  <a:cubicBezTo>
                    <a:pt x="50744" y="259276"/>
                    <a:pt x="55288" y="263820"/>
                    <a:pt x="60893" y="263820"/>
                  </a:cubicBezTo>
                  <a:lnTo>
                    <a:pt x="223275" y="263820"/>
                  </a:lnTo>
                  <a:lnTo>
                    <a:pt x="223275" y="309454"/>
                  </a:lnTo>
                  <a:lnTo>
                    <a:pt x="233424" y="309454"/>
                  </a:lnTo>
                  <a:lnTo>
                    <a:pt x="233424" y="111638"/>
                  </a:lnTo>
                  <a:cubicBezTo>
                    <a:pt x="233410" y="97631"/>
                    <a:pt x="222059" y="86280"/>
                    <a:pt x="208052" y="86265"/>
                  </a:cubicBezTo>
                  <a:lnTo>
                    <a:pt x="192829" y="86265"/>
                  </a:lnTo>
                  <a:lnTo>
                    <a:pt x="192829" y="65968"/>
                  </a:lnTo>
                  <a:lnTo>
                    <a:pt x="202978" y="65968"/>
                  </a:lnTo>
                  <a:cubicBezTo>
                    <a:pt x="208394" y="66156"/>
                    <a:pt x="212938" y="61917"/>
                    <a:pt x="213126" y="56500"/>
                  </a:cubicBezTo>
                  <a:cubicBezTo>
                    <a:pt x="213134" y="56273"/>
                    <a:pt x="213134" y="56046"/>
                    <a:pt x="213126" y="55819"/>
                  </a:cubicBezTo>
                  <a:lnTo>
                    <a:pt x="213126" y="25372"/>
                  </a:lnTo>
                  <a:cubicBezTo>
                    <a:pt x="213110" y="11366"/>
                    <a:pt x="201760" y="17"/>
                    <a:pt x="187754" y="0"/>
                  </a:cubicBezTo>
                  <a:lnTo>
                    <a:pt x="45670" y="0"/>
                  </a:lnTo>
                  <a:cubicBezTo>
                    <a:pt x="31664" y="17"/>
                    <a:pt x="20314" y="11366"/>
                    <a:pt x="20298" y="25372"/>
                  </a:cubicBezTo>
                  <a:lnTo>
                    <a:pt x="20298" y="55819"/>
                  </a:lnTo>
                  <a:cubicBezTo>
                    <a:pt x="20109" y="61236"/>
                    <a:pt x="24348" y="65779"/>
                    <a:pt x="29765" y="65968"/>
                  </a:cubicBezTo>
                  <a:cubicBezTo>
                    <a:pt x="29992" y="65976"/>
                    <a:pt x="30219" y="65976"/>
                    <a:pt x="30447" y="65968"/>
                  </a:cubicBezTo>
                  <a:lnTo>
                    <a:pt x="40596" y="65968"/>
                  </a:lnTo>
                  <a:lnTo>
                    <a:pt x="40596" y="86265"/>
                  </a:lnTo>
                  <a:lnTo>
                    <a:pt x="25372" y="86265"/>
                  </a:lnTo>
                  <a:cubicBezTo>
                    <a:pt x="11365" y="86280"/>
                    <a:pt x="14" y="97631"/>
                    <a:pt x="0" y="111638"/>
                  </a:cubicBezTo>
                  <a:lnTo>
                    <a:pt x="0" y="339987"/>
                  </a:lnTo>
                  <a:cubicBezTo>
                    <a:pt x="17" y="353993"/>
                    <a:pt x="11366" y="365343"/>
                    <a:pt x="25372" y="365360"/>
                  </a:cubicBezTo>
                  <a:lnTo>
                    <a:pt x="116844" y="365360"/>
                  </a:lnTo>
                  <a:cubicBezTo>
                    <a:pt x="116798" y="364471"/>
                    <a:pt x="116707" y="363594"/>
                    <a:pt x="116707" y="362695"/>
                  </a:cubicBezTo>
                  <a:cubicBezTo>
                    <a:pt x="116727" y="360190"/>
                    <a:pt x="116924" y="357688"/>
                    <a:pt x="117296" y="355211"/>
                  </a:cubicBezTo>
                  <a:close/>
                  <a:moveTo>
                    <a:pt x="60893" y="253636"/>
                  </a:moveTo>
                  <a:lnTo>
                    <a:pt x="60893" y="162296"/>
                  </a:lnTo>
                  <a:lnTo>
                    <a:pt x="223275" y="162296"/>
                  </a:lnTo>
                  <a:lnTo>
                    <a:pt x="223275" y="253636"/>
                  </a:lnTo>
                  <a:close/>
                  <a:moveTo>
                    <a:pt x="30447" y="55819"/>
                  </a:moveTo>
                  <a:lnTo>
                    <a:pt x="30447" y="25372"/>
                  </a:lnTo>
                  <a:cubicBezTo>
                    <a:pt x="30447" y="16964"/>
                    <a:pt x="37262" y="10149"/>
                    <a:pt x="45670" y="10149"/>
                  </a:cubicBezTo>
                  <a:lnTo>
                    <a:pt x="187754" y="10149"/>
                  </a:lnTo>
                  <a:cubicBezTo>
                    <a:pt x="196162" y="10149"/>
                    <a:pt x="202978" y="16964"/>
                    <a:pt x="202978" y="25372"/>
                  </a:cubicBezTo>
                  <a:lnTo>
                    <a:pt x="202978" y="55819"/>
                  </a:lnTo>
                  <a:lnTo>
                    <a:pt x="30447" y="55819"/>
                  </a:lnTo>
                  <a:close/>
                </a:path>
              </a:pathLst>
            </a:custGeom>
            <a:grpFill/>
            <a:ln w="506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D6EB8498-B550-4CD2-939B-2523909AF7F5}"/>
                </a:ext>
              </a:extLst>
            </p:cNvPr>
            <p:cNvSpPr/>
            <p:nvPr/>
          </p:nvSpPr>
          <p:spPr>
            <a:xfrm>
              <a:off x="6960465" y="3564690"/>
              <a:ext cx="161752" cy="76116"/>
            </a:xfrm>
            <a:custGeom>
              <a:avLst/>
              <a:gdLst>
                <a:gd name="connsiteX0" fmla="*/ 123695 w 161752"/>
                <a:gd name="connsiteY0" fmla="*/ 0 h 76116"/>
                <a:gd name="connsiteX1" fmla="*/ 38058 w 161752"/>
                <a:gd name="connsiteY1" fmla="*/ 0 h 76116"/>
                <a:gd name="connsiteX2" fmla="*/ 0 w 161752"/>
                <a:gd name="connsiteY2" fmla="*/ 38058 h 76116"/>
                <a:gd name="connsiteX3" fmla="*/ 38058 w 161752"/>
                <a:gd name="connsiteY3" fmla="*/ 76117 h 76116"/>
                <a:gd name="connsiteX4" fmla="*/ 123695 w 161752"/>
                <a:gd name="connsiteY4" fmla="*/ 76117 h 76116"/>
                <a:gd name="connsiteX5" fmla="*/ 161753 w 161752"/>
                <a:gd name="connsiteY5" fmla="*/ 38058 h 76116"/>
                <a:gd name="connsiteX6" fmla="*/ 123695 w 161752"/>
                <a:gd name="connsiteY6" fmla="*/ 0 h 76116"/>
                <a:gd name="connsiteX7" fmla="*/ 10144 w 161752"/>
                <a:gd name="connsiteY7" fmla="*/ 38058 h 76116"/>
                <a:gd name="connsiteX8" fmla="*/ 38053 w 161752"/>
                <a:gd name="connsiteY8" fmla="*/ 10149 h 76116"/>
                <a:gd name="connsiteX9" fmla="*/ 76111 w 161752"/>
                <a:gd name="connsiteY9" fmla="*/ 10149 h 76116"/>
                <a:gd name="connsiteX10" fmla="*/ 76111 w 161752"/>
                <a:gd name="connsiteY10" fmla="*/ 65968 h 76116"/>
                <a:gd name="connsiteX11" fmla="*/ 38053 w 161752"/>
                <a:gd name="connsiteY11" fmla="*/ 65968 h 76116"/>
                <a:gd name="connsiteX12" fmla="*/ 10144 w 161752"/>
                <a:gd name="connsiteY12" fmla="*/ 38058 h 76116"/>
                <a:gd name="connsiteX13" fmla="*/ 123695 w 161752"/>
                <a:gd name="connsiteY13" fmla="*/ 65968 h 76116"/>
                <a:gd name="connsiteX14" fmla="*/ 86260 w 161752"/>
                <a:gd name="connsiteY14" fmla="*/ 65968 h 76116"/>
                <a:gd name="connsiteX15" fmla="*/ 86260 w 161752"/>
                <a:gd name="connsiteY15" fmla="*/ 10149 h 76116"/>
                <a:gd name="connsiteX16" fmla="*/ 123695 w 161752"/>
                <a:gd name="connsiteY16" fmla="*/ 10149 h 76116"/>
                <a:gd name="connsiteX17" fmla="*/ 151604 w 161752"/>
                <a:gd name="connsiteY17" fmla="*/ 38058 h 76116"/>
                <a:gd name="connsiteX18" fmla="*/ 123695 w 161752"/>
                <a:gd name="connsiteY18" fmla="*/ 65968 h 7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752" h="76116">
                  <a:moveTo>
                    <a:pt x="123695" y="0"/>
                  </a:moveTo>
                  <a:lnTo>
                    <a:pt x="38058" y="0"/>
                  </a:lnTo>
                  <a:cubicBezTo>
                    <a:pt x="17039" y="0"/>
                    <a:pt x="0" y="17039"/>
                    <a:pt x="0" y="38058"/>
                  </a:cubicBezTo>
                  <a:cubicBezTo>
                    <a:pt x="0" y="59077"/>
                    <a:pt x="17039" y="76117"/>
                    <a:pt x="38058" y="76117"/>
                  </a:cubicBezTo>
                  <a:lnTo>
                    <a:pt x="123695" y="76117"/>
                  </a:lnTo>
                  <a:cubicBezTo>
                    <a:pt x="144713" y="76117"/>
                    <a:pt x="161753" y="59077"/>
                    <a:pt x="161753" y="38058"/>
                  </a:cubicBezTo>
                  <a:cubicBezTo>
                    <a:pt x="161753" y="17039"/>
                    <a:pt x="144713" y="0"/>
                    <a:pt x="123695" y="0"/>
                  </a:cubicBezTo>
                  <a:close/>
                  <a:moveTo>
                    <a:pt x="10144" y="38058"/>
                  </a:moveTo>
                  <a:cubicBezTo>
                    <a:pt x="10166" y="22654"/>
                    <a:pt x="22649" y="10171"/>
                    <a:pt x="38053" y="10149"/>
                  </a:cubicBezTo>
                  <a:lnTo>
                    <a:pt x="76111" y="10149"/>
                  </a:lnTo>
                  <a:lnTo>
                    <a:pt x="76111" y="65968"/>
                  </a:lnTo>
                  <a:lnTo>
                    <a:pt x="38053" y="65968"/>
                  </a:lnTo>
                  <a:cubicBezTo>
                    <a:pt x="22649" y="65945"/>
                    <a:pt x="10166" y="53463"/>
                    <a:pt x="10144" y="38058"/>
                  </a:cubicBezTo>
                  <a:close/>
                  <a:moveTo>
                    <a:pt x="123695" y="65968"/>
                  </a:moveTo>
                  <a:lnTo>
                    <a:pt x="86260" y="65968"/>
                  </a:lnTo>
                  <a:lnTo>
                    <a:pt x="86260" y="10149"/>
                  </a:lnTo>
                  <a:lnTo>
                    <a:pt x="123695" y="10149"/>
                  </a:lnTo>
                  <a:cubicBezTo>
                    <a:pt x="139109" y="10149"/>
                    <a:pt x="151604" y="22644"/>
                    <a:pt x="151604" y="38058"/>
                  </a:cubicBezTo>
                  <a:cubicBezTo>
                    <a:pt x="151604" y="53472"/>
                    <a:pt x="139109" y="65968"/>
                    <a:pt x="123695" y="65968"/>
                  </a:cubicBezTo>
                  <a:close/>
                </a:path>
              </a:pathLst>
            </a:custGeom>
            <a:grpFill/>
            <a:ln w="506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5" name="Rectangle: Rounded Corners 14">
            <a:extLst>
              <a:ext uri="{FF2B5EF4-FFF2-40B4-BE49-F238E27FC236}">
                <a16:creationId xmlns:a16="http://schemas.microsoft.com/office/drawing/2014/main" id="{294ECABD-245E-4F3B-A8B3-46190D71BF67}"/>
              </a:ext>
            </a:extLst>
          </p:cNvPr>
          <p:cNvSpPr/>
          <p:nvPr/>
        </p:nvSpPr>
        <p:spPr>
          <a:xfrm>
            <a:off x="916921" y="3776133"/>
            <a:ext cx="5621305" cy="2326955"/>
          </a:xfrm>
          <a:prstGeom prst="roundRect">
            <a:avLst>
              <a:gd name="adj" fmla="val 3605"/>
            </a:avLst>
          </a:prstGeom>
          <a:solidFill>
            <a:schemeClr val="bg1">
              <a:lumMod val="95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Diffuse wheezing, responsive to OCS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Chest tightness and difficulty controlling asthma symptoms</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OCS-related comorbidities including high BMI and hypertension</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Feels her asthma is never ‘controlled’</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a:ea typeface="+mn-ea"/>
                <a:cs typeface="+mn-cs"/>
              </a:rPr>
              <a:t>Accepts that she is overweight (BMI: 35 kg/m</a:t>
            </a:r>
            <a:r>
              <a:rPr kumimoji="0" lang="en-US" sz="1400" b="0" i="0" u="none" strike="noStrike" kern="1200" cap="none" spc="0" normalizeH="0" baseline="30000">
                <a:ln>
                  <a:noFill/>
                </a:ln>
                <a:solidFill>
                  <a:schemeClr val="tx1"/>
                </a:solidFill>
                <a:effectLst/>
                <a:uLnTx/>
                <a:uFillTx/>
                <a:latin typeface="Calibri"/>
                <a:ea typeface="+mn-ea"/>
                <a:cs typeface="+mn-cs"/>
              </a:rPr>
              <a:t>2</a:t>
            </a:r>
            <a:r>
              <a:rPr kumimoji="0" lang="en-US" sz="1400" b="0" i="0" u="none" strike="noStrike" kern="1200" cap="none" spc="0" normalizeH="0" baseline="0">
                <a:ln>
                  <a:noFill/>
                </a:ln>
                <a:solidFill>
                  <a:schemeClr val="tx1"/>
                </a:solidFill>
                <a:effectLst/>
                <a:uLnTx/>
                <a:uFillTx/>
                <a:latin typeface="Calibri"/>
                <a:ea typeface="+mn-ea"/>
                <a:cs typeface="+mn-cs"/>
              </a:rPr>
              <a:t>), but no recent change</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400" b="0" i="0" u="none" strike="noStrike" kern="1200" cap="none" spc="0" normalizeH="0" baseline="0">
                <a:ln>
                  <a:noFill/>
                </a:ln>
                <a:solidFill>
                  <a:schemeClr val="tx1"/>
                </a:solidFill>
                <a:effectLst/>
                <a:uLnTx/>
                <a:uFillTx/>
                <a:latin typeface="Calibri"/>
                <a:ea typeface="+mn-ea"/>
                <a:cs typeface="+mn-cs"/>
              </a:rPr>
              <a:t>Adherent to current therapy</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400">
                <a:solidFill>
                  <a:schemeClr val="tx1"/>
                </a:solidFill>
                <a:latin typeface="Calibri"/>
              </a:rPr>
              <a:t>Loss of smell </a:t>
            </a:r>
            <a:r>
              <a:rPr kumimoji="0" lang="en-US" sz="14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 </a:t>
            </a:r>
          </a:p>
        </p:txBody>
      </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321314"/>
            <a:ext cx="369825" cy="369825"/>
          </a:xfrm>
          <a:prstGeom prst="rect">
            <a:avLst/>
          </a:prstGeom>
        </p:spPr>
      </p:pic>
      <p:cxnSp>
        <p:nvCxnSpPr>
          <p:cNvPr id="17" name="Connector: Elbow 16">
            <a:extLst>
              <a:ext uri="{FF2B5EF4-FFF2-40B4-BE49-F238E27FC236}">
                <a16:creationId xmlns:a16="http://schemas.microsoft.com/office/drawing/2014/main" id="{DB8523CB-B351-4EB1-8C3E-C743107B5AE3}"/>
              </a:ext>
            </a:extLst>
          </p:cNvPr>
          <p:cNvCxnSpPr>
            <a:cxnSpLocks/>
          </p:cNvCxnSpPr>
          <p:nvPr/>
        </p:nvCxnSpPr>
        <p:spPr>
          <a:xfrm rot="16200000" flipH="1">
            <a:off x="161332" y="3986817"/>
            <a:ext cx="1352406" cy="142983"/>
          </a:xfrm>
          <a:prstGeom prst="bentConnector2">
            <a:avLst/>
          </a:prstGeom>
          <a:ln>
            <a:solidFill>
              <a:schemeClr val="tx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C021A62-2304-49D9-A4D4-13A1CF18D27C}"/>
              </a:ext>
            </a:extLst>
          </p:cNvPr>
          <p:cNvSpPr/>
          <p:nvPr/>
        </p:nvSpPr>
        <p:spPr>
          <a:xfrm>
            <a:off x="708370" y="3181475"/>
            <a:ext cx="5829856" cy="505784"/>
          </a:xfrm>
          <a:prstGeom prst="roundRect">
            <a:avLst>
              <a:gd name="adj" fmla="val 17630"/>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Cambria"/>
                <a:ea typeface="+mn-ea"/>
                <a:cs typeface="+mn-cs"/>
              </a:rPr>
              <a:t>History of present illness</a:t>
            </a:r>
          </a:p>
        </p:txBody>
      </p:sp>
      <p:pic>
        <p:nvPicPr>
          <p:cNvPr id="19" name="Graphic 18" descr="Thermometer outline">
            <a:extLst>
              <a:ext uri="{FF2B5EF4-FFF2-40B4-BE49-F238E27FC236}">
                <a16:creationId xmlns:a16="http://schemas.microsoft.com/office/drawing/2014/main" id="{DD137F5D-3723-4BE3-AB60-C5B99E991A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853" y="3233731"/>
            <a:ext cx="390538" cy="390538"/>
          </a:xfrm>
          <a:prstGeom prst="rect">
            <a:avLst/>
          </a:prstGeom>
        </p:spPr>
      </p:pic>
      <p:sp>
        <p:nvSpPr>
          <p:cNvPr id="9" name="Rectangle: Rounded Corners 8">
            <a:extLst>
              <a:ext uri="{FF2B5EF4-FFF2-40B4-BE49-F238E27FC236}">
                <a16:creationId xmlns:a16="http://schemas.microsoft.com/office/drawing/2014/main" id="{441A7220-894F-4D61-A2BE-6407F9E762C9}"/>
              </a:ext>
            </a:extLst>
          </p:cNvPr>
          <p:cNvSpPr/>
          <p:nvPr/>
        </p:nvSpPr>
        <p:spPr>
          <a:xfrm>
            <a:off x="3246848" y="1997566"/>
            <a:ext cx="8179109" cy="1017779"/>
          </a:xfrm>
          <a:prstGeom prst="roundRect">
            <a:avLst>
              <a:gd name="adj" fmla="val 11954"/>
            </a:avLst>
          </a:prstGeom>
          <a:solidFill>
            <a:schemeClr val="bg1">
              <a:lumMod val="95000"/>
            </a:scheme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Diagnosed with asthma at 40 years of age; symptoms persistent in last 5 years (</a:t>
            </a:r>
            <a:r>
              <a:rPr lang="en-GB" sz="1400">
                <a:solidFill>
                  <a:schemeClr val="tx1"/>
                </a:solidFill>
                <a:latin typeface="Calibri" panose="020F0502020204030204" pitchFamily="34" charset="0"/>
                <a:ea typeface="Roboto" panose="02000000000000000000" pitchFamily="2" charset="0"/>
                <a:cs typeface="Calibri" panose="020F0502020204030204" pitchFamily="34" charset="0"/>
              </a:rPr>
              <a:t>one hospital admission)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Skin prick test shows no response</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Chronic rhinosinusitis with nasal polyps, anxiety, depression and hypertension</a:t>
            </a:r>
          </a:p>
        </p:txBody>
      </p:sp>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Cambria"/>
                <a:ea typeface="+mn-ea"/>
                <a:cs typeface="+mn-cs"/>
              </a:rPr>
              <a:t>Patient case study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FFFF"/>
              </a:solidFill>
              <a:effectLst/>
              <a:uLnTx/>
              <a:uFillTx/>
              <a:latin typeface="Cambria"/>
              <a:ea typeface="+mn-ea"/>
              <a:cs typeface="+mn-cs"/>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lang="en-GB" sz="800"/>
              <a:t>BID, twice a day; </a:t>
            </a:r>
            <a:r>
              <a:rPr kumimoji="0" lang="en-GB" sz="800" b="0" i="0" u="none" strike="noStrike" kern="1200" cap="none" spc="20" normalizeH="0" baseline="0" noProof="0">
                <a:ln>
                  <a:noFill/>
                </a:ln>
                <a:solidFill>
                  <a:srgbClr val="656665"/>
                </a:solidFill>
                <a:effectLst/>
                <a:uLnTx/>
                <a:uFillTx/>
                <a:latin typeface="Calibri"/>
                <a:ea typeface="+mn-ea"/>
                <a:cs typeface="+mn-cs"/>
              </a:rPr>
              <a:t>ICS, inhaled corticosteroid; LAMA, long-acting muscarinic antagonist; OCS, oral corticosteroid; OD, once daily.</a:t>
            </a:r>
          </a:p>
          <a:p>
            <a:pPr>
              <a:defRPr/>
            </a:pPr>
            <a:r>
              <a:rPr kumimoji="0" lang="en-GB" sz="800" b="0" i="0" u="none" strike="noStrike" kern="1200" cap="none" spc="20" normalizeH="0" baseline="0" noProof="0">
                <a:ln>
                  <a:noFill/>
                </a:ln>
                <a:solidFill>
                  <a:srgbClr val="656665"/>
                </a:solidFill>
                <a:effectLst/>
                <a:uLnTx/>
                <a:uFillTx/>
                <a:latin typeface="Calibri"/>
                <a:ea typeface="+mn-ea"/>
                <a:cs typeface="+mn-cs"/>
              </a:rPr>
              <a:t> </a:t>
            </a:r>
            <a:br>
              <a:rPr kumimoji="0" lang="en-GB" sz="800" b="0" i="0" u="none" strike="noStrike" kern="1200" cap="none" spc="20" normalizeH="0" baseline="0" noProof="0">
                <a:ln>
                  <a:noFill/>
                </a:ln>
                <a:solidFill>
                  <a:srgbClr val="656665"/>
                </a:solidFill>
                <a:effectLst/>
                <a:uLnTx/>
                <a:uFillTx/>
                <a:latin typeface="Calibri"/>
                <a:ea typeface="+mn-ea"/>
                <a:cs typeface="+mn-cs"/>
              </a:rPr>
            </a:br>
            <a:r>
              <a:rPr lang="en-GB" sz="800"/>
              <a:t>Z4-54955 | JUNE 2023</a:t>
            </a:r>
          </a:p>
        </p:txBody>
      </p:sp>
      <p:grpSp>
        <p:nvGrpSpPr>
          <p:cNvPr id="26" name="Group 25">
            <a:extLst>
              <a:ext uri="{FF2B5EF4-FFF2-40B4-BE49-F238E27FC236}">
                <a16:creationId xmlns:a16="http://schemas.microsoft.com/office/drawing/2014/main" id="{386F037D-6CAA-51D3-57E9-9775D6E8D7B5}"/>
              </a:ext>
            </a:extLst>
          </p:cNvPr>
          <p:cNvGrpSpPr/>
          <p:nvPr/>
        </p:nvGrpSpPr>
        <p:grpSpPr>
          <a:xfrm>
            <a:off x="10894587" y="6381538"/>
            <a:ext cx="1099968" cy="287551"/>
            <a:chOff x="10894587" y="6381538"/>
            <a:chExt cx="1099968" cy="287551"/>
          </a:xfrm>
        </p:grpSpPr>
        <p:grpSp>
          <p:nvGrpSpPr>
            <p:cNvPr id="27" name="Group 26">
              <a:extLst>
                <a:ext uri="{FF2B5EF4-FFF2-40B4-BE49-F238E27FC236}">
                  <a16:creationId xmlns:a16="http://schemas.microsoft.com/office/drawing/2014/main" id="{2BB3DE3C-8544-6BC5-C2EE-9ACD2D83B52F}"/>
                </a:ext>
              </a:extLst>
            </p:cNvPr>
            <p:cNvGrpSpPr/>
            <p:nvPr/>
          </p:nvGrpSpPr>
          <p:grpSpPr>
            <a:xfrm>
              <a:off x="10894587" y="6381538"/>
              <a:ext cx="1099968" cy="287551"/>
              <a:chOff x="5334172" y="6525312"/>
              <a:chExt cx="1099968" cy="287551"/>
            </a:xfrm>
          </p:grpSpPr>
          <p:sp>
            <p:nvSpPr>
              <p:cNvPr id="30" name="Rectangle: Rounded Corners 29">
                <a:extLst>
                  <a:ext uri="{FF2B5EF4-FFF2-40B4-BE49-F238E27FC236}">
                    <a16:creationId xmlns:a16="http://schemas.microsoft.com/office/drawing/2014/main" id="{07476E0C-B1C9-DA8C-1331-673D3AC60365}"/>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
                <a:hlinkClick r:id="" action="ppaction://hlinkshowjump?jump=previousslide"/>
                <a:extLst>
                  <a:ext uri="{FF2B5EF4-FFF2-40B4-BE49-F238E27FC236}">
                    <a16:creationId xmlns:a16="http://schemas.microsoft.com/office/drawing/2014/main" id="{659596E6-DBC7-7333-4643-2B8C829A80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a:off x="5657217" y="6560801"/>
                <a:ext cx="216000" cy="216000"/>
              </a:xfrm>
              <a:prstGeom prst="rect">
                <a:avLst/>
              </a:prstGeom>
            </p:spPr>
          </p:pic>
          <p:pic>
            <p:nvPicPr>
              <p:cNvPr id="32" name="Graphic 3">
                <a:hlinkClick r:id="" action="ppaction://hlinkshowjump?jump=nextslide"/>
                <a:extLst>
                  <a:ext uri="{FF2B5EF4-FFF2-40B4-BE49-F238E27FC236}">
                    <a16:creationId xmlns:a16="http://schemas.microsoft.com/office/drawing/2014/main" id="{F6F22907-7E91-EDE1-B484-97EA589805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flipH="1">
                <a:off x="5922567" y="6560801"/>
                <a:ext cx="216000" cy="216000"/>
              </a:xfrm>
              <a:prstGeom prst="rect">
                <a:avLst/>
              </a:prstGeom>
            </p:spPr>
          </p:pic>
        </p:grpSp>
        <p:pic>
          <p:nvPicPr>
            <p:cNvPr id="28" name="Graphic 14">
              <a:hlinkClick r:id="rId9" action="ppaction://hlinksldjump"/>
              <a:extLst>
                <a:ext uri="{FF2B5EF4-FFF2-40B4-BE49-F238E27FC236}">
                  <a16:creationId xmlns:a16="http://schemas.microsoft.com/office/drawing/2014/main" id="{F5990044-D54C-15CD-DD43-1E359626F4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29" name="Graphic 2">
              <a:hlinkClick r:id="rId12" action="ppaction://hlinksldjump"/>
              <a:extLst>
                <a:ext uri="{FF2B5EF4-FFF2-40B4-BE49-F238E27FC236}">
                  <a16:creationId xmlns:a16="http://schemas.microsoft.com/office/drawing/2014/main" id="{4BEB0A3E-9AC2-E455-085F-20970FF0EC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4514118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a:xfrm>
            <a:off x="548282" y="180000"/>
            <a:ext cx="8900518" cy="720000"/>
          </a:xfrm>
        </p:spPr>
        <p:txBody>
          <a:bodyPr/>
          <a:lstStyle/>
          <a:p>
            <a:r>
              <a:rPr lang="en-US"/>
              <a:t>Case study: Non-allergic eosinophilic asthma phenotype [2/2]</a:t>
            </a: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536666"/>
          </a:xfrm>
          <a:prstGeom prst="roundRect">
            <a:avLst>
              <a:gd name="adj" fmla="val 10563"/>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Cambria"/>
              </a:rPr>
              <a:t>55</a:t>
            </a:r>
            <a:r>
              <a:rPr kumimoji="0" lang="en-US" sz="1800" b="0" i="0" u="none" strike="noStrike" kern="1200" cap="none" spc="0" normalizeH="0" baseline="0" noProof="0">
                <a:ln>
                  <a:noFill/>
                </a:ln>
                <a:solidFill>
                  <a:srgbClr val="FFFFFF"/>
                </a:solidFill>
                <a:effectLst/>
                <a:uLnTx/>
                <a:uFillTx/>
                <a:latin typeface="Cambria"/>
                <a:ea typeface="+mn-ea"/>
                <a:cs typeface="+mn-cs"/>
              </a:rPr>
              <a:t>-year-old female</a:t>
            </a:r>
          </a:p>
        </p:txBody>
      </p:sp>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0"/>
            <a:ext cx="11044415" cy="4138191"/>
          </a:xfrm>
          <a:prstGeom prst="roundRect">
            <a:avLst>
              <a:gd name="adj" fmla="val 2025"/>
            </a:avLst>
          </a:prstGeom>
          <a:solidFill>
            <a:schemeClr val="accent3">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DE296CA5-160B-4589-A7AB-20B928281725}"/>
              </a:ext>
            </a:extLst>
          </p:cNvPr>
          <p:cNvSpPr/>
          <p:nvPr/>
        </p:nvSpPr>
        <p:spPr>
          <a:xfrm>
            <a:off x="708370" y="1978196"/>
            <a:ext cx="2482505" cy="505784"/>
          </a:xfrm>
          <a:prstGeom prst="roundRect">
            <a:avLst>
              <a:gd name="adj" fmla="val 17630"/>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Cambria"/>
                <a:ea typeface="+mn-ea"/>
                <a:cs typeface="+mn-cs"/>
              </a:rPr>
              <a:t>Current status</a:t>
            </a:r>
          </a:p>
        </p:txBody>
      </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019753"/>
            <a:ext cx="369825" cy="369825"/>
          </a:xfrm>
          <a:prstGeom prst="rect">
            <a:avLst/>
          </a:prstGeom>
        </p:spPr>
      </p:pic>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Cambria"/>
                <a:ea typeface="+mn-ea"/>
                <a:cs typeface="+mn-cs"/>
              </a:rPr>
              <a:t>Patient case study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FFFF"/>
              </a:solidFill>
              <a:effectLst/>
              <a:uLnTx/>
              <a:uFillTx/>
              <a:latin typeface="Cambria"/>
              <a:ea typeface="+mn-ea"/>
              <a:cs typeface="+mn-cs"/>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FeNO</a:t>
            </a:r>
            <a:r>
              <a:rPr kumimoji="0" lang="en-GB" sz="800" b="0" i="0" u="none" strike="noStrike" kern="1200" cap="none" spc="20" normalizeH="0" baseline="0" noProof="0">
                <a:ln>
                  <a:noFill/>
                </a:ln>
                <a:solidFill>
                  <a:srgbClr val="656665"/>
                </a:solidFill>
                <a:effectLst/>
                <a:uLnTx/>
                <a:uFillTx/>
                <a:latin typeface="Calibri"/>
                <a:ea typeface="+mn-ea"/>
                <a:cs typeface="+mn-cs"/>
              </a:rPr>
              <a:t>, fractional exhaled nitric oxide; FEV</a:t>
            </a:r>
            <a:r>
              <a:rPr kumimoji="0" lang="en-GB" sz="800" b="0" i="0" u="none" strike="noStrike" kern="1200" cap="none" spc="20" normalizeH="0" baseline="-25000" noProof="0">
                <a:ln>
                  <a:noFill/>
                </a:ln>
                <a:solidFill>
                  <a:srgbClr val="656665"/>
                </a:solidFill>
                <a:effectLst/>
                <a:uLnTx/>
                <a:uFillTx/>
                <a:latin typeface="Calibri"/>
                <a:ea typeface="+mn-ea"/>
                <a:cs typeface="+mn-cs"/>
              </a:rPr>
              <a:t>1</a:t>
            </a:r>
            <a:r>
              <a:rPr kumimoji="0" lang="en-GB" sz="800" b="0" i="0" u="none" strike="noStrike" kern="1200" cap="none" spc="20" normalizeH="0" baseline="0" noProof="0">
                <a:ln>
                  <a:noFill/>
                </a:ln>
                <a:solidFill>
                  <a:srgbClr val="656665"/>
                </a:solidFill>
                <a:effectLst/>
                <a:uLnTx/>
                <a:uFillTx/>
                <a:latin typeface="Calibri"/>
                <a:ea typeface="+mn-ea"/>
                <a:cs typeface="+mn-cs"/>
              </a:rPr>
              <a:t>, forced expiratory volume in 1 second; </a:t>
            </a:r>
            <a:r>
              <a:rPr kumimoji="0" lang="en-GB" sz="800" b="0" i="0" u="none" strike="noStrike" kern="1200" cap="none" spc="20" normalizeH="0" baseline="0" noProof="0" err="1">
                <a:ln>
                  <a:noFill/>
                </a:ln>
                <a:solidFill>
                  <a:srgbClr val="656665"/>
                </a:solidFill>
                <a:effectLst/>
                <a:uLnTx/>
                <a:uFillTx/>
                <a:latin typeface="Calibri"/>
                <a:ea typeface="+mn-ea"/>
                <a:cs typeface="+mn-cs"/>
              </a:rPr>
              <a:t>IgE</a:t>
            </a:r>
            <a:r>
              <a:rPr kumimoji="0" lang="en-GB" sz="800" b="0" i="0" u="none" strike="noStrike" kern="1200" cap="none" spc="20" normalizeH="0" baseline="0" noProof="0">
                <a:ln>
                  <a:noFill/>
                </a:ln>
                <a:solidFill>
                  <a:srgbClr val="656665"/>
                </a:solidFill>
                <a:effectLst/>
                <a:uLnTx/>
                <a:uFillTx/>
                <a:latin typeface="Calibri"/>
                <a:ea typeface="+mn-ea"/>
                <a:cs typeface="+mn-cs"/>
              </a:rPr>
              <a:t>, immunoglobulin E; IU, international unit; OCS, oral corticosteroid; ppb, parts per billion.</a:t>
            </a:r>
          </a:p>
          <a:p>
            <a:pPr>
              <a:defRPr/>
            </a:pPr>
            <a:r>
              <a:rPr kumimoji="0" lang="en-GB" sz="800" b="0" i="0" u="none" strike="noStrike" kern="1200" cap="none" spc="20" normalizeH="0" baseline="0" noProof="0">
                <a:ln>
                  <a:noFill/>
                </a:ln>
                <a:solidFill>
                  <a:srgbClr val="656665"/>
                </a:solidFill>
                <a:effectLst/>
                <a:uLnTx/>
                <a:uFillTx/>
                <a:latin typeface="Calibri"/>
                <a:ea typeface="+mn-ea"/>
                <a:cs typeface="+mn-cs"/>
              </a:rPr>
              <a:t> </a:t>
            </a:r>
            <a:br>
              <a:rPr kumimoji="0" lang="en-GB" sz="800" b="0" i="0" u="none" strike="noStrike" kern="1200" cap="none" spc="20" normalizeH="0" baseline="0" noProof="0">
                <a:ln>
                  <a:noFill/>
                </a:ln>
                <a:solidFill>
                  <a:srgbClr val="656665"/>
                </a:solidFill>
                <a:effectLst/>
                <a:uLnTx/>
                <a:uFillTx/>
                <a:latin typeface="Calibri"/>
                <a:ea typeface="+mn-ea"/>
                <a:cs typeface="+mn-cs"/>
              </a:rPr>
            </a:br>
            <a:r>
              <a:rPr lang="en-GB" sz="800"/>
              <a:t>Z4-54955 | JUNE 2023</a:t>
            </a:r>
          </a:p>
        </p:txBody>
      </p:sp>
      <p:graphicFrame>
        <p:nvGraphicFramePr>
          <p:cNvPr id="21" name="Table 20">
            <a:extLst>
              <a:ext uri="{FF2B5EF4-FFF2-40B4-BE49-F238E27FC236}">
                <a16:creationId xmlns:a16="http://schemas.microsoft.com/office/drawing/2014/main" id="{94F93F7F-C227-4D55-AC55-D7AF61C11CC3}"/>
              </a:ext>
            </a:extLst>
          </p:cNvPr>
          <p:cNvGraphicFramePr>
            <a:graphicFrameLocks noGrp="1"/>
          </p:cNvGraphicFramePr>
          <p:nvPr>
            <p:extLst>
              <p:ext uri="{D42A27DB-BD31-4B8C-83A1-F6EECF244321}">
                <p14:modId xmlns:p14="http://schemas.microsoft.com/office/powerpoint/2010/main" val="1333909694"/>
              </p:ext>
            </p:extLst>
          </p:nvPr>
        </p:nvGraphicFramePr>
        <p:xfrm>
          <a:off x="707988" y="2541702"/>
          <a:ext cx="8864029" cy="1303432"/>
        </p:xfrm>
        <a:graphic>
          <a:graphicData uri="http://schemas.openxmlformats.org/drawingml/2006/table">
            <a:tbl>
              <a:tblPr/>
              <a:tblGrid>
                <a:gridCol w="4516299">
                  <a:extLst>
                    <a:ext uri="{9D8B030D-6E8A-4147-A177-3AD203B41FA5}">
                      <a16:colId xmlns:a16="http://schemas.microsoft.com/office/drawing/2014/main" val="20001"/>
                    </a:ext>
                  </a:extLst>
                </a:gridCol>
                <a:gridCol w="4347730">
                  <a:extLst>
                    <a:ext uri="{9D8B030D-6E8A-4147-A177-3AD203B41FA5}">
                      <a16:colId xmlns:a16="http://schemas.microsoft.com/office/drawing/2014/main" val="20002"/>
                    </a:ext>
                  </a:extLst>
                </a:gridCol>
              </a:tblGrid>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(IU/mL)</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175 IU/mL</a:t>
                      </a:r>
                      <a:endParaRPr lang="en-US" sz="1200" noProof="0">
                        <a:solidFill>
                          <a:schemeClr val="tx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solidFill>
                            <a:schemeClr val="tx1"/>
                          </a:solidFill>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solidFill>
                            <a:schemeClr val="tx1"/>
                          </a:solidFill>
                          <a:latin typeface="+mn-lt"/>
                        </a:rPr>
                        <a:t>50 cells/μL</a:t>
                      </a:r>
                      <a:endParaRPr lang="en-US" sz="1200" noProof="0">
                        <a:solidFill>
                          <a:schemeClr val="tx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 (ppb)</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24 ppb</a:t>
                      </a:r>
                      <a:endParaRPr lang="en-US" sz="1200" noProof="0">
                        <a:solidFill>
                          <a:schemeClr val="tx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Recent 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kern="1200" noProof="0">
                          <a:solidFill>
                            <a:schemeClr val="tx1"/>
                          </a:solidFill>
                          <a:latin typeface="+mn-lt"/>
                          <a:ea typeface="+mn-ea"/>
                          <a:cs typeface="+mn-cs"/>
                        </a:rPr>
                        <a:t>65% predicted</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24" name="Rectangle: Rounded Corners 23">
            <a:extLst>
              <a:ext uri="{FF2B5EF4-FFF2-40B4-BE49-F238E27FC236}">
                <a16:creationId xmlns:a16="http://schemas.microsoft.com/office/drawing/2014/main" id="{D5C9BB6A-436E-418E-8B1D-4F31A592F87B}"/>
              </a:ext>
            </a:extLst>
          </p:cNvPr>
          <p:cNvSpPr/>
          <p:nvPr/>
        </p:nvSpPr>
        <p:spPr>
          <a:xfrm>
            <a:off x="708369" y="4010926"/>
            <a:ext cx="4308129" cy="505784"/>
          </a:xfrm>
          <a:prstGeom prst="roundRect">
            <a:avLst>
              <a:gd name="adj" fmla="val 17630"/>
            </a:avLst>
          </a:prstGeom>
          <a:solidFill>
            <a:schemeClr val="bg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2"/>
                </a:solidFill>
                <a:effectLst/>
                <a:uLnTx/>
                <a:uFillTx/>
                <a:latin typeface="Cambria"/>
                <a:ea typeface="+mn-ea"/>
                <a:cs typeface="+mn-cs"/>
              </a:rPr>
              <a:t>Three years ago (before maintenance OCS)</a:t>
            </a:r>
          </a:p>
        </p:txBody>
      </p:sp>
      <p:pic>
        <p:nvPicPr>
          <p:cNvPr id="25" name="Graphic 24" descr="First aid kit outline">
            <a:extLst>
              <a:ext uri="{FF2B5EF4-FFF2-40B4-BE49-F238E27FC236}">
                <a16:creationId xmlns:a16="http://schemas.microsoft.com/office/drawing/2014/main" id="{15B58EAE-2AE6-42FB-A1EF-5AB3A16E9C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4052483"/>
            <a:ext cx="369825" cy="369825"/>
          </a:xfrm>
          <a:prstGeom prst="rect">
            <a:avLst/>
          </a:prstGeom>
        </p:spPr>
      </p:pic>
      <p:graphicFrame>
        <p:nvGraphicFramePr>
          <p:cNvPr id="27" name="Table 26">
            <a:extLst>
              <a:ext uri="{FF2B5EF4-FFF2-40B4-BE49-F238E27FC236}">
                <a16:creationId xmlns:a16="http://schemas.microsoft.com/office/drawing/2014/main" id="{5FFD7211-3EE0-4150-A0D2-B8B8660D94BF}"/>
              </a:ext>
            </a:extLst>
          </p:cNvPr>
          <p:cNvGraphicFramePr>
            <a:graphicFrameLocks noGrp="1"/>
          </p:cNvGraphicFramePr>
          <p:nvPr>
            <p:extLst>
              <p:ext uri="{D42A27DB-BD31-4B8C-83A1-F6EECF244321}">
                <p14:modId xmlns:p14="http://schemas.microsoft.com/office/powerpoint/2010/main" val="1772421675"/>
              </p:ext>
            </p:extLst>
          </p:nvPr>
        </p:nvGraphicFramePr>
        <p:xfrm>
          <a:off x="707990" y="4588180"/>
          <a:ext cx="8864027" cy="1303432"/>
        </p:xfrm>
        <a:graphic>
          <a:graphicData uri="http://schemas.openxmlformats.org/drawingml/2006/table">
            <a:tbl>
              <a:tblPr/>
              <a:tblGrid>
                <a:gridCol w="4516298">
                  <a:extLst>
                    <a:ext uri="{9D8B030D-6E8A-4147-A177-3AD203B41FA5}">
                      <a16:colId xmlns:a16="http://schemas.microsoft.com/office/drawing/2014/main" val="20001"/>
                    </a:ext>
                  </a:extLst>
                </a:gridCol>
                <a:gridCol w="4347729">
                  <a:extLst>
                    <a:ext uri="{9D8B030D-6E8A-4147-A177-3AD203B41FA5}">
                      <a16:colId xmlns:a16="http://schemas.microsoft.com/office/drawing/2014/main" val="20002"/>
                    </a:ext>
                  </a:extLst>
                </a:gridCol>
              </a:tblGrid>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at last visit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250 IU/mL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latin typeface="+mn-lt"/>
                        </a:rPr>
                        <a:t>500 cells/μL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35 ppb</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 – reversibility</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r>
                        <a:rPr lang="en-US" sz="1200" noProof="0">
                          <a:latin typeface="+mn-lt"/>
                        </a:rPr>
                        <a:t>51% predicted</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29" name="TextBox 28">
            <a:extLst>
              <a:ext uri="{FF2B5EF4-FFF2-40B4-BE49-F238E27FC236}">
                <a16:creationId xmlns:a16="http://schemas.microsoft.com/office/drawing/2014/main" id="{7069A5F2-4E48-4123-942B-71E9F3730E27}"/>
              </a:ext>
            </a:extLst>
          </p:cNvPr>
          <p:cNvSpPr txBox="1"/>
          <p:nvPr/>
        </p:nvSpPr>
        <p:spPr>
          <a:xfrm>
            <a:off x="9676241" y="2743657"/>
            <a:ext cx="2339474" cy="2613541"/>
          </a:xfrm>
          <a:prstGeom prst="roundRect">
            <a:avLst>
              <a:gd name="adj" fmla="val 9598"/>
            </a:avLst>
          </a:prstGeom>
          <a:solidFill>
            <a:schemeClr val="bg1"/>
          </a:solidFill>
          <a:ln>
            <a:solidFill>
              <a:schemeClr val="tx1"/>
            </a:solidFill>
          </a:ln>
        </p:spPr>
        <p:txBody>
          <a:bodyPr wrap="square" rtlCol="0" anchor="ctr">
            <a:spAutoFit/>
          </a:bodyPr>
          <a:lstStyle/>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r>
              <a:rPr kumimoji="0" lang="en-GB" sz="1200" b="1" i="0" u="none" strike="noStrike" kern="1200" cap="none" spc="0" normalizeH="0" baseline="0" noProof="0">
                <a:ln>
                  <a:noFill/>
                </a:ln>
                <a:solidFill>
                  <a:schemeClr val="tx2"/>
                </a:solidFill>
                <a:effectLst/>
                <a:uLnTx/>
                <a:uFillTx/>
                <a:latin typeface="Cambria"/>
                <a:ea typeface="+mn-ea"/>
                <a:cs typeface="+mn-cs"/>
              </a:rPr>
              <a:t>Which clinical phenotypes might differentiate eosinophilic-driven disease?</a:t>
            </a:r>
          </a:p>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endParaRPr kumimoji="0" lang="en-GB" sz="1200" b="1" i="0" u="none" strike="noStrike" kern="1200" cap="none" spc="0" normalizeH="0" baseline="0" noProof="0">
              <a:ln>
                <a:noFill/>
              </a:ln>
              <a:solidFill>
                <a:schemeClr val="tx2"/>
              </a:solidFill>
              <a:effectLst/>
              <a:uLnTx/>
              <a:uFillTx/>
              <a:latin typeface="Cambria"/>
              <a:ea typeface="+mn-ea"/>
              <a:cs typeface="+mn-cs"/>
            </a:endParaRPr>
          </a:p>
          <a:p>
            <a:pPr marL="228600" indent="-228600">
              <a:buClr>
                <a:schemeClr val="tx1"/>
              </a:buClr>
              <a:buFont typeface="+mj-lt"/>
              <a:buAutoNum type="arabicPeriod"/>
            </a:pPr>
            <a:r>
              <a:rPr lang="en-GB" sz="1200" b="1">
                <a:solidFill>
                  <a:schemeClr val="tx2"/>
                </a:solidFill>
                <a:latin typeface="+mj-lt"/>
              </a:rPr>
              <a:t>Are there any other diagnostic tests you would like to see?</a:t>
            </a:r>
          </a:p>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endParaRPr kumimoji="0" lang="en-GB" sz="1200" b="1" i="0" u="none" strike="noStrike" kern="1200" cap="none" spc="0" normalizeH="0" baseline="0" noProof="0">
              <a:ln>
                <a:noFill/>
              </a:ln>
              <a:solidFill>
                <a:schemeClr val="tx2"/>
              </a:solidFill>
              <a:effectLst/>
              <a:uLnTx/>
              <a:uFillTx/>
              <a:latin typeface="Cambria"/>
              <a:ea typeface="+mn-ea"/>
              <a:cs typeface="+mn-cs"/>
            </a:endParaRPr>
          </a:p>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r>
              <a:rPr kumimoji="0" lang="en-GB" sz="1200" b="1" i="0" u="none" strike="noStrike" kern="1200" cap="none" spc="0" normalizeH="0" baseline="0" noProof="0">
                <a:ln>
                  <a:noFill/>
                </a:ln>
                <a:solidFill>
                  <a:schemeClr val="tx2"/>
                </a:solidFill>
                <a:effectLst/>
                <a:uLnTx/>
                <a:uFillTx/>
                <a:latin typeface="Cambria"/>
                <a:ea typeface="+mn-ea"/>
                <a:cs typeface="+mn-cs"/>
              </a:rPr>
              <a:t>Why might their blood eosinophils currently be lower?</a:t>
            </a:r>
          </a:p>
        </p:txBody>
      </p:sp>
      <p:grpSp>
        <p:nvGrpSpPr>
          <p:cNvPr id="11" name="Group 10">
            <a:extLst>
              <a:ext uri="{FF2B5EF4-FFF2-40B4-BE49-F238E27FC236}">
                <a16:creationId xmlns:a16="http://schemas.microsoft.com/office/drawing/2014/main" id="{2132ED3C-428D-C50B-A4F7-FB4D2F78790C}"/>
              </a:ext>
            </a:extLst>
          </p:cNvPr>
          <p:cNvGrpSpPr/>
          <p:nvPr/>
        </p:nvGrpSpPr>
        <p:grpSpPr>
          <a:xfrm>
            <a:off x="10894587" y="6381538"/>
            <a:ext cx="1099968" cy="287551"/>
            <a:chOff x="10894587" y="6381538"/>
            <a:chExt cx="1099968" cy="287551"/>
          </a:xfrm>
        </p:grpSpPr>
        <p:grpSp>
          <p:nvGrpSpPr>
            <p:cNvPr id="12" name="Group 11">
              <a:extLst>
                <a:ext uri="{FF2B5EF4-FFF2-40B4-BE49-F238E27FC236}">
                  <a16:creationId xmlns:a16="http://schemas.microsoft.com/office/drawing/2014/main" id="{5377EF15-5D4B-813E-5511-FEB7252A7D3E}"/>
                </a:ext>
              </a:extLst>
            </p:cNvPr>
            <p:cNvGrpSpPr/>
            <p:nvPr/>
          </p:nvGrpSpPr>
          <p:grpSpPr>
            <a:xfrm>
              <a:off x="10894587" y="6381538"/>
              <a:ext cx="1099968" cy="287551"/>
              <a:chOff x="5334172" y="6525312"/>
              <a:chExt cx="1099968" cy="287551"/>
            </a:xfrm>
          </p:grpSpPr>
          <p:sp>
            <p:nvSpPr>
              <p:cNvPr id="15" name="Rectangle: Rounded Corners 14">
                <a:extLst>
                  <a:ext uri="{FF2B5EF4-FFF2-40B4-BE49-F238E27FC236}">
                    <a16:creationId xmlns:a16="http://schemas.microsoft.com/office/drawing/2014/main" id="{08689B98-7365-A898-DA4D-A985661A9C32}"/>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3">
                <a:hlinkClick r:id="" action="ppaction://hlinkshowjump?jump=previousslide"/>
                <a:extLst>
                  <a:ext uri="{FF2B5EF4-FFF2-40B4-BE49-F238E27FC236}">
                    <a16:creationId xmlns:a16="http://schemas.microsoft.com/office/drawing/2014/main" id="{04DEB642-5975-DFF8-20F4-BD5014498D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a:off x="5657217" y="6560801"/>
                <a:ext cx="216000" cy="216000"/>
              </a:xfrm>
              <a:prstGeom prst="rect">
                <a:avLst/>
              </a:prstGeom>
            </p:spPr>
          </p:pic>
          <p:pic>
            <p:nvPicPr>
              <p:cNvPr id="18" name="Graphic 3">
                <a:hlinkClick r:id="" action="ppaction://hlinkshowjump?jump=nextslide"/>
                <a:extLst>
                  <a:ext uri="{FF2B5EF4-FFF2-40B4-BE49-F238E27FC236}">
                    <a16:creationId xmlns:a16="http://schemas.microsoft.com/office/drawing/2014/main" id="{C5114D39-7E44-C432-C871-D7C91278EC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flipH="1">
                <a:off x="5922567" y="6560801"/>
                <a:ext cx="216000" cy="216000"/>
              </a:xfrm>
              <a:prstGeom prst="rect">
                <a:avLst/>
              </a:prstGeom>
            </p:spPr>
          </p:pic>
        </p:grpSp>
        <p:pic>
          <p:nvPicPr>
            <p:cNvPr id="13" name="Graphic 14">
              <a:hlinkClick r:id="rId7" action="ppaction://hlinksldjump"/>
              <a:extLst>
                <a:ext uri="{FF2B5EF4-FFF2-40B4-BE49-F238E27FC236}">
                  <a16:creationId xmlns:a16="http://schemas.microsoft.com/office/drawing/2014/main" id="{67546521-A9C7-D2EB-8E38-4AA311078F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734234" y="6417528"/>
              <a:ext cx="216000" cy="216000"/>
            </a:xfrm>
            <a:prstGeom prst="rect">
              <a:avLst/>
            </a:prstGeom>
          </p:spPr>
        </p:pic>
        <p:pic>
          <p:nvPicPr>
            <p:cNvPr id="14" name="Graphic 2">
              <a:hlinkClick r:id="rId10" action="ppaction://hlinksldjump"/>
              <a:extLst>
                <a:ext uri="{FF2B5EF4-FFF2-40B4-BE49-F238E27FC236}">
                  <a16:creationId xmlns:a16="http://schemas.microsoft.com/office/drawing/2014/main" id="{1B6D747A-EBDC-10D1-CB9C-0D8B33D83F9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45749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A16D00-7A25-8CDD-47E8-39B9E13065A3}"/>
              </a:ext>
            </a:extLst>
          </p:cNvPr>
          <p:cNvSpPr/>
          <p:nvPr/>
        </p:nvSpPr>
        <p:spPr>
          <a:xfrm>
            <a:off x="-3986" y="2072278"/>
            <a:ext cx="12192000" cy="238965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Executive summary</a:t>
            </a:r>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a:xfrm>
            <a:off x="548281" y="1404000"/>
            <a:ext cx="11216717" cy="4608000"/>
          </a:xfrm>
        </p:spPr>
        <p:txBody>
          <a:bodyPr/>
          <a:lstStyle/>
          <a:p>
            <a:pPr marL="0" indent="0">
              <a:buNone/>
            </a:pPr>
            <a:r>
              <a:rPr lang="en-GB" sz="1800"/>
              <a:t> </a:t>
            </a:r>
          </a:p>
          <a:p>
            <a:pPr marL="0" indent="0">
              <a:buNone/>
            </a:pPr>
            <a:endParaRPr lang="en-GB" sz="1800"/>
          </a:p>
          <a:p>
            <a:r>
              <a:rPr lang="en-GB" sz="1400" b="1"/>
              <a:t>Severe asthma is a </a:t>
            </a:r>
            <a:r>
              <a:rPr lang="en-GB" sz="1400" b="1">
                <a:solidFill>
                  <a:schemeClr val="tx2"/>
                </a:solidFill>
              </a:rPr>
              <a:t>complex</a:t>
            </a:r>
            <a:r>
              <a:rPr lang="en-GB" sz="1400" b="1"/>
              <a:t>, </a:t>
            </a:r>
            <a:r>
              <a:rPr lang="en-GB" sz="1400" b="1">
                <a:solidFill>
                  <a:schemeClr val="tx2"/>
                </a:solidFill>
              </a:rPr>
              <a:t>heterogenous</a:t>
            </a:r>
            <a:r>
              <a:rPr lang="en-GB" sz="1400" b="1"/>
              <a:t> disease characterised by airway </a:t>
            </a:r>
            <a:r>
              <a:rPr lang="en-GB" sz="1400" b="1">
                <a:solidFill>
                  <a:schemeClr val="tx2"/>
                </a:solidFill>
              </a:rPr>
              <a:t>inflammation</a:t>
            </a:r>
            <a:r>
              <a:rPr lang="en-GB" sz="1400" b="1"/>
              <a:t> and airway </a:t>
            </a:r>
            <a:r>
              <a:rPr lang="en-GB" sz="1400" b="1">
                <a:solidFill>
                  <a:schemeClr val="tx2"/>
                </a:solidFill>
              </a:rPr>
              <a:t>hyperresponsiveness</a:t>
            </a:r>
            <a:r>
              <a:rPr lang="en-GB" sz="1400" baseline="30000"/>
              <a:t>1–4</a:t>
            </a:r>
          </a:p>
          <a:p>
            <a:r>
              <a:rPr lang="en-GB" sz="1400" b="1"/>
              <a:t>There are three key inflammatory subtypes (phenotypes) of severe asthma with heterogenous pathology: </a:t>
            </a:r>
            <a:r>
              <a:rPr lang="en-GB" sz="1400" b="1">
                <a:solidFill>
                  <a:schemeClr val="tx2"/>
                </a:solidFill>
              </a:rPr>
              <a:t>‘allergic eosinophilic’</a:t>
            </a:r>
            <a:r>
              <a:rPr lang="en-GB" sz="1400" b="1"/>
              <a:t>, </a:t>
            </a:r>
            <a:r>
              <a:rPr lang="en-GB" sz="1400" b="1">
                <a:solidFill>
                  <a:schemeClr val="tx2"/>
                </a:solidFill>
              </a:rPr>
              <a:t>‘non-allergic eosinophilic’ </a:t>
            </a:r>
            <a:r>
              <a:rPr lang="en-GB" sz="1400" b="1"/>
              <a:t>and </a:t>
            </a:r>
            <a:r>
              <a:rPr lang="en-GB" sz="1400" b="1">
                <a:solidFill>
                  <a:schemeClr val="tx2"/>
                </a:solidFill>
              </a:rPr>
              <a:t>‘beyond-T2’ </a:t>
            </a:r>
            <a:r>
              <a:rPr lang="en-GB" sz="1400" b="1"/>
              <a:t>asthma</a:t>
            </a:r>
            <a:r>
              <a:rPr lang="en-GB" sz="1400" baseline="30000"/>
              <a:t>1–3</a:t>
            </a:r>
          </a:p>
          <a:p>
            <a:pPr lvl="1"/>
            <a:r>
              <a:rPr lang="en-GB" sz="1400"/>
              <a:t>Epithelial-derived cytokines (e.g., </a:t>
            </a:r>
            <a:r>
              <a:rPr lang="en-GB" sz="1400" b="1">
                <a:solidFill>
                  <a:schemeClr val="tx2"/>
                </a:solidFill>
              </a:rPr>
              <a:t>TSLP</a:t>
            </a:r>
            <a:r>
              <a:rPr lang="en-GB" sz="1400"/>
              <a:t>, </a:t>
            </a:r>
            <a:r>
              <a:rPr lang="en-GB" sz="1400" b="1">
                <a:solidFill>
                  <a:schemeClr val="tx2"/>
                </a:solidFill>
              </a:rPr>
              <a:t>IL-33</a:t>
            </a:r>
            <a:r>
              <a:rPr lang="en-GB" sz="1400"/>
              <a:t> and </a:t>
            </a:r>
            <a:r>
              <a:rPr lang="en-GB" sz="1400" b="1">
                <a:solidFill>
                  <a:schemeClr val="tx2"/>
                </a:solidFill>
              </a:rPr>
              <a:t>IL-25</a:t>
            </a:r>
            <a:r>
              <a:rPr lang="en-GB" sz="1400"/>
              <a:t>) play an important role in all phenotypes of severe asthma</a:t>
            </a:r>
            <a:r>
              <a:rPr lang="en-GB" sz="1400" baseline="30000"/>
              <a:t>4–8</a:t>
            </a:r>
            <a:endParaRPr kumimoji="0" lang="en-US" sz="1400" i="0" u="none" strike="noStrike" kern="1200" cap="none" spc="0" normalizeH="0" baseline="30000">
              <a:ln>
                <a:noFill/>
              </a:ln>
              <a:effectLst/>
              <a:uLnTx/>
              <a:uFillTx/>
              <a:ea typeface="+mn-ea"/>
              <a:cs typeface="Arial" panose="020B0604020202020204" pitchFamily="34" charset="0"/>
            </a:endParaRPr>
          </a:p>
          <a:p>
            <a:r>
              <a:rPr lang="en-GB" sz="1400" b="1"/>
              <a:t>There is </a:t>
            </a:r>
            <a:r>
              <a:rPr lang="en-GB" sz="1400" b="1">
                <a:solidFill>
                  <a:schemeClr val="tx2"/>
                </a:solidFill>
              </a:rPr>
              <a:t>considerable overlap </a:t>
            </a:r>
            <a:r>
              <a:rPr lang="en-GB" sz="1400" b="1"/>
              <a:t>between severe asthma phenotypes and the underlying inflammatory profiles that drive them</a:t>
            </a:r>
            <a:r>
              <a:rPr lang="en-GB" sz="1400" baseline="30000"/>
              <a:t>2</a:t>
            </a:r>
          </a:p>
          <a:p>
            <a:r>
              <a:rPr lang="en-GB" sz="1400" b="1"/>
              <a:t>It is important to understand the driving causes of severe asthma phenotypes, to support </a:t>
            </a:r>
            <a:r>
              <a:rPr lang="en-GB" sz="1400" b="1">
                <a:solidFill>
                  <a:schemeClr val="tx2"/>
                </a:solidFill>
              </a:rPr>
              <a:t>optimal management </a:t>
            </a:r>
            <a:r>
              <a:rPr lang="en-GB" sz="1400" b="1"/>
              <a:t>of patients with appropriate targeted therapies</a:t>
            </a:r>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6303600"/>
            <a:ext cx="10620000" cy="288000"/>
          </a:xfrm>
        </p:spPr>
        <p:txBody>
          <a:bodyPr/>
          <a:lstStyle/>
          <a:p>
            <a:r>
              <a:rPr lang="en-GB" sz="800" b="1"/>
              <a:t>Abbreviations</a:t>
            </a:r>
            <a:r>
              <a:rPr lang="en-GB" sz="800"/>
              <a:t>: IL-interleukin; TSLP, thymic stromal lymphopoietin; T2, type 2.</a:t>
            </a:r>
            <a:br>
              <a:rPr lang="en-GB" sz="800"/>
            </a:br>
            <a:r>
              <a:rPr lang="en-GB" sz="800" b="1"/>
              <a:t>References: </a:t>
            </a:r>
            <a:r>
              <a:rPr lang="en-GB" sz="800"/>
              <a:t>1. </a:t>
            </a:r>
            <a:r>
              <a:rPr lang="en-GB" sz="800" err="1"/>
              <a:t>Busse</a:t>
            </a:r>
            <a:r>
              <a:rPr lang="en-GB" sz="800"/>
              <a:t> WW. </a:t>
            </a:r>
            <a:r>
              <a:rPr lang="en-GB" sz="800" err="1"/>
              <a:t>Allergol</a:t>
            </a:r>
            <a:r>
              <a:rPr lang="en-GB" sz="800"/>
              <a:t> Int. 2019;68:158–166; 2. Tran TN, et al. Ann Allergy Asthma Immunol. 2016;116:37–42; 3. </a:t>
            </a:r>
            <a:r>
              <a:rPr lang="en-GB" sz="800" err="1"/>
              <a:t>Kupczyk</a:t>
            </a:r>
            <a:r>
              <a:rPr lang="en-GB" sz="800"/>
              <a:t> M, et al. Allergy. 2014;69:1198–1204; 4. </a:t>
            </a:r>
            <a:r>
              <a:rPr lang="en-GB" sz="800" err="1"/>
              <a:t>Bartemes</a:t>
            </a:r>
            <a:r>
              <a:rPr lang="en-GB" sz="800"/>
              <a:t> KR and Kita H. Clin Immunol. 2012;143:222–235; 5. Roan F, et al. J Clin Invest. 2019;129:1441–1451; 6. </a:t>
            </a:r>
            <a:r>
              <a:rPr lang="en-GB" sz="800" err="1"/>
              <a:t>McBrien</a:t>
            </a:r>
            <a:r>
              <a:rPr lang="en-GB" sz="800"/>
              <a:t> CN and Menzies-</a:t>
            </a:r>
            <a:r>
              <a:rPr lang="en-GB" sz="800" err="1"/>
              <a:t>Gow</a:t>
            </a:r>
            <a:r>
              <a:rPr lang="en-GB" sz="800"/>
              <a:t> A. Front Med. 2017;4:93; 7. </a:t>
            </a:r>
            <a:r>
              <a:rPr lang="en-GB" sz="800" err="1"/>
              <a:t>Varricchi</a:t>
            </a:r>
            <a:r>
              <a:rPr lang="en-GB" sz="800"/>
              <a:t> G, et al. Front Immunol. 2018;9:1595; 8. Gauvreau GM, et al. Expert </a:t>
            </a:r>
            <a:r>
              <a:rPr lang="en-GB" sz="800" err="1"/>
              <a:t>Opin</a:t>
            </a:r>
            <a:r>
              <a:rPr lang="en-GB" sz="800"/>
              <a:t> </a:t>
            </a:r>
            <a:r>
              <a:rPr lang="en-GB" sz="800" err="1"/>
              <a:t>Ther</a:t>
            </a:r>
            <a:r>
              <a:rPr lang="en-GB" sz="800"/>
              <a:t> Targets. 2020;24:777–792.</a:t>
            </a:r>
            <a:br>
              <a:rPr lang="en-GB" sz="800"/>
            </a:br>
            <a:endParaRPr lang="en-GB" sz="800"/>
          </a:p>
          <a:p>
            <a:r>
              <a:rPr lang="en-GB" sz="800"/>
              <a:t>Z4-54955 | JUNE 2023</a:t>
            </a:r>
          </a:p>
        </p:txBody>
      </p:sp>
      <p:sp>
        <p:nvSpPr>
          <p:cNvPr id="17" name="TextBox 16">
            <a:extLst>
              <a:ext uri="{FF2B5EF4-FFF2-40B4-BE49-F238E27FC236}">
                <a16:creationId xmlns:a16="http://schemas.microsoft.com/office/drawing/2014/main" id="{65E26E2A-480B-3B45-8B71-90D174AB6317}"/>
              </a:ext>
            </a:extLst>
          </p:cNvPr>
          <p:cNvSpPr txBox="1"/>
          <p:nvPr/>
        </p:nvSpPr>
        <p:spPr>
          <a:xfrm>
            <a:off x="9951609" y="2396128"/>
            <a:ext cx="184731" cy="369332"/>
          </a:xfrm>
          <a:prstGeom prst="rect">
            <a:avLst/>
          </a:prstGeom>
          <a:noFill/>
        </p:spPr>
        <p:txBody>
          <a:bodyPr wrap="none" rtlCol="0">
            <a:spAutoFit/>
          </a:bodyPr>
          <a:lstStyle/>
          <a:p>
            <a:endParaRPr lang="en-GB">
              <a:latin typeface="Calibri" panose="020F0502020204030204" pitchFamily="34" charset="0"/>
            </a:endParaRPr>
          </a:p>
        </p:txBody>
      </p:sp>
      <p:grpSp>
        <p:nvGrpSpPr>
          <p:cNvPr id="20" name="Group 19">
            <a:extLst>
              <a:ext uri="{FF2B5EF4-FFF2-40B4-BE49-F238E27FC236}">
                <a16:creationId xmlns:a16="http://schemas.microsoft.com/office/drawing/2014/main" id="{1D6F1ADA-E5B0-90E0-488A-55F92B657E72}"/>
              </a:ext>
            </a:extLst>
          </p:cNvPr>
          <p:cNvGrpSpPr/>
          <p:nvPr/>
        </p:nvGrpSpPr>
        <p:grpSpPr>
          <a:xfrm>
            <a:off x="10894587" y="6381538"/>
            <a:ext cx="1099968" cy="287551"/>
            <a:chOff x="10894587" y="6381538"/>
            <a:chExt cx="1099968" cy="287551"/>
          </a:xfrm>
        </p:grpSpPr>
        <p:grpSp>
          <p:nvGrpSpPr>
            <p:cNvPr id="13" name="Group 12">
              <a:extLst>
                <a:ext uri="{FF2B5EF4-FFF2-40B4-BE49-F238E27FC236}">
                  <a16:creationId xmlns:a16="http://schemas.microsoft.com/office/drawing/2014/main" id="{84A7D6FC-0310-9755-A4D4-E3EBD7E0A8E8}"/>
                </a:ext>
              </a:extLst>
            </p:cNvPr>
            <p:cNvGrpSpPr/>
            <p:nvPr/>
          </p:nvGrpSpPr>
          <p:grpSpPr>
            <a:xfrm>
              <a:off x="10894587" y="6381538"/>
              <a:ext cx="1099968" cy="287551"/>
              <a:chOff x="5334172" y="6525312"/>
              <a:chExt cx="1099968" cy="287551"/>
            </a:xfrm>
          </p:grpSpPr>
          <p:sp>
            <p:nvSpPr>
              <p:cNvPr id="14" name="Rectangle: Rounded Corners 13">
                <a:extLst>
                  <a:ext uri="{FF2B5EF4-FFF2-40B4-BE49-F238E27FC236}">
                    <a16:creationId xmlns:a16="http://schemas.microsoft.com/office/drawing/2014/main" id="{BD7253C8-5D31-3501-BEAE-D71F9D0831B7}"/>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3">
                <a:hlinkClick r:id="" action="ppaction://hlinkshowjump?jump=previousslide"/>
                <a:extLst>
                  <a:ext uri="{FF2B5EF4-FFF2-40B4-BE49-F238E27FC236}">
                    <a16:creationId xmlns:a16="http://schemas.microsoft.com/office/drawing/2014/main" id="{C0702D73-E493-E29E-9753-6DFF0F0751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a:off x="5657217" y="6560801"/>
                <a:ext cx="216000" cy="216000"/>
              </a:xfrm>
              <a:prstGeom prst="rect">
                <a:avLst/>
              </a:prstGeom>
            </p:spPr>
          </p:pic>
          <p:pic>
            <p:nvPicPr>
              <p:cNvPr id="19" name="Graphic 3">
                <a:hlinkClick r:id="" action="ppaction://hlinkshowjump?jump=nextslide"/>
                <a:extLst>
                  <a:ext uri="{FF2B5EF4-FFF2-40B4-BE49-F238E27FC236}">
                    <a16:creationId xmlns:a16="http://schemas.microsoft.com/office/drawing/2014/main" id="{BFE70620-D66C-3E10-9698-9FEDD1E582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flipH="1">
                <a:off x="5922567" y="6560801"/>
                <a:ext cx="216000" cy="216000"/>
              </a:xfrm>
              <a:prstGeom prst="rect">
                <a:avLst/>
              </a:prstGeom>
            </p:spPr>
          </p:pic>
        </p:grpSp>
        <p:pic>
          <p:nvPicPr>
            <p:cNvPr id="16" name="Graphic 14">
              <a:hlinkClick r:id="rId5" action="ppaction://hlinksldjump"/>
              <a:extLst>
                <a:ext uri="{FF2B5EF4-FFF2-40B4-BE49-F238E27FC236}">
                  <a16:creationId xmlns:a16="http://schemas.microsoft.com/office/drawing/2014/main" id="{AC0643E4-6D93-A53E-F282-AB0DA229F5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734234" y="6417528"/>
              <a:ext cx="216000" cy="216000"/>
            </a:xfrm>
            <a:prstGeom prst="rect">
              <a:avLst/>
            </a:prstGeom>
          </p:spPr>
        </p:pic>
        <p:pic>
          <p:nvPicPr>
            <p:cNvPr id="15" name="Graphic 2">
              <a:hlinkClick r:id="rId8" action="ppaction://hlinksldjump"/>
              <a:extLst>
                <a:ext uri="{FF2B5EF4-FFF2-40B4-BE49-F238E27FC236}">
                  <a16:creationId xmlns:a16="http://schemas.microsoft.com/office/drawing/2014/main" id="{664363ED-0F06-826F-D6D7-1E11E3003E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3130296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0089B5C-115E-C7EF-973C-4E70D39BF2E4}"/>
              </a:ext>
            </a:extLst>
          </p:cNvPr>
          <p:cNvPicPr>
            <a:picLocks noChangeAspect="1"/>
          </p:cNvPicPr>
          <p:nvPr/>
        </p:nvPicPr>
        <p:blipFill>
          <a:blip r:embed="rId3"/>
          <a:stretch>
            <a:fillRect/>
          </a:stretch>
        </p:blipFill>
        <p:spPr>
          <a:xfrm>
            <a:off x="960201" y="2239570"/>
            <a:ext cx="2839640" cy="3118269"/>
          </a:xfrm>
          <a:prstGeom prst="rect">
            <a:avLst/>
          </a:prstGeom>
        </p:spPr>
      </p:pic>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Beyond-T2 asthma phenotype</a:t>
            </a:r>
            <a:endParaRPr lang="en-GB" baseline="30000"/>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a:xfrm>
            <a:off x="548282" y="1404000"/>
            <a:ext cx="11095200" cy="4899600"/>
          </a:xfrm>
        </p:spPr>
        <p:txBody>
          <a:bodyPr/>
          <a:lstStyle/>
          <a:p>
            <a:r>
              <a:rPr lang="en-GB" sz="1200">
                <a:latin typeface="+mn-lt"/>
              </a:rPr>
              <a:t>Mechanisms of asthma beyond-T2 inflammation may be characterised by airway hyperresponsiveness and airway remodelling and may co-exist with </a:t>
            </a:r>
            <a:br>
              <a:rPr lang="en-GB" sz="1200">
                <a:latin typeface="+mn-lt"/>
              </a:rPr>
            </a:br>
            <a:r>
              <a:rPr lang="en-GB" sz="1200">
                <a:latin typeface="+mn-lt"/>
              </a:rPr>
              <a:t>T2-dependent inflammation.</a:t>
            </a:r>
            <a:r>
              <a:rPr lang="en-GB" sz="1200" baseline="30000">
                <a:latin typeface="+mn-lt"/>
              </a:rPr>
              <a:t>1,2 </a:t>
            </a:r>
            <a:r>
              <a:rPr lang="en-GB" sz="1200">
                <a:latin typeface="+mn-lt"/>
              </a:rPr>
              <a:t> A combination of </a:t>
            </a:r>
            <a:r>
              <a:rPr lang="en-GB" sz="1200" b="1">
                <a:solidFill>
                  <a:schemeClr val="accent2"/>
                </a:solidFill>
                <a:latin typeface="+mn-lt"/>
                <a:ea typeface="+mn-ea"/>
                <a:cs typeface="+mn-cs"/>
              </a:rPr>
              <a:t>smooth muscle hyperreactivity</a:t>
            </a:r>
            <a:r>
              <a:rPr lang="en-GB" sz="1200" b="1">
                <a:solidFill>
                  <a:srgbClr val="BE8C40"/>
                </a:solidFill>
                <a:latin typeface="+mn-lt"/>
                <a:ea typeface="+mn-ea"/>
                <a:cs typeface="+mn-cs"/>
              </a:rPr>
              <a:t> </a:t>
            </a:r>
            <a:r>
              <a:rPr lang="en-GB" sz="1200">
                <a:latin typeface="+mn-lt"/>
              </a:rPr>
              <a:t>and </a:t>
            </a:r>
            <a:r>
              <a:rPr lang="en-GB" sz="1200" b="1">
                <a:solidFill>
                  <a:schemeClr val="accent2"/>
                </a:solidFill>
                <a:latin typeface="+mn-lt"/>
                <a:ea typeface="+mn-ea"/>
                <a:cs typeface="+mn-cs"/>
              </a:rPr>
              <a:t>mast cell-driven inflammation</a:t>
            </a:r>
            <a:r>
              <a:rPr lang="en-GB" sz="1200">
                <a:latin typeface="+mn-lt"/>
                <a:ea typeface="+mn-ea"/>
                <a:cs typeface="+mn-cs"/>
              </a:rPr>
              <a:t>,</a:t>
            </a:r>
            <a:r>
              <a:rPr lang="en-GB" sz="1200" b="1">
                <a:solidFill>
                  <a:schemeClr val="accent1"/>
                </a:solidFill>
                <a:latin typeface="+mn-lt"/>
                <a:ea typeface="+mn-ea"/>
                <a:cs typeface="+mn-cs"/>
              </a:rPr>
              <a:t> </a:t>
            </a:r>
            <a:r>
              <a:rPr lang="en-GB" sz="1200">
                <a:latin typeface="+mn-lt"/>
              </a:rPr>
              <a:t>combines to drive </a:t>
            </a:r>
            <a:r>
              <a:rPr lang="en-GB" sz="1200" b="1">
                <a:solidFill>
                  <a:schemeClr val="accent2"/>
                </a:solidFill>
                <a:latin typeface="+mn-lt"/>
                <a:ea typeface="+mn-ea"/>
                <a:cs typeface="+mn-cs"/>
              </a:rPr>
              <a:t>airway</a:t>
            </a:r>
            <a:r>
              <a:rPr lang="en-GB" sz="1200" b="1">
                <a:solidFill>
                  <a:srgbClr val="BE8C40"/>
                </a:solidFill>
                <a:latin typeface="+mn-lt"/>
                <a:ea typeface="+mn-ea"/>
                <a:cs typeface="+mn-cs"/>
              </a:rPr>
              <a:t> </a:t>
            </a:r>
            <a:r>
              <a:rPr lang="en-GB" sz="1200" b="1">
                <a:solidFill>
                  <a:schemeClr val="accent2"/>
                </a:solidFill>
                <a:latin typeface="+mn-lt"/>
                <a:ea typeface="+mn-ea"/>
                <a:cs typeface="+mn-cs"/>
              </a:rPr>
              <a:t>hyperresponsiveness</a:t>
            </a:r>
            <a:r>
              <a:rPr lang="en-GB" sz="1200" b="1">
                <a:solidFill>
                  <a:srgbClr val="BE8C40"/>
                </a:solidFill>
                <a:latin typeface="+mn-lt"/>
                <a:ea typeface="+mn-ea"/>
                <a:cs typeface="+mn-cs"/>
              </a:rPr>
              <a:t> </a:t>
            </a:r>
            <a:r>
              <a:rPr lang="en-GB" sz="1200">
                <a:latin typeface="+mn-lt"/>
              </a:rPr>
              <a:t>and the symptoms of asthma</a:t>
            </a:r>
            <a:r>
              <a:rPr lang="en-GB" sz="1200" baseline="30000">
                <a:latin typeface="+mn-lt"/>
              </a:rPr>
              <a:t>3*</a:t>
            </a:r>
          </a:p>
        </p:txBody>
      </p:sp>
      <p:pic>
        <p:nvPicPr>
          <p:cNvPr id="999" name="Graphic 998" descr="Badge Cross with solid fill">
            <a:extLst>
              <a:ext uri="{FF2B5EF4-FFF2-40B4-BE49-F238E27FC236}">
                <a16:creationId xmlns:a16="http://schemas.microsoft.com/office/drawing/2014/main" id="{37132976-014A-C08D-6CF4-EF3A25576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1968" y="3393972"/>
            <a:ext cx="457200" cy="457200"/>
          </a:xfrm>
          <a:prstGeom prst="rect">
            <a:avLst/>
          </a:prstGeom>
        </p:spPr>
      </p:pic>
      <p:graphicFrame>
        <p:nvGraphicFramePr>
          <p:cNvPr id="5" name="Table 16">
            <a:extLst>
              <a:ext uri="{FF2B5EF4-FFF2-40B4-BE49-F238E27FC236}">
                <a16:creationId xmlns:a16="http://schemas.microsoft.com/office/drawing/2014/main" id="{859B3472-8C09-6643-30CC-C6B921D8EE95}"/>
              </a:ext>
            </a:extLst>
          </p:cNvPr>
          <p:cNvGraphicFramePr>
            <a:graphicFrameLocks noGrp="1"/>
          </p:cNvGraphicFramePr>
          <p:nvPr/>
        </p:nvGraphicFramePr>
        <p:xfrm>
          <a:off x="5041304" y="2358994"/>
          <a:ext cx="6596983" cy="512087"/>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512087">
                <a:tc>
                  <a:txBody>
                    <a:bodyPr/>
                    <a:lstStyle/>
                    <a:p>
                      <a:pPr algn="ctr"/>
                      <a:r>
                        <a:rPr lang="en-NZ" sz="1800" b="1">
                          <a:solidFill>
                            <a:schemeClr val="accent2"/>
                          </a:solidFill>
                          <a:latin typeface="+mj-lt"/>
                        </a:rPr>
                        <a:t>1</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chemeClr val="tx1"/>
                          </a:solidFill>
                        </a:rPr>
                        <a:t>Inhaled triggers interact with the airway epithelium and  may initiate the release of epithelial cytokines including </a:t>
                      </a:r>
                      <a:r>
                        <a:rPr lang="en-GB" sz="1050" b="1">
                          <a:solidFill>
                            <a:schemeClr val="accent2"/>
                          </a:solidFill>
                        </a:rPr>
                        <a:t>IL-33</a:t>
                      </a:r>
                      <a:r>
                        <a:rPr lang="en-GB" sz="1050">
                          <a:solidFill>
                            <a:schemeClr val="tx1"/>
                          </a:solidFill>
                        </a:rPr>
                        <a:t>, </a:t>
                      </a:r>
                      <a:r>
                        <a:rPr lang="en-GB" sz="1050" b="1">
                          <a:solidFill>
                            <a:schemeClr val="accent2"/>
                          </a:solidFill>
                        </a:rPr>
                        <a:t>TSLP</a:t>
                      </a:r>
                      <a:r>
                        <a:rPr lang="en-GB" sz="1050">
                          <a:solidFill>
                            <a:schemeClr val="tx1"/>
                          </a:solidFill>
                        </a:rPr>
                        <a:t> and </a:t>
                      </a:r>
                      <a:r>
                        <a:rPr lang="en-GB" sz="1050" b="1">
                          <a:solidFill>
                            <a:schemeClr val="accent2"/>
                          </a:solidFill>
                        </a:rPr>
                        <a:t>IL-25</a:t>
                      </a:r>
                      <a:r>
                        <a:rPr lang="en-GB" sz="1050" b="1" kern="1200" baseline="30000">
                          <a:solidFill>
                            <a:schemeClr val="tx1"/>
                          </a:solidFill>
                          <a:latin typeface="+mn-lt"/>
                          <a:ea typeface="+mn-ea"/>
                          <a:cs typeface="+mn-cs"/>
                        </a:rPr>
                        <a:t>1</a:t>
                      </a:r>
                      <a:endParaRPr lang="en-NZ" sz="1050" baseline="300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0432237"/>
                  </a:ext>
                </a:extLst>
              </a:tr>
            </a:tbl>
          </a:graphicData>
        </a:graphic>
      </p:graphicFrame>
      <p:graphicFrame>
        <p:nvGraphicFramePr>
          <p:cNvPr id="774" name="Table 16">
            <a:extLst>
              <a:ext uri="{FF2B5EF4-FFF2-40B4-BE49-F238E27FC236}">
                <a16:creationId xmlns:a16="http://schemas.microsoft.com/office/drawing/2014/main" id="{1A55461A-FA17-765F-A402-83673A17EE69}"/>
              </a:ext>
            </a:extLst>
          </p:cNvPr>
          <p:cNvGraphicFramePr>
            <a:graphicFrameLocks noGrp="1"/>
          </p:cNvGraphicFramePr>
          <p:nvPr/>
        </p:nvGraphicFramePr>
        <p:xfrm>
          <a:off x="5041304" y="2893300"/>
          <a:ext cx="6596983" cy="731520"/>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486405">
                <a:tc>
                  <a:txBody>
                    <a:bodyPr/>
                    <a:lstStyle/>
                    <a:p>
                      <a:pPr algn="ctr"/>
                      <a:r>
                        <a:rPr lang="en-NZ" sz="1800" b="1">
                          <a:solidFill>
                            <a:schemeClr val="accent2"/>
                          </a:solidFill>
                          <a:latin typeface="+mj-lt"/>
                        </a:rPr>
                        <a:t>2</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a:solidFill>
                            <a:schemeClr val="tx1"/>
                          </a:solidFill>
                        </a:rPr>
                        <a:t>Release of epithelial cytokines may go </a:t>
                      </a:r>
                      <a:r>
                        <a:rPr lang="en-GB" sz="1050" b="1">
                          <a:solidFill>
                            <a:schemeClr val="accent2"/>
                          </a:solidFill>
                        </a:rPr>
                        <a:t>beyond-T2-dependent </a:t>
                      </a:r>
                      <a:r>
                        <a:rPr lang="en-GB" sz="1050">
                          <a:solidFill>
                            <a:schemeClr val="tx1"/>
                          </a:solidFill>
                        </a:rPr>
                        <a:t>pathways.</a:t>
                      </a:r>
                      <a:r>
                        <a:rPr lang="en-GB" sz="1050" kern="1200" baseline="30000">
                          <a:solidFill>
                            <a:schemeClr val="tx1"/>
                          </a:solidFill>
                          <a:latin typeface="+mn-lt"/>
                          <a:ea typeface="+mn-ea"/>
                          <a:cs typeface="+mn-cs"/>
                        </a:rPr>
                        <a:t>1 </a:t>
                      </a:r>
                      <a:r>
                        <a:rPr lang="en-GB" sz="1050">
                          <a:solidFill>
                            <a:schemeClr val="tx1"/>
                          </a:solidFill>
                        </a:rPr>
                        <a:t> For example, </a:t>
                      </a:r>
                      <a:r>
                        <a:rPr lang="en-GB" sz="1050" b="1">
                          <a:solidFill>
                            <a:schemeClr val="accent2"/>
                          </a:solidFill>
                        </a:rPr>
                        <a:t>TSLP</a:t>
                      </a:r>
                      <a:r>
                        <a:rPr lang="en-GB" sz="1050">
                          <a:solidFill>
                            <a:schemeClr val="tx1"/>
                          </a:solidFill>
                        </a:rPr>
                        <a:t> may have a direct impact on </a:t>
                      </a:r>
                      <a:r>
                        <a:rPr lang="en-GB" sz="1050" b="1">
                          <a:solidFill>
                            <a:schemeClr val="accent2"/>
                          </a:solidFill>
                        </a:rPr>
                        <a:t>mast cell </a:t>
                      </a:r>
                      <a:r>
                        <a:rPr lang="en-GB" sz="1050" kern="1200">
                          <a:solidFill>
                            <a:schemeClr val="tx1"/>
                          </a:solidFill>
                          <a:latin typeface="+mn-lt"/>
                          <a:ea typeface="+mn-ea"/>
                          <a:cs typeface="+mn-cs"/>
                        </a:rPr>
                        <a:t>activation, resulting in degranulation, releasing </a:t>
                      </a:r>
                      <a:r>
                        <a:rPr lang="en-GB" sz="1050" b="1" kern="1200">
                          <a:solidFill>
                            <a:schemeClr val="accent2"/>
                          </a:solidFill>
                          <a:latin typeface="+mn-lt"/>
                          <a:ea typeface="+mn-ea"/>
                          <a:cs typeface="+mn-cs"/>
                        </a:rPr>
                        <a:t>histamine</a:t>
                      </a:r>
                      <a:r>
                        <a:rPr lang="en-GB" sz="1050" kern="1200">
                          <a:solidFill>
                            <a:schemeClr val="tx1"/>
                          </a:solidFill>
                          <a:latin typeface="+mn-lt"/>
                          <a:ea typeface="+mn-ea"/>
                          <a:cs typeface="+mn-cs"/>
                        </a:rPr>
                        <a:t> and other </a:t>
                      </a:r>
                      <a:r>
                        <a:rPr lang="en-GB" sz="1050" b="1" kern="1200">
                          <a:solidFill>
                            <a:schemeClr val="accent2"/>
                          </a:solidFill>
                          <a:latin typeface="+mn-lt"/>
                          <a:ea typeface="+mn-ea"/>
                          <a:cs typeface="+mn-cs"/>
                        </a:rPr>
                        <a:t>cytokines</a:t>
                      </a:r>
                      <a:r>
                        <a:rPr lang="en-GB" sz="1050" kern="1200">
                          <a:solidFill>
                            <a:schemeClr val="tx1"/>
                          </a:solidFill>
                          <a:latin typeface="+mn-lt"/>
                          <a:ea typeface="+mn-ea"/>
                          <a:cs typeface="+mn-cs"/>
                        </a:rPr>
                        <a:t>. </a:t>
                      </a:r>
                      <a:r>
                        <a:rPr lang="en-GB" sz="1050" b="1" kern="1200">
                          <a:solidFill>
                            <a:schemeClr val="accent2"/>
                          </a:solidFill>
                          <a:latin typeface="+mn-lt"/>
                          <a:ea typeface="+mn-ea"/>
                          <a:cs typeface="+mn-cs"/>
                        </a:rPr>
                        <a:t>Mast cells </a:t>
                      </a:r>
                      <a:r>
                        <a:rPr lang="en-GB" sz="1050" kern="1200">
                          <a:solidFill>
                            <a:schemeClr val="tx1"/>
                          </a:solidFill>
                          <a:latin typeface="+mn-lt"/>
                          <a:ea typeface="+mn-ea"/>
                          <a:cs typeface="+mn-cs"/>
                        </a:rPr>
                        <a:t>and </a:t>
                      </a:r>
                      <a:r>
                        <a:rPr lang="en-GB" sz="1050" b="1" kern="1200">
                          <a:solidFill>
                            <a:schemeClr val="accent2"/>
                          </a:solidFill>
                          <a:latin typeface="+mn-lt"/>
                          <a:ea typeface="+mn-ea"/>
                          <a:cs typeface="+mn-cs"/>
                        </a:rPr>
                        <a:t>airway smooth muscle cells</a:t>
                      </a:r>
                      <a:r>
                        <a:rPr lang="en-GB" sz="1050" kern="1200">
                          <a:solidFill>
                            <a:schemeClr val="accent2"/>
                          </a:solidFill>
                          <a:latin typeface="+mn-lt"/>
                          <a:ea typeface="+mn-ea"/>
                          <a:cs typeface="+mn-cs"/>
                        </a:rPr>
                        <a:t> </a:t>
                      </a:r>
                      <a:r>
                        <a:rPr lang="en-GB" sz="1050" kern="1200">
                          <a:solidFill>
                            <a:schemeClr val="tx1"/>
                          </a:solidFill>
                          <a:latin typeface="+mn-lt"/>
                          <a:ea typeface="+mn-ea"/>
                          <a:cs typeface="+mn-cs"/>
                        </a:rPr>
                        <a:t>may also produce </a:t>
                      </a:r>
                      <a:r>
                        <a:rPr lang="en-GB" sz="1050" b="1" kern="1200">
                          <a:solidFill>
                            <a:schemeClr val="accent2"/>
                          </a:solidFill>
                          <a:latin typeface="+mn-lt"/>
                          <a:ea typeface="+mn-ea"/>
                          <a:cs typeface="+mn-cs"/>
                        </a:rPr>
                        <a:t>TSLP</a:t>
                      </a:r>
                      <a:r>
                        <a:rPr lang="en-NZ" sz="1050" b="1" kern="1200">
                          <a:solidFill>
                            <a:schemeClr val="tx1"/>
                          </a:solidFill>
                          <a:latin typeface="+mn-lt"/>
                          <a:ea typeface="+mn-ea"/>
                          <a:cs typeface="+mn-cs"/>
                        </a:rPr>
                        <a:t> </a:t>
                      </a:r>
                      <a:r>
                        <a:rPr lang="en-NZ" sz="1050" b="0" kern="1200">
                          <a:solidFill>
                            <a:schemeClr val="tx1"/>
                          </a:solidFill>
                          <a:latin typeface="+mn-lt"/>
                          <a:ea typeface="+mn-ea"/>
                          <a:cs typeface="+mn-cs"/>
                        </a:rPr>
                        <a:t>which mediates cross-talk between the two cell types, promoting the release of </a:t>
                      </a:r>
                      <a:r>
                        <a:rPr lang="en-NZ" sz="1050" b="1" kern="1200">
                          <a:solidFill>
                            <a:schemeClr val="accent2"/>
                          </a:solidFill>
                          <a:latin typeface="+mn-lt"/>
                          <a:ea typeface="+mn-ea"/>
                          <a:cs typeface="+mn-cs"/>
                        </a:rPr>
                        <a:t>IL-13</a:t>
                      </a:r>
                      <a:r>
                        <a:rPr lang="en-NZ" sz="1050" b="0" kern="1200">
                          <a:solidFill>
                            <a:schemeClr val="tx1"/>
                          </a:solidFill>
                          <a:latin typeface="+mn-lt"/>
                          <a:ea typeface="+mn-ea"/>
                          <a:cs typeface="+mn-cs"/>
                        </a:rPr>
                        <a:t> as well as more </a:t>
                      </a:r>
                      <a:r>
                        <a:rPr lang="en-GB" sz="1050" b="1" kern="1200">
                          <a:solidFill>
                            <a:schemeClr val="accent2"/>
                          </a:solidFill>
                          <a:latin typeface="+mn-lt"/>
                          <a:ea typeface="+mn-ea"/>
                          <a:cs typeface="+mn-cs"/>
                        </a:rPr>
                        <a:t>TSLP</a:t>
                      </a:r>
                      <a:r>
                        <a:rPr lang="en-GB" sz="1050" b="0" kern="1200" baseline="30000">
                          <a:solidFill>
                            <a:schemeClr val="tx1"/>
                          </a:solidFill>
                          <a:latin typeface="+mn-lt"/>
                          <a:ea typeface="+mn-ea"/>
                          <a:cs typeface="+mn-cs"/>
                        </a:rPr>
                        <a:t>1,4</a:t>
                      </a:r>
                      <a:r>
                        <a:rPr lang="en-GB" sz="1050" kern="1200" baseline="30000">
                          <a:solidFill>
                            <a:schemeClr val="tx1"/>
                          </a:solidFill>
                          <a:latin typeface="+mn-lt"/>
                          <a:ea typeface="+mn-ea"/>
                          <a:cs typeface="+mn-cs"/>
                        </a:rPr>
                        <a:t> </a:t>
                      </a:r>
                      <a:endParaRPr lang="en-NZ" sz="1050" kern="1200">
                        <a:solidFill>
                          <a:schemeClr val="tx1"/>
                        </a:solidFill>
                        <a:latin typeface="+mn-lt"/>
                        <a:ea typeface="+mn-ea"/>
                        <a:cs typeface="+mn-cs"/>
                      </a:endParaRPr>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63092363"/>
                  </a:ext>
                </a:extLst>
              </a:tr>
            </a:tbl>
          </a:graphicData>
        </a:graphic>
      </p:graphicFrame>
      <p:graphicFrame>
        <p:nvGraphicFramePr>
          <p:cNvPr id="775" name="Table 16">
            <a:extLst>
              <a:ext uri="{FF2B5EF4-FFF2-40B4-BE49-F238E27FC236}">
                <a16:creationId xmlns:a16="http://schemas.microsoft.com/office/drawing/2014/main" id="{ABF64F5E-AC5E-85B3-D3C2-8E7D96D59664}"/>
              </a:ext>
            </a:extLst>
          </p:cNvPr>
          <p:cNvGraphicFramePr>
            <a:graphicFrameLocks noGrp="1"/>
          </p:cNvGraphicFramePr>
          <p:nvPr>
            <p:extLst>
              <p:ext uri="{D42A27DB-BD31-4B8C-83A1-F6EECF244321}">
                <p14:modId xmlns:p14="http://schemas.microsoft.com/office/powerpoint/2010/main" val="3525360876"/>
              </p:ext>
            </p:extLst>
          </p:nvPr>
        </p:nvGraphicFramePr>
        <p:xfrm>
          <a:off x="5041304" y="3682481"/>
          <a:ext cx="6596983" cy="428071"/>
        </p:xfrm>
        <a:graphic>
          <a:graphicData uri="http://schemas.openxmlformats.org/drawingml/2006/table">
            <a:tbl>
              <a:tblPr firstRow="1" bandRow="1">
                <a:tableStyleId>{2D5ABB26-0587-4C30-8999-92F81FD0307C}</a:tableStyleId>
              </a:tblPr>
              <a:tblGrid>
                <a:gridCol w="462862">
                  <a:extLst>
                    <a:ext uri="{9D8B030D-6E8A-4147-A177-3AD203B41FA5}">
                      <a16:colId xmlns:a16="http://schemas.microsoft.com/office/drawing/2014/main" val="4177163366"/>
                    </a:ext>
                  </a:extLst>
                </a:gridCol>
                <a:gridCol w="6134121">
                  <a:extLst>
                    <a:ext uri="{9D8B030D-6E8A-4147-A177-3AD203B41FA5}">
                      <a16:colId xmlns:a16="http://schemas.microsoft.com/office/drawing/2014/main" val="1866586176"/>
                    </a:ext>
                  </a:extLst>
                </a:gridCol>
              </a:tblGrid>
              <a:tr h="428071">
                <a:tc>
                  <a:txBody>
                    <a:bodyPr/>
                    <a:lstStyle/>
                    <a:p>
                      <a:pPr algn="ctr"/>
                      <a:r>
                        <a:rPr lang="en-NZ" sz="1800" b="1">
                          <a:solidFill>
                            <a:schemeClr val="accent2"/>
                          </a:solidFill>
                          <a:latin typeface="+mj-lt"/>
                        </a:rPr>
                        <a:t>3</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r>
                        <a:rPr lang="en-GB" sz="1050" b="0">
                          <a:solidFill>
                            <a:schemeClr val="tx1"/>
                          </a:solidFill>
                        </a:rPr>
                        <a:t>Release of</a:t>
                      </a:r>
                      <a:r>
                        <a:rPr lang="en-GB" sz="1050" b="1" kern="1200">
                          <a:solidFill>
                            <a:schemeClr val="accent1"/>
                          </a:solidFill>
                          <a:latin typeface="+mn-lt"/>
                          <a:ea typeface="+mn-ea"/>
                          <a:cs typeface="+mn-cs"/>
                        </a:rPr>
                        <a:t> </a:t>
                      </a:r>
                      <a:r>
                        <a:rPr lang="en-GB" sz="1050" b="1" kern="1200">
                          <a:solidFill>
                            <a:schemeClr val="accent2"/>
                          </a:solidFill>
                          <a:latin typeface="+mn-lt"/>
                          <a:ea typeface="+mn-ea"/>
                          <a:cs typeface="+mn-cs"/>
                        </a:rPr>
                        <a:t>TSLP</a:t>
                      </a:r>
                      <a:r>
                        <a:rPr lang="en-GB" sz="1050" b="1" kern="1200">
                          <a:solidFill>
                            <a:schemeClr val="accent1"/>
                          </a:solidFill>
                          <a:latin typeface="+mn-lt"/>
                          <a:ea typeface="+mn-ea"/>
                          <a:cs typeface="+mn-cs"/>
                        </a:rPr>
                        <a:t> </a:t>
                      </a:r>
                      <a:r>
                        <a:rPr lang="en-GB" sz="1050" b="0">
                          <a:solidFill>
                            <a:schemeClr val="tx1"/>
                          </a:solidFill>
                        </a:rPr>
                        <a:t>may also have structural effects in the airway, for example on </a:t>
                      </a:r>
                      <a:r>
                        <a:rPr lang="en-GB" sz="1050" b="1">
                          <a:solidFill>
                            <a:schemeClr val="accent2"/>
                          </a:solidFill>
                        </a:rPr>
                        <a:t>fibroblasts</a:t>
                      </a:r>
                      <a:r>
                        <a:rPr lang="en-GB" sz="1050" b="0">
                          <a:solidFill>
                            <a:schemeClr val="tx1"/>
                          </a:solidFill>
                        </a:rPr>
                        <a:t>, causing the release of matrix proteins such as </a:t>
                      </a:r>
                      <a:r>
                        <a:rPr lang="en-GB" sz="1050" b="1">
                          <a:solidFill>
                            <a:schemeClr val="accent2"/>
                          </a:solidFill>
                        </a:rPr>
                        <a:t>collagen</a:t>
                      </a:r>
                      <a:r>
                        <a:rPr lang="en-GB" sz="1050" b="0">
                          <a:solidFill>
                            <a:schemeClr val="tx1"/>
                          </a:solidFill>
                        </a:rPr>
                        <a:t> that go on to promote </a:t>
                      </a:r>
                      <a:r>
                        <a:rPr lang="en-GB" sz="1050" b="1">
                          <a:solidFill>
                            <a:schemeClr val="accent2"/>
                          </a:solidFill>
                        </a:rPr>
                        <a:t>airway remodelling</a:t>
                      </a:r>
                      <a:r>
                        <a:rPr lang="en-GB" sz="1050" kern="1200" baseline="30000">
                          <a:solidFill>
                            <a:schemeClr val="tx1"/>
                          </a:solidFill>
                          <a:latin typeface="+mn-lt"/>
                          <a:ea typeface="+mn-ea"/>
                          <a:cs typeface="+mn-cs"/>
                        </a:rPr>
                        <a:t>1</a:t>
                      </a:r>
                      <a:endParaRPr lang="en-GB" sz="1050" b="1" baseline="30000">
                        <a:solidFill>
                          <a:schemeClr val="tx1"/>
                        </a:solidFill>
                        <a:highlight>
                          <a:srgbClr val="00FF00"/>
                        </a:highlight>
                      </a:endParaRP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6381523"/>
                  </a:ext>
                </a:extLst>
              </a:tr>
            </a:tbl>
          </a:graphicData>
        </a:graphic>
      </p:graphicFrame>
      <p:graphicFrame>
        <p:nvGraphicFramePr>
          <p:cNvPr id="776" name="Table 16">
            <a:extLst>
              <a:ext uri="{FF2B5EF4-FFF2-40B4-BE49-F238E27FC236}">
                <a16:creationId xmlns:a16="http://schemas.microsoft.com/office/drawing/2014/main" id="{70D5CA36-DAA9-3FF2-0B1B-530C4F8A5437}"/>
              </a:ext>
            </a:extLst>
          </p:cNvPr>
          <p:cNvGraphicFramePr>
            <a:graphicFrameLocks noGrp="1"/>
          </p:cNvGraphicFramePr>
          <p:nvPr>
            <p:extLst>
              <p:ext uri="{D42A27DB-BD31-4B8C-83A1-F6EECF244321}">
                <p14:modId xmlns:p14="http://schemas.microsoft.com/office/powerpoint/2010/main" val="828625436"/>
              </p:ext>
            </p:extLst>
          </p:nvPr>
        </p:nvGraphicFramePr>
        <p:xfrm>
          <a:off x="5041304" y="4139504"/>
          <a:ext cx="6598800" cy="411480"/>
        </p:xfrm>
        <a:graphic>
          <a:graphicData uri="http://schemas.openxmlformats.org/drawingml/2006/table">
            <a:tbl>
              <a:tblPr firstRow="1" bandRow="1">
                <a:tableStyleId>{2D5ABB26-0587-4C30-8999-92F81FD0307C}</a:tableStyleId>
              </a:tblPr>
              <a:tblGrid>
                <a:gridCol w="462989">
                  <a:extLst>
                    <a:ext uri="{9D8B030D-6E8A-4147-A177-3AD203B41FA5}">
                      <a16:colId xmlns:a16="http://schemas.microsoft.com/office/drawing/2014/main" val="4177163366"/>
                    </a:ext>
                  </a:extLst>
                </a:gridCol>
                <a:gridCol w="6135811">
                  <a:extLst>
                    <a:ext uri="{9D8B030D-6E8A-4147-A177-3AD203B41FA5}">
                      <a16:colId xmlns:a16="http://schemas.microsoft.com/office/drawing/2014/main" val="1866586176"/>
                    </a:ext>
                  </a:extLst>
                </a:gridCol>
              </a:tblGrid>
              <a:tr h="404088">
                <a:tc>
                  <a:txBody>
                    <a:bodyPr/>
                    <a:lstStyle/>
                    <a:p>
                      <a:pPr algn="ctr"/>
                      <a:r>
                        <a:rPr lang="en-NZ" sz="1800" b="1">
                          <a:solidFill>
                            <a:schemeClr val="accent2"/>
                          </a:solidFill>
                          <a:latin typeface="+mj-lt"/>
                        </a:rPr>
                        <a:t>4</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50" b="0" baseline="0">
                          <a:solidFill>
                            <a:schemeClr val="tx1"/>
                          </a:solidFill>
                        </a:rPr>
                        <a:t>Activation of </a:t>
                      </a:r>
                      <a:r>
                        <a:rPr lang="en-NZ" sz="1050" b="1" kern="1200" baseline="0">
                          <a:solidFill>
                            <a:schemeClr val="accent2"/>
                          </a:solidFill>
                          <a:latin typeface="+mn-lt"/>
                          <a:ea typeface="+mn-ea"/>
                          <a:cs typeface="+mn-cs"/>
                        </a:rPr>
                        <a:t>airway smooth </a:t>
                      </a:r>
                      <a:r>
                        <a:rPr lang="en-NZ" sz="1050" b="1" baseline="0">
                          <a:solidFill>
                            <a:schemeClr val="accent2"/>
                          </a:solidFill>
                        </a:rPr>
                        <a:t>muscle cells</a:t>
                      </a:r>
                      <a:r>
                        <a:rPr lang="en-NZ" sz="1050" b="0" kern="1200" baseline="0">
                          <a:solidFill>
                            <a:schemeClr val="accent2"/>
                          </a:solidFill>
                          <a:latin typeface="+mn-lt"/>
                          <a:ea typeface="+mn-ea"/>
                          <a:cs typeface="+mn-cs"/>
                        </a:rPr>
                        <a:t> </a:t>
                      </a:r>
                      <a:r>
                        <a:rPr lang="en-NZ" sz="1050" b="0" kern="1200" baseline="0">
                          <a:solidFill>
                            <a:schemeClr val="tx1"/>
                          </a:solidFill>
                          <a:latin typeface="+mn-lt"/>
                          <a:ea typeface="+mn-ea"/>
                          <a:cs typeface="+mn-cs"/>
                        </a:rPr>
                        <a:t>via </a:t>
                      </a:r>
                      <a:r>
                        <a:rPr lang="en-NZ" sz="1050" b="1" baseline="0">
                          <a:solidFill>
                            <a:schemeClr val="accent2"/>
                          </a:solidFill>
                        </a:rPr>
                        <a:t>TSLP</a:t>
                      </a:r>
                      <a:r>
                        <a:rPr lang="en-NZ" sz="1050" b="1" baseline="0">
                          <a:solidFill>
                            <a:schemeClr val="accent1"/>
                          </a:solidFill>
                        </a:rPr>
                        <a:t> </a:t>
                      </a:r>
                      <a:r>
                        <a:rPr lang="en-NZ" sz="1050" b="0" baseline="0">
                          <a:solidFill>
                            <a:schemeClr val="tx1"/>
                          </a:solidFill>
                        </a:rPr>
                        <a:t>may drive </a:t>
                      </a:r>
                      <a:r>
                        <a:rPr lang="en-NZ" sz="1050" b="1" baseline="0">
                          <a:solidFill>
                            <a:schemeClr val="accent2"/>
                          </a:solidFill>
                        </a:rPr>
                        <a:t>epithelium hyperplasia </a:t>
                      </a:r>
                      <a:r>
                        <a:rPr lang="en-NZ" sz="1050" b="0" kern="1200" baseline="0">
                          <a:solidFill>
                            <a:schemeClr val="tx1"/>
                          </a:solidFill>
                          <a:latin typeface="+mn-lt"/>
                          <a:ea typeface="+mn-ea"/>
                          <a:cs typeface="+mn-cs"/>
                        </a:rPr>
                        <a:t>(increased number of cells) </a:t>
                      </a:r>
                      <a:r>
                        <a:rPr lang="en-NZ" sz="1050" b="0" baseline="0">
                          <a:solidFill>
                            <a:schemeClr val="tx1"/>
                          </a:solidFill>
                        </a:rPr>
                        <a:t>and </a:t>
                      </a:r>
                      <a:r>
                        <a:rPr lang="en-NZ" sz="1050" b="1" baseline="0">
                          <a:solidFill>
                            <a:schemeClr val="accent2"/>
                          </a:solidFill>
                        </a:rPr>
                        <a:t>hypertrophy</a:t>
                      </a:r>
                      <a:r>
                        <a:rPr lang="en-NZ" sz="1050" b="1" baseline="0">
                          <a:solidFill>
                            <a:schemeClr val="accent1"/>
                          </a:solidFill>
                        </a:rPr>
                        <a:t> </a:t>
                      </a:r>
                      <a:r>
                        <a:rPr lang="en-NZ" sz="1050" b="0" kern="1200" baseline="0">
                          <a:solidFill>
                            <a:schemeClr val="tx1"/>
                          </a:solidFill>
                          <a:latin typeface="+mn-lt"/>
                          <a:ea typeface="+mn-ea"/>
                          <a:cs typeface="+mn-cs"/>
                        </a:rPr>
                        <a:t>(increased cell size)</a:t>
                      </a:r>
                      <a:r>
                        <a:rPr lang="en-GB" sz="1050" kern="1200" baseline="30000">
                          <a:solidFill>
                            <a:schemeClr val="tx1"/>
                          </a:solidFill>
                          <a:latin typeface="+mn-lt"/>
                          <a:ea typeface="+mn-ea"/>
                          <a:cs typeface="+mn-cs"/>
                        </a:rPr>
                        <a:t>1</a:t>
                      </a:r>
                      <a:endParaRPr lang="en-NZ" sz="1050" b="0"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35696629"/>
                  </a:ext>
                </a:extLst>
              </a:tr>
            </a:tbl>
          </a:graphicData>
        </a:graphic>
      </p:graphicFrame>
      <p:graphicFrame>
        <p:nvGraphicFramePr>
          <p:cNvPr id="777" name="Table 16">
            <a:extLst>
              <a:ext uri="{FF2B5EF4-FFF2-40B4-BE49-F238E27FC236}">
                <a16:creationId xmlns:a16="http://schemas.microsoft.com/office/drawing/2014/main" id="{D9613388-1D90-2735-F6DC-590351956C69}"/>
              </a:ext>
            </a:extLst>
          </p:cNvPr>
          <p:cNvGraphicFramePr>
            <a:graphicFrameLocks noGrp="1"/>
          </p:cNvGraphicFramePr>
          <p:nvPr>
            <p:extLst>
              <p:ext uri="{D42A27DB-BD31-4B8C-83A1-F6EECF244321}">
                <p14:modId xmlns:p14="http://schemas.microsoft.com/office/powerpoint/2010/main" val="3762047803"/>
              </p:ext>
            </p:extLst>
          </p:nvPr>
        </p:nvGraphicFramePr>
        <p:xfrm>
          <a:off x="5044058" y="4598898"/>
          <a:ext cx="6598800" cy="571500"/>
        </p:xfrm>
        <a:graphic>
          <a:graphicData uri="http://schemas.openxmlformats.org/drawingml/2006/table">
            <a:tbl>
              <a:tblPr firstRow="1" bandRow="1">
                <a:tableStyleId>{2D5ABB26-0587-4C30-8999-92F81FD0307C}</a:tableStyleId>
              </a:tblPr>
              <a:tblGrid>
                <a:gridCol w="462990">
                  <a:extLst>
                    <a:ext uri="{9D8B030D-6E8A-4147-A177-3AD203B41FA5}">
                      <a16:colId xmlns:a16="http://schemas.microsoft.com/office/drawing/2014/main" val="4177163366"/>
                    </a:ext>
                  </a:extLst>
                </a:gridCol>
                <a:gridCol w="6135810">
                  <a:extLst>
                    <a:ext uri="{9D8B030D-6E8A-4147-A177-3AD203B41FA5}">
                      <a16:colId xmlns:a16="http://schemas.microsoft.com/office/drawing/2014/main" val="1866586176"/>
                    </a:ext>
                  </a:extLst>
                </a:gridCol>
              </a:tblGrid>
              <a:tr h="524177">
                <a:tc>
                  <a:txBody>
                    <a:bodyPr/>
                    <a:lstStyle/>
                    <a:p>
                      <a:pPr algn="ctr"/>
                      <a:r>
                        <a:rPr lang="en-NZ" sz="1800" b="1">
                          <a:solidFill>
                            <a:schemeClr val="accent2"/>
                          </a:solidFill>
                          <a:latin typeface="+mj-lt"/>
                        </a:rPr>
                        <a:t>5</a:t>
                      </a:r>
                    </a:p>
                  </a:txBody>
                  <a:tcPr anchor="ctr">
                    <a:lnL>
                      <a:noFill/>
                    </a:lnL>
                    <a:lnR>
                      <a:noFill/>
                    </a:lnR>
                    <a:lnT>
                      <a:noFill/>
                    </a:lnT>
                    <a:lnB>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50" b="1" kern="1200" baseline="0">
                          <a:solidFill>
                            <a:schemeClr val="accent2"/>
                          </a:solidFill>
                          <a:latin typeface="+mn-lt"/>
                          <a:ea typeface="+mn-ea"/>
                          <a:cs typeface="+mn-cs"/>
                        </a:rPr>
                        <a:t>Airway smooth muscle cells</a:t>
                      </a:r>
                      <a:r>
                        <a:rPr lang="en-NZ" sz="1050" baseline="0">
                          <a:solidFill>
                            <a:schemeClr val="accent2"/>
                          </a:solidFill>
                        </a:rPr>
                        <a:t> </a:t>
                      </a:r>
                      <a:r>
                        <a:rPr lang="en-NZ" sz="1050" baseline="0">
                          <a:solidFill>
                            <a:schemeClr val="tx1"/>
                          </a:solidFill>
                        </a:rPr>
                        <a:t>release proinflammatory cytokines including </a:t>
                      </a:r>
                      <a:r>
                        <a:rPr lang="en-NZ" sz="1050" b="1" baseline="0">
                          <a:solidFill>
                            <a:schemeClr val="accent2"/>
                          </a:solidFill>
                        </a:rPr>
                        <a:t>IL-6</a:t>
                      </a:r>
                      <a:r>
                        <a:rPr lang="en-NZ" sz="1050" baseline="0">
                          <a:solidFill>
                            <a:schemeClr val="tx1"/>
                          </a:solidFill>
                        </a:rPr>
                        <a:t>, following stimulation with </a:t>
                      </a:r>
                      <a:r>
                        <a:rPr lang="en-GB" sz="1050" b="1" kern="1200" baseline="0">
                          <a:solidFill>
                            <a:schemeClr val="accent2"/>
                          </a:solidFill>
                          <a:latin typeface="+mn-lt"/>
                          <a:ea typeface="+mn-ea"/>
                          <a:cs typeface="+mn-cs"/>
                        </a:rPr>
                        <a:t>TSLP</a:t>
                      </a:r>
                      <a:r>
                        <a:rPr lang="en-NZ" sz="1050" baseline="0">
                          <a:solidFill>
                            <a:schemeClr val="tx1"/>
                          </a:solidFill>
                        </a:rPr>
                        <a:t>, to promote the recruitment of progenitor cells to the airway smooth muscle, leading to the further increase in </a:t>
                      </a:r>
                      <a:r>
                        <a:rPr lang="en-NZ" sz="1050" b="1" baseline="0">
                          <a:solidFill>
                            <a:schemeClr val="accent2"/>
                          </a:solidFill>
                        </a:rPr>
                        <a:t>airway smooth muscle </a:t>
                      </a:r>
                      <a:r>
                        <a:rPr lang="en-NZ" sz="1050" b="1" kern="1200" baseline="0">
                          <a:solidFill>
                            <a:schemeClr val="accent2"/>
                          </a:solidFill>
                          <a:latin typeface="+mn-lt"/>
                          <a:ea typeface="+mn-ea"/>
                          <a:cs typeface="+mn-cs"/>
                        </a:rPr>
                        <a:t>mass</a:t>
                      </a:r>
                      <a:r>
                        <a:rPr lang="en-NZ" sz="1050" kern="1200" baseline="0">
                          <a:solidFill>
                            <a:schemeClr val="accent2"/>
                          </a:solidFill>
                          <a:latin typeface="+mn-lt"/>
                          <a:ea typeface="+mn-ea"/>
                          <a:cs typeface="+mn-cs"/>
                        </a:rPr>
                        <a:t> </a:t>
                      </a:r>
                      <a:r>
                        <a:rPr lang="en-NZ" sz="1050" kern="1200" baseline="0">
                          <a:solidFill>
                            <a:schemeClr val="tx1"/>
                          </a:solidFill>
                          <a:latin typeface="+mn-lt"/>
                          <a:ea typeface="+mn-ea"/>
                          <a:cs typeface="+mn-cs"/>
                        </a:rPr>
                        <a:t>associated with airway narrowing</a:t>
                      </a:r>
                      <a:r>
                        <a:rPr lang="en-GB" sz="1050" kern="1200" baseline="30000">
                          <a:solidFill>
                            <a:schemeClr val="tx1"/>
                          </a:solidFill>
                          <a:latin typeface="+mn-lt"/>
                          <a:ea typeface="+mn-ea"/>
                          <a:cs typeface="+mn-cs"/>
                        </a:rPr>
                        <a:t>1,5 –7</a:t>
                      </a:r>
                      <a:endParaRPr lang="en-NZ" sz="1050" strike="sngStrike" kern="1200" baseline="300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2354469"/>
                  </a:ext>
                </a:extLst>
              </a:tr>
            </a:tbl>
          </a:graphicData>
        </a:graphic>
      </p:graphicFrame>
      <p:sp>
        <p:nvSpPr>
          <p:cNvPr id="6" name="Footer Placeholder 1">
            <a:extLst>
              <a:ext uri="{FF2B5EF4-FFF2-40B4-BE49-F238E27FC236}">
                <a16:creationId xmlns:a16="http://schemas.microsoft.com/office/drawing/2014/main" id="{26AA8DB5-3723-1516-BD2B-20D9E2C48B0E}"/>
              </a:ext>
            </a:extLst>
          </p:cNvPr>
          <p:cNvSpPr txBox="1">
            <a:spLocks/>
          </p:cNvSpPr>
          <p:nvPr/>
        </p:nvSpPr>
        <p:spPr>
          <a:xfrm>
            <a:off x="548282" y="6303600"/>
            <a:ext cx="10620000" cy="288000"/>
          </a:xfrm>
          <a:prstGeom prst="rect">
            <a:avLst/>
          </a:prstGeom>
        </p:spPr>
        <p:txBody>
          <a:bodyPr vert="horz" lIns="0" tIns="0" rIns="0" bIns="0" rtlCol="0" anchor="b" anchorCtr="0">
            <a:noAutofit/>
          </a:bodyPr>
          <a:lstStyle>
            <a:defPPr>
              <a:defRPr lang="en-US"/>
            </a:defPPr>
            <a:lvl1pPr marL="0" algn="l" defTabSz="914400" rtl="0" eaLnBrk="1" latinLnBrk="0" hangingPunct="1">
              <a:defRPr sz="9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Figure adapted from </a:t>
            </a:r>
            <a:r>
              <a:rPr lang="en-GB" sz="800" err="1"/>
              <a:t>Porsbjerg</a:t>
            </a:r>
            <a:r>
              <a:rPr lang="en-GB" sz="800"/>
              <a:t> CM, et al. </a:t>
            </a:r>
            <a:r>
              <a:rPr lang="en-GB" sz="800" err="1"/>
              <a:t>Eur</a:t>
            </a:r>
            <a:r>
              <a:rPr lang="en-GB" sz="800"/>
              <a:t> Respir J. 2020;56:2000260 and Gauvreau GM, et al. Expert </a:t>
            </a:r>
            <a:r>
              <a:rPr lang="en-GB" sz="800" err="1"/>
              <a:t>Opin</a:t>
            </a:r>
            <a:r>
              <a:rPr lang="en-GB" sz="800"/>
              <a:t> </a:t>
            </a:r>
            <a:r>
              <a:rPr lang="en-GB" sz="800" err="1"/>
              <a:t>Ther</a:t>
            </a:r>
            <a:r>
              <a:rPr lang="en-GB" sz="800"/>
              <a:t> Targets. 2020;24:777–792, which was based on </a:t>
            </a:r>
            <a:r>
              <a:rPr lang="en-GB" sz="800" err="1"/>
              <a:t>Brusselle</a:t>
            </a:r>
            <a:r>
              <a:rPr lang="en-GB" sz="800"/>
              <a:t> G and </a:t>
            </a:r>
            <a:r>
              <a:rPr lang="en-GB" sz="800" err="1"/>
              <a:t>Bracke</a:t>
            </a:r>
            <a:r>
              <a:rPr lang="en-GB" sz="800"/>
              <a:t> K. Ann Am </a:t>
            </a:r>
            <a:r>
              <a:rPr lang="en-GB" sz="800" err="1"/>
              <a:t>Thorac</a:t>
            </a:r>
            <a:r>
              <a:rPr lang="en-GB" sz="800"/>
              <a:t> Soc. </a:t>
            </a:r>
            <a:br>
              <a:rPr lang="en-GB" sz="800"/>
            </a:br>
            <a:r>
              <a:rPr lang="en-GB" sz="800"/>
              <a:t>2014;11:S322–S328, </a:t>
            </a:r>
            <a:r>
              <a:rPr lang="en-GB" sz="800" err="1"/>
              <a:t>Brusselle</a:t>
            </a:r>
            <a:r>
              <a:rPr lang="en-GB" sz="800"/>
              <a:t> G, et al. Nat Med. 2013;19:977–979 and Lambrecht BN and Hammad H. Nat Immunol. 2015;16:45–56.</a:t>
            </a:r>
          </a:p>
          <a:p>
            <a:r>
              <a:rPr lang="en-GB" sz="800"/>
              <a:t>*Blockade of TSLP has suggested inhibition of pathways beyond type 2 inflammation. More recent evidence also suggests that Th1/17-driven neutrophilic pathways may not be key drivers of this type of inflammation.</a:t>
            </a:r>
            <a:r>
              <a:rPr lang="en-GB" sz="800" baseline="30000"/>
              <a:t>8–10</a:t>
            </a:r>
            <a:r>
              <a:rPr lang="en-GB" sz="800"/>
              <a:t> </a:t>
            </a:r>
          </a:p>
          <a:p>
            <a:r>
              <a:rPr lang="en-GB" sz="800" b="1"/>
              <a:t>Abbreviations</a:t>
            </a:r>
            <a:r>
              <a:rPr lang="en-GB" sz="800"/>
              <a:t>: </a:t>
            </a:r>
            <a:r>
              <a:rPr lang="en-GB" sz="800" err="1"/>
              <a:t>IgE</a:t>
            </a:r>
            <a:r>
              <a:rPr lang="en-GB" sz="800"/>
              <a:t>, immunoglobulin E; IL, interleukin; ILC2, type 2 innate lymphoid cell; T2, type 2; Th, T helper; TSLP, thymic stromal lymphopoietin.</a:t>
            </a:r>
            <a:br>
              <a:rPr lang="en-GB" sz="800"/>
            </a:br>
            <a:r>
              <a:rPr lang="en-GB" sz="800" b="1"/>
              <a:t>References</a:t>
            </a:r>
            <a:r>
              <a:rPr lang="en-GB" sz="800"/>
              <a:t>: 1. Gauvreau GM, et al. Expert </a:t>
            </a:r>
            <a:r>
              <a:rPr lang="en-GB" sz="800" err="1"/>
              <a:t>Opin</a:t>
            </a:r>
            <a:r>
              <a:rPr lang="en-GB" sz="800"/>
              <a:t> </a:t>
            </a:r>
            <a:r>
              <a:rPr lang="en-GB" sz="800" err="1"/>
              <a:t>Ther</a:t>
            </a:r>
            <a:r>
              <a:rPr lang="en-GB" sz="800"/>
              <a:t> Targets. 2020;24:777–792; 2. </a:t>
            </a:r>
            <a:r>
              <a:rPr lang="en-GB" sz="800" err="1"/>
              <a:t>Hudey</a:t>
            </a:r>
            <a:r>
              <a:rPr lang="en-GB" sz="800"/>
              <a:t> SN, et al. </a:t>
            </a:r>
            <a:r>
              <a:rPr lang="en-GB" sz="800" err="1"/>
              <a:t>Curr</a:t>
            </a:r>
            <a:r>
              <a:rPr lang="en-GB" sz="800"/>
              <a:t> </a:t>
            </a:r>
            <a:r>
              <a:rPr lang="en-GB" sz="800" err="1"/>
              <a:t>Opin</a:t>
            </a:r>
            <a:r>
              <a:rPr lang="en-GB" sz="800"/>
              <a:t> Immunol. 2020;66:123–128; 3. </a:t>
            </a:r>
            <a:r>
              <a:rPr lang="en-GB" sz="800" err="1"/>
              <a:t>Renauld</a:t>
            </a:r>
            <a:r>
              <a:rPr lang="en-GB" sz="800"/>
              <a:t> CJ. J Clin </a:t>
            </a:r>
            <a:r>
              <a:rPr lang="en-GB" sz="800" err="1"/>
              <a:t>Pathol</a:t>
            </a:r>
            <a:r>
              <a:rPr lang="en-GB" sz="800"/>
              <a:t>. 2001;54:577–589; 4. West EE, et al. Drug </a:t>
            </a:r>
            <a:r>
              <a:rPr lang="en-GB" sz="800" err="1"/>
              <a:t>Discov</a:t>
            </a:r>
            <a:r>
              <a:rPr lang="en-GB" sz="800"/>
              <a:t> Today Dis Mech. 2012;9:3–4; 5. </a:t>
            </a:r>
            <a:r>
              <a:rPr lang="da-DK" sz="800"/>
              <a:t>Shan L, et al. J Immunol. 2010;184:7134–7143; 6. Berair R, et al. BMC Medicine. 2013; 11:145; 7. </a:t>
            </a:r>
            <a:r>
              <a:rPr lang="en-GB" sz="800"/>
              <a:t>Page S, et al. Am J </a:t>
            </a:r>
            <a:r>
              <a:rPr lang="en-GB" sz="800" err="1"/>
              <a:t>Physiol</a:t>
            </a:r>
            <a:r>
              <a:rPr lang="en-GB" sz="800"/>
              <a:t> Lung Cell Mol Physiol. 2001;281: L1313–L1323; 8. </a:t>
            </a:r>
            <a:r>
              <a:rPr lang="en-GB" sz="800" err="1"/>
              <a:t>Brightling</a:t>
            </a:r>
            <a:r>
              <a:rPr lang="en-GB" sz="800"/>
              <a:t> CE, et al. New Eng J Med. 2021;385:1669–79; 9. Diver S, et al. Lancet Respir Med. 2021;9(11):1299–1312; 10. </a:t>
            </a:r>
            <a:r>
              <a:rPr lang="en-GB" sz="800" err="1"/>
              <a:t>Sverrild</a:t>
            </a:r>
            <a:r>
              <a:rPr lang="en-GB" sz="800"/>
              <a:t> A, et al. </a:t>
            </a:r>
            <a:r>
              <a:rPr lang="en-GB" sz="800" err="1"/>
              <a:t>Eur</a:t>
            </a:r>
            <a:r>
              <a:rPr lang="en-GB" sz="800"/>
              <a:t> Respir J. 2022;59:2101296.</a:t>
            </a:r>
            <a:br>
              <a:rPr lang="en-GB" sz="800"/>
            </a:br>
            <a:r>
              <a:rPr lang="en-GB" sz="800"/>
              <a:t>Z4-54955 | JUNE 2023</a:t>
            </a:r>
          </a:p>
        </p:txBody>
      </p:sp>
      <p:sp>
        <p:nvSpPr>
          <p:cNvPr id="43" name="TextBox 42">
            <a:extLst>
              <a:ext uri="{FF2B5EF4-FFF2-40B4-BE49-F238E27FC236}">
                <a16:creationId xmlns:a16="http://schemas.microsoft.com/office/drawing/2014/main" id="{BF47BDEF-80E2-6278-B03E-6F7559677903}"/>
              </a:ext>
            </a:extLst>
          </p:cNvPr>
          <p:cNvSpPr txBox="1"/>
          <p:nvPr/>
        </p:nvSpPr>
        <p:spPr>
          <a:xfrm>
            <a:off x="1494988" y="2101072"/>
            <a:ext cx="395941"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Bacteria</a:t>
            </a:r>
          </a:p>
        </p:txBody>
      </p:sp>
      <p:sp>
        <p:nvSpPr>
          <p:cNvPr id="44" name="TextBox 43">
            <a:extLst>
              <a:ext uri="{FF2B5EF4-FFF2-40B4-BE49-F238E27FC236}">
                <a16:creationId xmlns:a16="http://schemas.microsoft.com/office/drawing/2014/main" id="{15083414-A780-ADBF-4786-F24D42AE96C5}"/>
              </a:ext>
            </a:extLst>
          </p:cNvPr>
          <p:cNvSpPr txBox="1"/>
          <p:nvPr/>
        </p:nvSpPr>
        <p:spPr>
          <a:xfrm>
            <a:off x="2068142" y="2101072"/>
            <a:ext cx="352661"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Viruses</a:t>
            </a:r>
          </a:p>
        </p:txBody>
      </p:sp>
      <p:sp>
        <p:nvSpPr>
          <p:cNvPr id="45" name="TextBox 44">
            <a:extLst>
              <a:ext uri="{FF2B5EF4-FFF2-40B4-BE49-F238E27FC236}">
                <a16:creationId xmlns:a16="http://schemas.microsoft.com/office/drawing/2014/main" id="{43A0727A-DACA-E412-70E3-48D914004109}"/>
              </a:ext>
            </a:extLst>
          </p:cNvPr>
          <p:cNvSpPr txBox="1"/>
          <p:nvPr/>
        </p:nvSpPr>
        <p:spPr>
          <a:xfrm>
            <a:off x="2603236" y="2101072"/>
            <a:ext cx="325409" cy="138499"/>
          </a:xfrm>
          <a:prstGeom prst="rect">
            <a:avLst/>
          </a:prstGeom>
          <a:noFill/>
        </p:spPr>
        <p:txBody>
          <a:bodyPr wrap="none" lIns="0" tIns="0" rIns="0" bIns="0" rtlCol="0">
            <a:spAutoFit/>
          </a:bodyPr>
          <a:lstStyle/>
          <a:p>
            <a:pPr algn="ctr"/>
            <a:r>
              <a:rPr lang="en-US" sz="900" b="1">
                <a:solidFill>
                  <a:srgbClr val="000000"/>
                </a:solidFill>
                <a:latin typeface="Calibri" panose="020F0502020204030204" pitchFamily="34" charset="0"/>
                <a:cs typeface="Calibri" panose="020F0502020204030204" pitchFamily="34" charset="0"/>
              </a:rPr>
              <a:t>Smoke</a:t>
            </a:r>
          </a:p>
        </p:txBody>
      </p:sp>
      <p:sp>
        <p:nvSpPr>
          <p:cNvPr id="51" name="TextBox 50">
            <a:extLst>
              <a:ext uri="{FF2B5EF4-FFF2-40B4-BE49-F238E27FC236}">
                <a16:creationId xmlns:a16="http://schemas.microsoft.com/office/drawing/2014/main" id="{58622BE0-E944-7C82-D9E6-7E02BEDEE478}"/>
              </a:ext>
            </a:extLst>
          </p:cNvPr>
          <p:cNvSpPr txBox="1"/>
          <p:nvPr/>
        </p:nvSpPr>
        <p:spPr>
          <a:xfrm>
            <a:off x="1349257" y="5409185"/>
            <a:ext cx="2614640" cy="184666"/>
          </a:xfrm>
          <a:prstGeom prst="rect">
            <a:avLst/>
          </a:prstGeom>
          <a:noFill/>
        </p:spPr>
        <p:txBody>
          <a:bodyPr wrap="square" lIns="0" tIns="0" rIns="0" bIns="0" rtlCol="0" anchor="ctr" anchorCtr="0">
            <a:spAutoFit/>
          </a:bodyPr>
          <a:lstStyle/>
          <a:p>
            <a:pPr algn="ctr"/>
            <a:r>
              <a:rPr lang="en-US" sz="1200" b="1">
                <a:solidFill>
                  <a:schemeClr val="bg1"/>
                </a:solidFill>
                <a:latin typeface="Calibri" panose="020F0502020204030204" pitchFamily="34" charset="0"/>
                <a:cs typeface="Calibri" panose="020F0502020204030204" pitchFamily="34" charset="0"/>
              </a:rPr>
              <a:t>T2-independent pathways</a:t>
            </a:r>
          </a:p>
        </p:txBody>
      </p:sp>
      <p:sp>
        <p:nvSpPr>
          <p:cNvPr id="56" name="Rectangle 55">
            <a:extLst>
              <a:ext uri="{FF2B5EF4-FFF2-40B4-BE49-F238E27FC236}">
                <a16:creationId xmlns:a16="http://schemas.microsoft.com/office/drawing/2014/main" id="{D184621F-2CD8-373A-207F-D6A34318103A}"/>
              </a:ext>
            </a:extLst>
          </p:cNvPr>
          <p:cNvSpPr/>
          <p:nvPr/>
        </p:nvSpPr>
        <p:spPr>
          <a:xfrm>
            <a:off x="1046591" y="5327532"/>
            <a:ext cx="2616050" cy="23796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Calibri" panose="020F0502020204030204" pitchFamily="34" charset="0"/>
                <a:cs typeface="Calibri" panose="020F0502020204030204" pitchFamily="34" charset="0"/>
              </a:rPr>
              <a:t>Beyond-T2 pathways</a:t>
            </a:r>
          </a:p>
        </p:txBody>
      </p:sp>
      <p:sp>
        <p:nvSpPr>
          <p:cNvPr id="65" name="TextBox 64">
            <a:extLst>
              <a:ext uri="{FF2B5EF4-FFF2-40B4-BE49-F238E27FC236}">
                <a16:creationId xmlns:a16="http://schemas.microsoft.com/office/drawing/2014/main" id="{74BEAC7C-8E0E-4FC6-85E1-734D50888A91}"/>
              </a:ext>
            </a:extLst>
          </p:cNvPr>
          <p:cNvSpPr txBox="1"/>
          <p:nvPr/>
        </p:nvSpPr>
        <p:spPr>
          <a:xfrm>
            <a:off x="1718577" y="3215243"/>
            <a:ext cx="383191" cy="226591"/>
          </a:xfrm>
          <a:prstGeom prst="rect">
            <a:avLst/>
          </a:prstGeom>
          <a:solidFill>
            <a:srgbClr val="FFFFFF"/>
          </a:solidFill>
        </p:spPr>
        <p:txBody>
          <a:bodyPr wrap="square" lIns="36000" tIns="36000" rIns="36000" bIns="36000" rtlCol="0" anchor="t">
            <a:spAutoFit/>
          </a:bodyPr>
          <a:lstStyle>
            <a:defPPr>
              <a:defRPr lang="en-US"/>
            </a:defPPr>
            <a:lvl1pPr algn="ctr">
              <a:defRPr sz="1000" b="1">
                <a:solidFill>
                  <a:schemeClr val="accent6">
                    <a:lumMod val="75000"/>
                  </a:schemeClr>
                </a:solidFill>
                <a:latin typeface="Calibri"/>
                <a:cs typeface="Calibri"/>
              </a:defRPr>
            </a:lvl1pPr>
          </a:lstStyle>
          <a:p>
            <a:r>
              <a:rPr lang="en-US"/>
              <a:t>TSLP</a:t>
            </a:r>
          </a:p>
        </p:txBody>
      </p:sp>
      <p:sp>
        <p:nvSpPr>
          <p:cNvPr id="66" name="TextBox 65">
            <a:extLst>
              <a:ext uri="{FF2B5EF4-FFF2-40B4-BE49-F238E27FC236}">
                <a16:creationId xmlns:a16="http://schemas.microsoft.com/office/drawing/2014/main" id="{95633201-A4E3-4244-BC8E-876441DEFC3B}"/>
              </a:ext>
            </a:extLst>
          </p:cNvPr>
          <p:cNvSpPr txBox="1"/>
          <p:nvPr/>
        </p:nvSpPr>
        <p:spPr>
          <a:xfrm>
            <a:off x="2341243" y="4750733"/>
            <a:ext cx="221214" cy="138499"/>
          </a:xfrm>
          <a:prstGeom prst="rect">
            <a:avLst/>
          </a:prstGeom>
          <a:noFill/>
        </p:spPr>
        <p:txBody>
          <a:bodyPr wrap="none" lIns="0" tIns="0" rIns="0" bIns="0" rtlCol="0">
            <a:spAutoFit/>
          </a:bodyPr>
          <a:lstStyle/>
          <a:p>
            <a:r>
              <a:rPr lang="en-US" sz="900" b="1">
                <a:solidFill>
                  <a:srgbClr val="F561AD"/>
                </a:solidFill>
                <a:latin typeface="Calibri" panose="020F0502020204030204" pitchFamily="34" charset="0"/>
                <a:cs typeface="Calibri" panose="020F0502020204030204" pitchFamily="34" charset="0"/>
              </a:rPr>
              <a:t>TSLP</a:t>
            </a:r>
          </a:p>
        </p:txBody>
      </p:sp>
      <p:sp>
        <p:nvSpPr>
          <p:cNvPr id="68" name="TextBox 67">
            <a:extLst>
              <a:ext uri="{FF2B5EF4-FFF2-40B4-BE49-F238E27FC236}">
                <a16:creationId xmlns:a16="http://schemas.microsoft.com/office/drawing/2014/main" id="{880DEB76-DCB6-4A19-AB43-F9F8334367D0}"/>
              </a:ext>
            </a:extLst>
          </p:cNvPr>
          <p:cNvSpPr txBox="1"/>
          <p:nvPr/>
        </p:nvSpPr>
        <p:spPr>
          <a:xfrm>
            <a:off x="2709896" y="4221714"/>
            <a:ext cx="468077"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Fibroblast</a:t>
            </a:r>
          </a:p>
        </p:txBody>
      </p:sp>
      <p:sp>
        <p:nvSpPr>
          <p:cNvPr id="69" name="TextBox 68">
            <a:extLst>
              <a:ext uri="{FF2B5EF4-FFF2-40B4-BE49-F238E27FC236}">
                <a16:creationId xmlns:a16="http://schemas.microsoft.com/office/drawing/2014/main" id="{82307DFF-0B95-4DA9-85CB-19060FC4B2E1}"/>
              </a:ext>
            </a:extLst>
          </p:cNvPr>
          <p:cNvSpPr txBox="1"/>
          <p:nvPr/>
        </p:nvSpPr>
        <p:spPr>
          <a:xfrm>
            <a:off x="2536021" y="3426408"/>
            <a:ext cx="403957"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Collagen</a:t>
            </a:r>
          </a:p>
        </p:txBody>
      </p:sp>
      <p:sp>
        <p:nvSpPr>
          <p:cNvPr id="70" name="TextBox 69">
            <a:extLst>
              <a:ext uri="{FF2B5EF4-FFF2-40B4-BE49-F238E27FC236}">
                <a16:creationId xmlns:a16="http://schemas.microsoft.com/office/drawing/2014/main" id="{4A7B7A06-6A3E-4C5E-9444-65C38CA3286A}"/>
              </a:ext>
            </a:extLst>
          </p:cNvPr>
          <p:cNvSpPr txBox="1"/>
          <p:nvPr/>
        </p:nvSpPr>
        <p:spPr>
          <a:xfrm>
            <a:off x="3271074" y="3060253"/>
            <a:ext cx="514564"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Goblet cell</a:t>
            </a:r>
          </a:p>
        </p:txBody>
      </p:sp>
      <p:sp>
        <p:nvSpPr>
          <p:cNvPr id="71" name="TextBox 70">
            <a:extLst>
              <a:ext uri="{FF2B5EF4-FFF2-40B4-BE49-F238E27FC236}">
                <a16:creationId xmlns:a16="http://schemas.microsoft.com/office/drawing/2014/main" id="{A098C1FB-66E7-41C3-B1D2-4683128E1202}"/>
              </a:ext>
            </a:extLst>
          </p:cNvPr>
          <p:cNvSpPr txBox="1"/>
          <p:nvPr/>
        </p:nvSpPr>
        <p:spPr>
          <a:xfrm>
            <a:off x="1417741" y="4217917"/>
            <a:ext cx="248466" cy="153888"/>
          </a:xfrm>
          <a:prstGeom prst="rect">
            <a:avLst/>
          </a:prstGeom>
          <a:noFill/>
        </p:spPr>
        <p:txBody>
          <a:bodyPr wrap="none" lIns="0" tIns="0" rIns="0" bIns="0" rtlCol="0">
            <a:spAutoFit/>
          </a:bodyPr>
          <a:lstStyle/>
          <a:p>
            <a:r>
              <a:rPr lang="en-US" sz="1000" b="1">
                <a:solidFill>
                  <a:srgbClr val="F561AD"/>
                </a:solidFill>
                <a:latin typeface="Calibri" panose="020F0502020204030204" pitchFamily="34" charset="0"/>
                <a:cs typeface="Calibri" panose="020F0502020204030204" pitchFamily="34" charset="0"/>
              </a:rPr>
              <a:t>TSLP</a:t>
            </a:r>
          </a:p>
        </p:txBody>
      </p:sp>
      <p:sp>
        <p:nvSpPr>
          <p:cNvPr id="84" name="TextBox 83">
            <a:extLst>
              <a:ext uri="{FF2B5EF4-FFF2-40B4-BE49-F238E27FC236}">
                <a16:creationId xmlns:a16="http://schemas.microsoft.com/office/drawing/2014/main" id="{C491C0F1-4078-40F1-9101-2C8E671AE2F3}"/>
              </a:ext>
            </a:extLst>
          </p:cNvPr>
          <p:cNvSpPr txBox="1"/>
          <p:nvPr/>
        </p:nvSpPr>
        <p:spPr>
          <a:xfrm>
            <a:off x="2885516" y="4737296"/>
            <a:ext cx="171522" cy="138499"/>
          </a:xfrm>
          <a:prstGeom prst="rect">
            <a:avLst/>
          </a:prstGeom>
          <a:noFill/>
        </p:spPr>
        <p:txBody>
          <a:bodyPr wrap="none" lIns="0" tIns="0" rIns="0" bIns="0" rtlCol="0">
            <a:spAutoFit/>
          </a:bodyPr>
          <a:lstStyle/>
          <a:p>
            <a:r>
              <a:rPr lang="en-US" sz="900" b="1">
                <a:solidFill>
                  <a:srgbClr val="F561AD"/>
                </a:solidFill>
                <a:latin typeface="Calibri" panose="020F0502020204030204" pitchFamily="34" charset="0"/>
                <a:cs typeface="Calibri" panose="020F0502020204030204" pitchFamily="34" charset="0"/>
              </a:rPr>
              <a:t>IL-6</a:t>
            </a:r>
          </a:p>
        </p:txBody>
      </p:sp>
      <p:sp>
        <p:nvSpPr>
          <p:cNvPr id="85" name="Freeform 2476">
            <a:extLst>
              <a:ext uri="{FF2B5EF4-FFF2-40B4-BE49-F238E27FC236}">
                <a16:creationId xmlns:a16="http://schemas.microsoft.com/office/drawing/2014/main" id="{92BE1348-8F99-4B2B-A18B-B5A3CC23CAE9}"/>
              </a:ext>
            </a:extLst>
          </p:cNvPr>
          <p:cNvSpPr/>
          <p:nvPr/>
        </p:nvSpPr>
        <p:spPr>
          <a:xfrm>
            <a:off x="2168208" y="4042319"/>
            <a:ext cx="131287" cy="123862"/>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endParaRPr lang="en-US"/>
          </a:p>
        </p:txBody>
      </p:sp>
      <p:sp>
        <p:nvSpPr>
          <p:cNvPr id="86" name="Freeform 2477">
            <a:extLst>
              <a:ext uri="{FF2B5EF4-FFF2-40B4-BE49-F238E27FC236}">
                <a16:creationId xmlns:a16="http://schemas.microsoft.com/office/drawing/2014/main" id="{C943231F-6956-44F0-8D33-99D1ACA7EFA5}"/>
              </a:ext>
            </a:extLst>
          </p:cNvPr>
          <p:cNvSpPr/>
          <p:nvPr/>
        </p:nvSpPr>
        <p:spPr>
          <a:xfrm>
            <a:off x="2272051" y="4012111"/>
            <a:ext cx="59481" cy="58558"/>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endParaRPr lang="en-US"/>
          </a:p>
        </p:txBody>
      </p:sp>
      <p:sp>
        <p:nvSpPr>
          <p:cNvPr id="88" name="Freeform 2473">
            <a:extLst>
              <a:ext uri="{FF2B5EF4-FFF2-40B4-BE49-F238E27FC236}">
                <a16:creationId xmlns:a16="http://schemas.microsoft.com/office/drawing/2014/main" id="{3276B8CA-7A5C-4B00-8531-53DF2CBF091B}"/>
              </a:ext>
            </a:extLst>
          </p:cNvPr>
          <p:cNvSpPr/>
          <p:nvPr/>
        </p:nvSpPr>
        <p:spPr>
          <a:xfrm>
            <a:off x="1312965" y="4447984"/>
            <a:ext cx="204013" cy="608826"/>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endParaRPr lang="en-US"/>
          </a:p>
        </p:txBody>
      </p:sp>
      <p:sp>
        <p:nvSpPr>
          <p:cNvPr id="89" name="Freeform 2474">
            <a:extLst>
              <a:ext uri="{FF2B5EF4-FFF2-40B4-BE49-F238E27FC236}">
                <a16:creationId xmlns:a16="http://schemas.microsoft.com/office/drawing/2014/main" id="{9F4C29C8-6C82-497E-B233-BA34A4D632A7}"/>
              </a:ext>
            </a:extLst>
          </p:cNvPr>
          <p:cNvSpPr/>
          <p:nvPr/>
        </p:nvSpPr>
        <p:spPr>
          <a:xfrm>
            <a:off x="1489524" y="4417715"/>
            <a:ext cx="59480" cy="58558"/>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endParaRPr lang="en-US"/>
          </a:p>
        </p:txBody>
      </p:sp>
      <p:sp>
        <p:nvSpPr>
          <p:cNvPr id="90" name="Freeform 2479">
            <a:extLst>
              <a:ext uri="{FF2B5EF4-FFF2-40B4-BE49-F238E27FC236}">
                <a16:creationId xmlns:a16="http://schemas.microsoft.com/office/drawing/2014/main" id="{E935EDFC-A322-4F00-AAE0-AA588FBCEFB9}"/>
              </a:ext>
            </a:extLst>
          </p:cNvPr>
          <p:cNvSpPr/>
          <p:nvPr/>
        </p:nvSpPr>
        <p:spPr>
          <a:xfrm>
            <a:off x="1405854" y="4483426"/>
            <a:ext cx="217872" cy="529420"/>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endParaRPr lang="en-US"/>
          </a:p>
        </p:txBody>
      </p:sp>
      <p:sp>
        <p:nvSpPr>
          <p:cNvPr id="91" name="Freeform 2480">
            <a:extLst>
              <a:ext uri="{FF2B5EF4-FFF2-40B4-BE49-F238E27FC236}">
                <a16:creationId xmlns:a16="http://schemas.microsoft.com/office/drawing/2014/main" id="{283A1AB7-0F02-4654-8A17-A762C2DEA11F}"/>
              </a:ext>
            </a:extLst>
          </p:cNvPr>
          <p:cNvSpPr/>
          <p:nvPr/>
        </p:nvSpPr>
        <p:spPr>
          <a:xfrm>
            <a:off x="1371881" y="5000584"/>
            <a:ext cx="61136" cy="52916"/>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endParaRPr lang="en-US"/>
          </a:p>
        </p:txBody>
      </p:sp>
      <p:sp>
        <p:nvSpPr>
          <p:cNvPr id="11" name="Rectangle: Rounded Corners 10">
            <a:hlinkClick r:id="rId6" action="ppaction://hlinksldjump"/>
            <a:extLst>
              <a:ext uri="{FF2B5EF4-FFF2-40B4-BE49-F238E27FC236}">
                <a16:creationId xmlns:a16="http://schemas.microsoft.com/office/drawing/2014/main" id="{30D80C16-D299-417D-FF42-77C4F689E4D4}"/>
              </a:ext>
            </a:extLst>
          </p:cNvPr>
          <p:cNvSpPr/>
          <p:nvPr/>
        </p:nvSpPr>
        <p:spPr>
          <a:xfrm>
            <a:off x="10335031" y="5275845"/>
            <a:ext cx="1665744" cy="504000"/>
          </a:xfrm>
          <a:prstGeom prst="roundRect">
            <a:avLst>
              <a:gd name="adj" fmla="val 33045"/>
            </a:avLst>
          </a:prstGeom>
          <a:solidFill>
            <a:srgbClr val="F56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here </a:t>
            </a:r>
            <a:r>
              <a:rPr lang="en-NZ" sz="900">
                <a:solidFill>
                  <a:schemeClr val="bg1"/>
                </a:solidFill>
              </a:rPr>
              <a:t>to find out how this pathway can manifest in a clinical setting </a:t>
            </a:r>
            <a:endParaRPr lang="en-GB" sz="900"/>
          </a:p>
        </p:txBody>
      </p:sp>
      <p:sp>
        <p:nvSpPr>
          <p:cNvPr id="2" name="Rectangle: Rounded Corners 1">
            <a:extLst>
              <a:ext uri="{FF2B5EF4-FFF2-40B4-BE49-F238E27FC236}">
                <a16:creationId xmlns:a16="http://schemas.microsoft.com/office/drawing/2014/main" id="{456D13EF-3288-132F-792E-FAA6256E19D8}"/>
              </a:ext>
            </a:extLst>
          </p:cNvPr>
          <p:cNvSpPr/>
          <p:nvPr/>
        </p:nvSpPr>
        <p:spPr>
          <a:xfrm>
            <a:off x="158661" y="1986205"/>
            <a:ext cx="1259333" cy="423367"/>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900" b="1">
                <a:solidFill>
                  <a:schemeClr val="bg1"/>
                </a:solidFill>
              </a:rPr>
              <a:t>Click on each number to reveal the next step</a:t>
            </a:r>
            <a:endParaRPr lang="en-GB" sz="900" b="1">
              <a:solidFill>
                <a:schemeClr val="bg1"/>
              </a:solidFill>
            </a:endParaRPr>
          </a:p>
        </p:txBody>
      </p:sp>
      <p:sp>
        <p:nvSpPr>
          <p:cNvPr id="9" name="A button">
            <a:extLst>
              <a:ext uri="{FF2B5EF4-FFF2-40B4-BE49-F238E27FC236}">
                <a16:creationId xmlns:a16="http://schemas.microsoft.com/office/drawing/2014/main" id="{D8D33B4F-C6C5-864F-A25B-639D7E51DDA0}"/>
              </a:ext>
            </a:extLst>
          </p:cNvPr>
          <p:cNvSpPr/>
          <p:nvPr/>
        </p:nvSpPr>
        <p:spPr>
          <a:xfrm>
            <a:off x="3257676" y="3767456"/>
            <a:ext cx="329546" cy="3516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3</a:t>
            </a:r>
          </a:p>
        </p:txBody>
      </p:sp>
      <p:sp>
        <p:nvSpPr>
          <p:cNvPr id="10" name="A button">
            <a:extLst>
              <a:ext uri="{FF2B5EF4-FFF2-40B4-BE49-F238E27FC236}">
                <a16:creationId xmlns:a16="http://schemas.microsoft.com/office/drawing/2014/main" id="{A076B378-2B4F-6BB6-F9D7-2B1C9FDAE507}"/>
              </a:ext>
            </a:extLst>
          </p:cNvPr>
          <p:cNvSpPr/>
          <p:nvPr/>
        </p:nvSpPr>
        <p:spPr>
          <a:xfrm>
            <a:off x="867295" y="4395043"/>
            <a:ext cx="329546" cy="3516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4</a:t>
            </a:r>
          </a:p>
        </p:txBody>
      </p:sp>
      <p:sp>
        <p:nvSpPr>
          <p:cNvPr id="20" name="A button">
            <a:extLst>
              <a:ext uri="{FF2B5EF4-FFF2-40B4-BE49-F238E27FC236}">
                <a16:creationId xmlns:a16="http://schemas.microsoft.com/office/drawing/2014/main" id="{85BE2407-B756-3F9B-D81B-3B5EAEED1689}"/>
              </a:ext>
            </a:extLst>
          </p:cNvPr>
          <p:cNvSpPr/>
          <p:nvPr/>
        </p:nvSpPr>
        <p:spPr>
          <a:xfrm>
            <a:off x="3238664" y="4505558"/>
            <a:ext cx="329546" cy="3516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5</a:t>
            </a:r>
          </a:p>
        </p:txBody>
      </p:sp>
      <p:sp>
        <p:nvSpPr>
          <p:cNvPr id="3" name="A button">
            <a:extLst>
              <a:ext uri="{FF2B5EF4-FFF2-40B4-BE49-F238E27FC236}">
                <a16:creationId xmlns:a16="http://schemas.microsoft.com/office/drawing/2014/main" id="{5214B6FD-B5E3-AC86-95B4-C77C89A71106}"/>
              </a:ext>
            </a:extLst>
          </p:cNvPr>
          <p:cNvSpPr/>
          <p:nvPr/>
        </p:nvSpPr>
        <p:spPr>
          <a:xfrm>
            <a:off x="988165" y="2613131"/>
            <a:ext cx="329546" cy="3516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1</a:t>
            </a:r>
          </a:p>
        </p:txBody>
      </p:sp>
      <p:sp>
        <p:nvSpPr>
          <p:cNvPr id="26" name="TextBox 25">
            <a:extLst>
              <a:ext uri="{FF2B5EF4-FFF2-40B4-BE49-F238E27FC236}">
                <a16:creationId xmlns:a16="http://schemas.microsoft.com/office/drawing/2014/main" id="{9801546B-00DE-4247-B46B-F3D57FB06354}"/>
              </a:ext>
            </a:extLst>
          </p:cNvPr>
          <p:cNvSpPr txBox="1"/>
          <p:nvPr/>
        </p:nvSpPr>
        <p:spPr>
          <a:xfrm>
            <a:off x="2353241" y="3075633"/>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38" name="TextBox 37">
            <a:extLst>
              <a:ext uri="{FF2B5EF4-FFF2-40B4-BE49-F238E27FC236}">
                <a16:creationId xmlns:a16="http://schemas.microsoft.com/office/drawing/2014/main" id="{0F0428BB-8774-EE5B-A8B9-6576E87BE53E}"/>
              </a:ext>
            </a:extLst>
          </p:cNvPr>
          <p:cNvSpPr txBox="1"/>
          <p:nvPr/>
        </p:nvSpPr>
        <p:spPr>
          <a:xfrm>
            <a:off x="3562396" y="4857462"/>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4" name="A button">
            <a:extLst>
              <a:ext uri="{FF2B5EF4-FFF2-40B4-BE49-F238E27FC236}">
                <a16:creationId xmlns:a16="http://schemas.microsoft.com/office/drawing/2014/main" id="{DCEBB5EC-8B8E-E45C-FD68-E38FA0BB3735}"/>
              </a:ext>
            </a:extLst>
          </p:cNvPr>
          <p:cNvSpPr/>
          <p:nvPr/>
        </p:nvSpPr>
        <p:spPr>
          <a:xfrm>
            <a:off x="1237534" y="3542435"/>
            <a:ext cx="329546" cy="3516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2</a:t>
            </a:r>
          </a:p>
        </p:txBody>
      </p:sp>
      <p:sp>
        <p:nvSpPr>
          <p:cNvPr id="21" name="TextBox 20">
            <a:extLst>
              <a:ext uri="{FF2B5EF4-FFF2-40B4-BE49-F238E27FC236}">
                <a16:creationId xmlns:a16="http://schemas.microsoft.com/office/drawing/2014/main" id="{933ED013-42CA-829B-FE15-96521DFA599B}"/>
              </a:ext>
            </a:extLst>
          </p:cNvPr>
          <p:cNvSpPr txBox="1"/>
          <p:nvPr/>
        </p:nvSpPr>
        <p:spPr>
          <a:xfrm>
            <a:off x="1769771" y="3807712"/>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grpSp>
        <p:nvGrpSpPr>
          <p:cNvPr id="31" name="Group 30">
            <a:extLst>
              <a:ext uri="{FF2B5EF4-FFF2-40B4-BE49-F238E27FC236}">
                <a16:creationId xmlns:a16="http://schemas.microsoft.com/office/drawing/2014/main" id="{FCA7B9F0-A3E6-EF2F-7930-FFC91B9C8B0F}"/>
              </a:ext>
            </a:extLst>
          </p:cNvPr>
          <p:cNvGrpSpPr/>
          <p:nvPr/>
        </p:nvGrpSpPr>
        <p:grpSpPr>
          <a:xfrm>
            <a:off x="10894587" y="6381538"/>
            <a:ext cx="1099968" cy="287551"/>
            <a:chOff x="10894587" y="6381538"/>
            <a:chExt cx="1099968" cy="287551"/>
          </a:xfrm>
        </p:grpSpPr>
        <p:grpSp>
          <p:nvGrpSpPr>
            <p:cNvPr id="32" name="Group 31">
              <a:extLst>
                <a:ext uri="{FF2B5EF4-FFF2-40B4-BE49-F238E27FC236}">
                  <a16:creationId xmlns:a16="http://schemas.microsoft.com/office/drawing/2014/main" id="{545EE562-E487-D7AA-0F9C-85E638CAF759}"/>
                </a:ext>
              </a:extLst>
            </p:cNvPr>
            <p:cNvGrpSpPr/>
            <p:nvPr/>
          </p:nvGrpSpPr>
          <p:grpSpPr>
            <a:xfrm>
              <a:off x="10894587" y="6381538"/>
              <a:ext cx="1099968" cy="287551"/>
              <a:chOff x="5334172" y="6525312"/>
              <a:chExt cx="1099968" cy="287551"/>
            </a:xfrm>
          </p:grpSpPr>
          <p:sp>
            <p:nvSpPr>
              <p:cNvPr id="35" name="Rectangle: Rounded Corners 34">
                <a:extLst>
                  <a:ext uri="{FF2B5EF4-FFF2-40B4-BE49-F238E27FC236}">
                    <a16:creationId xmlns:a16="http://schemas.microsoft.com/office/drawing/2014/main" id="{2BABA495-A580-A497-E775-A8A371455FB7}"/>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
                <a:hlinkClick r:id="" action="ppaction://hlinkshowjump?jump=previousslide"/>
                <a:extLst>
                  <a:ext uri="{FF2B5EF4-FFF2-40B4-BE49-F238E27FC236}">
                    <a16:creationId xmlns:a16="http://schemas.microsoft.com/office/drawing/2014/main" id="{8D768B14-A640-9F01-02D9-BA6567336C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a:off x="5657217" y="6560801"/>
                <a:ext cx="216000" cy="216000"/>
              </a:xfrm>
              <a:prstGeom prst="rect">
                <a:avLst/>
              </a:prstGeom>
            </p:spPr>
          </p:pic>
          <p:pic>
            <p:nvPicPr>
              <p:cNvPr id="37" name="Graphic 3">
                <a:hlinkClick r:id="" action="ppaction://hlinkshowjump?jump=nextslide"/>
                <a:extLst>
                  <a:ext uri="{FF2B5EF4-FFF2-40B4-BE49-F238E27FC236}">
                    <a16:creationId xmlns:a16="http://schemas.microsoft.com/office/drawing/2014/main" id="{FAC011EE-6932-E678-903A-C73D9D663F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flipH="1">
                <a:off x="5922567" y="6560801"/>
                <a:ext cx="216000" cy="216000"/>
              </a:xfrm>
              <a:prstGeom prst="rect">
                <a:avLst/>
              </a:prstGeom>
            </p:spPr>
          </p:pic>
        </p:grpSp>
        <p:pic>
          <p:nvPicPr>
            <p:cNvPr id="33" name="Graphic 14">
              <a:hlinkClick r:id="rId9" action="ppaction://hlinksldjump"/>
              <a:extLst>
                <a:ext uri="{FF2B5EF4-FFF2-40B4-BE49-F238E27FC236}">
                  <a16:creationId xmlns:a16="http://schemas.microsoft.com/office/drawing/2014/main" id="{07A12ACC-3D22-26B8-8D37-9FD1CFF03FE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34" name="Graphic 2">
              <a:hlinkClick r:id="rId12" action="ppaction://hlinksldjump"/>
              <a:extLst>
                <a:ext uri="{FF2B5EF4-FFF2-40B4-BE49-F238E27FC236}">
                  <a16:creationId xmlns:a16="http://schemas.microsoft.com/office/drawing/2014/main" id="{E0023F21-2619-D518-CD5B-2A477D0FE4F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5885756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7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7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1"/>
            <a:ext cx="11044415" cy="4136570"/>
          </a:xfrm>
          <a:prstGeom prst="roundRect">
            <a:avLst>
              <a:gd name="adj" fmla="val 2025"/>
            </a:avLst>
          </a:prstGeom>
          <a:solidFill>
            <a:schemeClr val="accent2">
              <a:alpha val="35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294ECABD-245E-4F3B-A8B3-46190D71BF67}"/>
              </a:ext>
            </a:extLst>
          </p:cNvPr>
          <p:cNvSpPr/>
          <p:nvPr/>
        </p:nvSpPr>
        <p:spPr>
          <a:xfrm>
            <a:off x="916921" y="3776134"/>
            <a:ext cx="5621305" cy="2157942"/>
          </a:xfrm>
          <a:prstGeom prst="roundRect">
            <a:avLst>
              <a:gd name="adj" fmla="val 3605"/>
            </a:avLst>
          </a:prstGeom>
          <a:solidFill>
            <a:schemeClr val="bg1">
              <a:lumMod val="95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spcBef>
                <a:spcPts val="300"/>
              </a:spcBef>
              <a:spcAft>
                <a:spcPts val="300"/>
              </a:spcAft>
              <a:defRPr/>
            </a:pPr>
            <a:endParaRPr lang="en-GB" sz="1400">
              <a:solidFill>
                <a:schemeClr val="tx1"/>
              </a:solidFill>
            </a:endParaRPr>
          </a:p>
          <a:p>
            <a:pPr marL="285750" indent="-285750">
              <a:spcBef>
                <a:spcPts val="300"/>
              </a:spcBef>
              <a:spcAft>
                <a:spcPts val="300"/>
              </a:spcAft>
              <a:buFont typeface="Arial" panose="020B0604020202020204" pitchFamily="34" charset="0"/>
              <a:buChar char="•"/>
              <a:defRPr/>
            </a:pPr>
            <a:r>
              <a:rPr lang="en-GB" sz="1400">
                <a:solidFill>
                  <a:schemeClr val="tx1"/>
                </a:solidFill>
              </a:rPr>
              <a:t>Sudden shortness of breath </a:t>
            </a:r>
          </a:p>
          <a:p>
            <a:pPr marL="285750" indent="-285750">
              <a:spcBef>
                <a:spcPts val="300"/>
              </a:spcBef>
              <a:spcAft>
                <a:spcPts val="300"/>
              </a:spcAft>
              <a:buFont typeface="Arial" panose="020B0604020202020204" pitchFamily="34" charset="0"/>
              <a:buChar char="•"/>
              <a:defRPr/>
            </a:pPr>
            <a:r>
              <a:rPr lang="en-GB" sz="1400">
                <a:solidFill>
                  <a:schemeClr val="tx1"/>
                </a:solidFill>
              </a:rPr>
              <a:t>Yellow sputum and productive cough</a:t>
            </a:r>
          </a:p>
          <a:p>
            <a:pPr marL="285750" indent="-285750">
              <a:spcBef>
                <a:spcPts val="300"/>
              </a:spcBef>
              <a:spcAft>
                <a:spcPts val="300"/>
              </a:spcAft>
              <a:buFont typeface="Arial" panose="020B0604020202020204" pitchFamily="34" charset="0"/>
              <a:buChar char="•"/>
              <a:defRPr/>
            </a:pPr>
            <a:r>
              <a:rPr lang="en-GB" sz="1400">
                <a:solidFill>
                  <a:schemeClr val="tx1"/>
                </a:solidFill>
              </a:rPr>
              <a:t>Condition worsened despite nebuliser and IV steroids</a:t>
            </a:r>
          </a:p>
          <a:p>
            <a:pPr marL="285750" indent="-285750">
              <a:spcBef>
                <a:spcPts val="300"/>
              </a:spcBef>
              <a:spcAft>
                <a:spcPts val="300"/>
              </a:spcAft>
              <a:buFont typeface="Arial" panose="020B0604020202020204" pitchFamily="34" charset="0"/>
              <a:buChar char="•"/>
              <a:defRPr/>
            </a:pPr>
            <a:r>
              <a:rPr lang="en-GB" sz="1400">
                <a:solidFill>
                  <a:schemeClr val="tx1"/>
                </a:solidFill>
              </a:rPr>
              <a:t>Significant amount of mucus plugging airways following CT scan</a:t>
            </a:r>
          </a:p>
          <a:p>
            <a:pPr marL="285750" indent="-285750">
              <a:spcBef>
                <a:spcPts val="300"/>
              </a:spcBef>
              <a:spcAft>
                <a:spcPts val="300"/>
              </a:spcAft>
              <a:buFont typeface="Arial" panose="020B0604020202020204" pitchFamily="34" charset="0"/>
              <a:buChar char="•"/>
              <a:defRPr/>
            </a:pPr>
            <a:r>
              <a:rPr lang="en-GB" sz="1400">
                <a:solidFill>
                  <a:schemeClr val="tx1"/>
                </a:solidFill>
              </a:rPr>
              <a:t>Poor lung function is indicated by low FEV</a:t>
            </a:r>
            <a:r>
              <a:rPr lang="en-GB" sz="1400" baseline="-25000">
                <a:solidFill>
                  <a:schemeClr val="tx1"/>
                </a:solidFill>
              </a:rPr>
              <a:t>1 </a:t>
            </a:r>
            <a:r>
              <a:rPr lang="en-GB" sz="1400">
                <a:solidFill>
                  <a:schemeClr val="tx1"/>
                </a:solidFill>
              </a:rPr>
              <a:t>and FEV</a:t>
            </a:r>
            <a:r>
              <a:rPr lang="en-GB" sz="1400" baseline="-25000">
                <a:solidFill>
                  <a:schemeClr val="tx1"/>
                </a:solidFill>
              </a:rPr>
              <a:t>1</a:t>
            </a:r>
            <a:r>
              <a:rPr lang="en-GB" sz="1400">
                <a:solidFill>
                  <a:schemeClr val="tx1"/>
                </a:solidFill>
              </a:rPr>
              <a:t>/FVC ratio</a:t>
            </a:r>
          </a:p>
          <a:p>
            <a:pPr marL="285750" indent="-285750">
              <a:spcBef>
                <a:spcPts val="300"/>
              </a:spcBef>
              <a:spcAft>
                <a:spcPts val="300"/>
              </a:spcAft>
              <a:buFont typeface="Arial" panose="020B0604020202020204" pitchFamily="34" charset="0"/>
              <a:buChar char="•"/>
              <a:defRPr/>
            </a:pPr>
            <a:r>
              <a:rPr lang="en-US" sz="1400">
                <a:solidFill>
                  <a:schemeClr val="tx1"/>
                </a:solidFill>
                <a:latin typeface="Calibri"/>
              </a:rPr>
              <a:t>Maintained healthy </a:t>
            </a:r>
            <a:r>
              <a:rPr kumimoji="0" lang="en-US" sz="1400" b="0" i="0" u="none" strike="noStrike" kern="1200" cap="none" spc="0" normalizeH="0" baseline="0">
                <a:ln>
                  <a:noFill/>
                </a:ln>
                <a:solidFill>
                  <a:schemeClr val="tx1"/>
                </a:solidFill>
                <a:effectLst/>
                <a:uLnTx/>
                <a:uFillTx/>
                <a:latin typeface="Calibri"/>
                <a:ea typeface="+mn-ea"/>
                <a:cs typeface="+mn-cs"/>
              </a:rPr>
              <a:t>weight (BMI: 23.5 kg/m</a:t>
            </a:r>
            <a:r>
              <a:rPr kumimoji="0" lang="en-US" sz="1400" b="0" i="0" u="none" strike="noStrike" kern="1200" cap="none" spc="0" normalizeH="0" baseline="30000">
                <a:ln>
                  <a:noFill/>
                </a:ln>
                <a:solidFill>
                  <a:schemeClr val="tx1"/>
                </a:solidFill>
                <a:effectLst/>
                <a:uLnTx/>
                <a:uFillTx/>
                <a:latin typeface="Calibri"/>
                <a:ea typeface="+mn-ea"/>
                <a:cs typeface="+mn-cs"/>
              </a:rPr>
              <a:t>2</a:t>
            </a:r>
            <a:r>
              <a:rPr kumimoji="0" lang="en-US" sz="1400" b="0" i="0" u="none" strike="noStrike" kern="1200" cap="none" spc="0" normalizeH="0" baseline="0">
                <a:ln>
                  <a:noFill/>
                </a:ln>
                <a:solidFill>
                  <a:schemeClr val="tx1"/>
                </a:solidFill>
                <a:effectLst/>
                <a:uLnTx/>
                <a:uFillTx/>
                <a:latin typeface="Calibri"/>
                <a:ea typeface="+mn-ea"/>
                <a:cs typeface="+mn-cs"/>
              </a:rPr>
              <a:t>)</a:t>
            </a:r>
          </a:p>
          <a:p>
            <a:pPr marL="285750" indent="-285750">
              <a:spcBef>
                <a:spcPts val="300"/>
              </a:spcBef>
              <a:spcAft>
                <a:spcPts val="300"/>
              </a:spcAft>
              <a:buFont typeface="Arial" panose="020B0604020202020204" pitchFamily="34" charset="0"/>
              <a:buChar char="•"/>
              <a:defRPr/>
            </a:pPr>
            <a:r>
              <a:rPr kumimoji="0" lang="en-US" sz="1400" b="0" i="0" u="none" strike="noStrike" kern="1200" cap="none" spc="0" normalizeH="0" baseline="0">
                <a:ln>
                  <a:noFill/>
                </a:ln>
                <a:solidFill>
                  <a:schemeClr val="tx1"/>
                </a:solidFill>
                <a:effectLst/>
                <a:uLnTx/>
                <a:uFillTx/>
                <a:latin typeface="Calibri"/>
                <a:ea typeface="+mn-ea"/>
                <a:cs typeface="+mn-cs"/>
              </a:rPr>
              <a:t>Adherent to current therapy</a:t>
            </a:r>
            <a:endParaRPr lang="en-GB" sz="1400">
              <a:solidFill>
                <a:schemeClr val="tx1"/>
              </a:solidFill>
            </a:endParaRPr>
          </a:p>
          <a:p>
            <a:pPr marL="285750" indent="-285750">
              <a:spcBef>
                <a:spcPts val="300"/>
              </a:spcBef>
              <a:spcAft>
                <a:spcPts val="300"/>
              </a:spcAft>
              <a:buFont typeface="Arial" panose="020B0604020202020204" pitchFamily="34" charset="0"/>
              <a:buChar char="•"/>
              <a:defRPr/>
            </a:pPr>
            <a:endParaRPr lang="en-GB" sz="1400">
              <a:solidFill>
                <a:schemeClr val="tx1"/>
              </a:solidFill>
            </a:endParaRP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422329"/>
          </a:xfrm>
          <a:prstGeom prst="roundRect">
            <a:avLst>
              <a:gd name="adj" fmla="val 10563"/>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Cambria"/>
              </a:rPr>
              <a:t>53</a:t>
            </a:r>
            <a:r>
              <a:rPr kumimoji="0" lang="en-US" sz="1800" b="0" i="0" u="none" strike="noStrike" kern="1200" cap="none" spc="0" normalizeH="0" baseline="0" noProof="0">
                <a:ln>
                  <a:noFill/>
                </a:ln>
                <a:solidFill>
                  <a:srgbClr val="FFFFFF"/>
                </a:solidFill>
                <a:effectLst/>
                <a:uLnTx/>
                <a:uFillTx/>
                <a:latin typeface="Cambria"/>
                <a:ea typeface="+mn-ea"/>
                <a:cs typeface="+mn-cs"/>
              </a:rPr>
              <a:t>-year-old female</a:t>
            </a:r>
          </a:p>
        </p:txBody>
      </p:sp>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a:xfrm>
            <a:off x="548281" y="180000"/>
            <a:ext cx="8871943" cy="720000"/>
          </a:xfrm>
        </p:spPr>
        <p:txBody>
          <a:bodyPr/>
          <a:lstStyle/>
          <a:p>
            <a:r>
              <a:rPr lang="en-US"/>
              <a:t>Case study: </a:t>
            </a:r>
            <a:r>
              <a:rPr lang="en-GB"/>
              <a:t>Beyond-T2 asthma phenotype</a:t>
            </a:r>
            <a:r>
              <a:rPr lang="en-US"/>
              <a:t>[1/2]</a:t>
            </a:r>
          </a:p>
        </p:txBody>
      </p:sp>
      <p:sp>
        <p:nvSpPr>
          <p:cNvPr id="6" name="Rectangle: Rounded Corners 5">
            <a:extLst>
              <a:ext uri="{FF2B5EF4-FFF2-40B4-BE49-F238E27FC236}">
                <a16:creationId xmlns:a16="http://schemas.microsoft.com/office/drawing/2014/main" id="{F254945F-0FF6-490B-89D9-BC896F656FBD}"/>
              </a:ext>
            </a:extLst>
          </p:cNvPr>
          <p:cNvSpPr/>
          <p:nvPr/>
        </p:nvSpPr>
        <p:spPr>
          <a:xfrm>
            <a:off x="6916747" y="3776134"/>
            <a:ext cx="4509210" cy="2157942"/>
          </a:xfrm>
          <a:prstGeom prst="roundRect">
            <a:avLst>
              <a:gd name="adj" fmla="val 3605"/>
            </a:avLst>
          </a:prstGeom>
          <a:solidFill>
            <a:schemeClr val="bg1">
              <a:lumMod val="95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High ICS-LABA daily</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Add-on treatment with LAMA</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Has received three short doses of OCS over the past year following exacerbations</a:t>
            </a:r>
          </a:p>
        </p:txBody>
      </p:sp>
      <p:cxnSp>
        <p:nvCxnSpPr>
          <p:cNvPr id="7" name="Connector: Elbow 6">
            <a:extLst>
              <a:ext uri="{FF2B5EF4-FFF2-40B4-BE49-F238E27FC236}">
                <a16:creationId xmlns:a16="http://schemas.microsoft.com/office/drawing/2014/main" id="{31727281-CFB4-462B-ACD4-54F7DFF467AE}"/>
              </a:ext>
            </a:extLst>
          </p:cNvPr>
          <p:cNvCxnSpPr>
            <a:cxnSpLocks/>
          </p:cNvCxnSpPr>
          <p:nvPr/>
        </p:nvCxnSpPr>
        <p:spPr>
          <a:xfrm rot="16200000" flipH="1">
            <a:off x="6161158" y="4044772"/>
            <a:ext cx="1352406" cy="142983"/>
          </a:xfrm>
          <a:prstGeom prst="bentConnector2">
            <a:avLst/>
          </a:prstGeom>
          <a:ln>
            <a:solidFill>
              <a:schemeClr val="accent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E296CA5-160B-4589-A7AB-20B928281725}"/>
              </a:ext>
            </a:extLst>
          </p:cNvPr>
          <p:cNvSpPr/>
          <p:nvPr/>
        </p:nvSpPr>
        <p:spPr>
          <a:xfrm>
            <a:off x="708370" y="2279757"/>
            <a:ext cx="2482505" cy="505784"/>
          </a:xfrm>
          <a:prstGeom prst="roundRect">
            <a:avLst>
              <a:gd name="adj" fmla="val 1763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Cambria"/>
                <a:ea typeface="+mn-ea"/>
                <a:cs typeface="+mn-cs"/>
              </a:rPr>
              <a:t>Past medical history </a:t>
            </a:r>
          </a:p>
        </p:txBody>
      </p:sp>
      <p:sp>
        <p:nvSpPr>
          <p:cNvPr id="11" name="Rectangle: Rounded Corners 10">
            <a:extLst>
              <a:ext uri="{FF2B5EF4-FFF2-40B4-BE49-F238E27FC236}">
                <a16:creationId xmlns:a16="http://schemas.microsoft.com/office/drawing/2014/main" id="{7F516C8C-7959-4E69-BBD2-23F66F6CBFDD}"/>
              </a:ext>
            </a:extLst>
          </p:cNvPr>
          <p:cNvSpPr/>
          <p:nvPr/>
        </p:nvSpPr>
        <p:spPr>
          <a:xfrm>
            <a:off x="6707983" y="3181475"/>
            <a:ext cx="4720005" cy="505784"/>
          </a:xfrm>
          <a:prstGeom prst="roundRect">
            <a:avLst>
              <a:gd name="adj" fmla="val 1763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1790700" marR="0" lvl="0" indent="-125095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Cambria"/>
                <a:ea typeface="+mn-ea"/>
                <a:cs typeface="+mn-cs"/>
              </a:rPr>
              <a:t>Medications</a:t>
            </a:r>
            <a:endParaRPr kumimoji="0" lang="en-US" sz="1200" b="0" i="0" u="none" strike="noStrike" kern="1200" cap="none" spc="0" normalizeH="0" baseline="0" noProof="0">
              <a:ln>
                <a:noFill/>
              </a:ln>
              <a:solidFill>
                <a:schemeClr val="accent2"/>
              </a:solidFill>
              <a:effectLst/>
              <a:uLnTx/>
              <a:uFillTx/>
              <a:latin typeface="Cambria"/>
              <a:ea typeface="+mn-ea"/>
              <a:cs typeface="+mn-cs"/>
            </a:endParaRPr>
          </a:p>
        </p:txBody>
      </p:sp>
      <p:grpSp>
        <p:nvGrpSpPr>
          <p:cNvPr id="12" name="Graphic 87" descr="Medicine outline">
            <a:extLst>
              <a:ext uri="{FF2B5EF4-FFF2-40B4-BE49-F238E27FC236}">
                <a16:creationId xmlns:a16="http://schemas.microsoft.com/office/drawing/2014/main" id="{EB4294C8-9BA6-486E-B9A7-E0E874842798}"/>
              </a:ext>
            </a:extLst>
          </p:cNvPr>
          <p:cNvGrpSpPr>
            <a:grpSpLocks noChangeAspect="1"/>
          </p:cNvGrpSpPr>
          <p:nvPr/>
        </p:nvGrpSpPr>
        <p:grpSpPr>
          <a:xfrm>
            <a:off x="6852078" y="3281331"/>
            <a:ext cx="229322" cy="312685"/>
            <a:chOff x="6828215" y="3239926"/>
            <a:chExt cx="294002" cy="400880"/>
          </a:xfrm>
          <a:solidFill>
            <a:srgbClr val="BE8C40"/>
          </a:solidFill>
        </p:grpSpPr>
        <p:sp>
          <p:nvSpPr>
            <p:cNvPr id="13" name="Freeform: Shape 12">
              <a:extLst>
                <a:ext uri="{FF2B5EF4-FFF2-40B4-BE49-F238E27FC236}">
                  <a16:creationId xmlns:a16="http://schemas.microsoft.com/office/drawing/2014/main" id="{47330E54-8A16-4CF0-AECC-4A86EE599897}"/>
                </a:ext>
              </a:extLst>
            </p:cNvPr>
            <p:cNvSpPr/>
            <p:nvPr/>
          </p:nvSpPr>
          <p:spPr>
            <a:xfrm>
              <a:off x="6828215" y="3239926"/>
              <a:ext cx="233424" cy="365359"/>
            </a:xfrm>
            <a:custGeom>
              <a:avLst/>
              <a:gdLst>
                <a:gd name="connsiteX0" fmla="*/ 25372 w 233424"/>
                <a:gd name="connsiteY0" fmla="*/ 355211 h 365359"/>
                <a:gd name="connsiteX1" fmla="*/ 10149 w 233424"/>
                <a:gd name="connsiteY1" fmla="*/ 339987 h 365359"/>
                <a:gd name="connsiteX2" fmla="*/ 10149 w 233424"/>
                <a:gd name="connsiteY2" fmla="*/ 111638 h 365359"/>
                <a:gd name="connsiteX3" fmla="*/ 25372 w 233424"/>
                <a:gd name="connsiteY3" fmla="*/ 96414 h 365359"/>
                <a:gd name="connsiteX4" fmla="*/ 43133 w 233424"/>
                <a:gd name="connsiteY4" fmla="*/ 96414 h 365359"/>
                <a:gd name="connsiteX5" fmla="*/ 50744 w 233424"/>
                <a:gd name="connsiteY5" fmla="*/ 89142 h 365359"/>
                <a:gd name="connsiteX6" fmla="*/ 50744 w 233424"/>
                <a:gd name="connsiteY6" fmla="*/ 88803 h 365359"/>
                <a:gd name="connsiteX7" fmla="*/ 50744 w 233424"/>
                <a:gd name="connsiteY7" fmla="*/ 65968 h 365359"/>
                <a:gd name="connsiteX8" fmla="*/ 182680 w 233424"/>
                <a:gd name="connsiteY8" fmla="*/ 65968 h 365359"/>
                <a:gd name="connsiteX9" fmla="*/ 182680 w 233424"/>
                <a:gd name="connsiteY9" fmla="*/ 88803 h 365359"/>
                <a:gd name="connsiteX10" fmla="*/ 189952 w 233424"/>
                <a:gd name="connsiteY10" fmla="*/ 96414 h 365359"/>
                <a:gd name="connsiteX11" fmla="*/ 190291 w 233424"/>
                <a:gd name="connsiteY11" fmla="*/ 96414 h 365359"/>
                <a:gd name="connsiteX12" fmla="*/ 208052 w 233424"/>
                <a:gd name="connsiteY12" fmla="*/ 96414 h 365359"/>
                <a:gd name="connsiteX13" fmla="*/ 223275 w 233424"/>
                <a:gd name="connsiteY13" fmla="*/ 111638 h 365359"/>
                <a:gd name="connsiteX14" fmla="*/ 223275 w 233424"/>
                <a:gd name="connsiteY14" fmla="*/ 152182 h 365359"/>
                <a:gd name="connsiteX15" fmla="*/ 60893 w 233424"/>
                <a:gd name="connsiteY15" fmla="*/ 152182 h 365359"/>
                <a:gd name="connsiteX16" fmla="*/ 50744 w 233424"/>
                <a:gd name="connsiteY16" fmla="*/ 162331 h 365359"/>
                <a:gd name="connsiteX17" fmla="*/ 50744 w 233424"/>
                <a:gd name="connsiteY17" fmla="*/ 253671 h 365359"/>
                <a:gd name="connsiteX18" fmla="*/ 60893 w 233424"/>
                <a:gd name="connsiteY18" fmla="*/ 263820 h 365359"/>
                <a:gd name="connsiteX19" fmla="*/ 223275 w 233424"/>
                <a:gd name="connsiteY19" fmla="*/ 263820 h 365359"/>
                <a:gd name="connsiteX20" fmla="*/ 223275 w 233424"/>
                <a:gd name="connsiteY20" fmla="*/ 309454 h 365359"/>
                <a:gd name="connsiteX21" fmla="*/ 233424 w 233424"/>
                <a:gd name="connsiteY21" fmla="*/ 309454 h 365359"/>
                <a:gd name="connsiteX22" fmla="*/ 233424 w 233424"/>
                <a:gd name="connsiteY22" fmla="*/ 111638 h 365359"/>
                <a:gd name="connsiteX23" fmla="*/ 208052 w 233424"/>
                <a:gd name="connsiteY23" fmla="*/ 86265 h 365359"/>
                <a:gd name="connsiteX24" fmla="*/ 192829 w 233424"/>
                <a:gd name="connsiteY24" fmla="*/ 86265 h 365359"/>
                <a:gd name="connsiteX25" fmla="*/ 192829 w 233424"/>
                <a:gd name="connsiteY25" fmla="*/ 65968 h 365359"/>
                <a:gd name="connsiteX26" fmla="*/ 202978 w 233424"/>
                <a:gd name="connsiteY26" fmla="*/ 65968 h 365359"/>
                <a:gd name="connsiteX27" fmla="*/ 213126 w 233424"/>
                <a:gd name="connsiteY27" fmla="*/ 56500 h 365359"/>
                <a:gd name="connsiteX28" fmla="*/ 213126 w 233424"/>
                <a:gd name="connsiteY28" fmla="*/ 55819 h 365359"/>
                <a:gd name="connsiteX29" fmla="*/ 213126 w 233424"/>
                <a:gd name="connsiteY29" fmla="*/ 25372 h 365359"/>
                <a:gd name="connsiteX30" fmla="*/ 187754 w 233424"/>
                <a:gd name="connsiteY30" fmla="*/ 0 h 365359"/>
                <a:gd name="connsiteX31" fmla="*/ 45670 w 233424"/>
                <a:gd name="connsiteY31" fmla="*/ 0 h 365359"/>
                <a:gd name="connsiteX32" fmla="*/ 20298 w 233424"/>
                <a:gd name="connsiteY32" fmla="*/ 25372 h 365359"/>
                <a:gd name="connsiteX33" fmla="*/ 20298 w 233424"/>
                <a:gd name="connsiteY33" fmla="*/ 55819 h 365359"/>
                <a:gd name="connsiteX34" fmla="*/ 29765 w 233424"/>
                <a:gd name="connsiteY34" fmla="*/ 65968 h 365359"/>
                <a:gd name="connsiteX35" fmla="*/ 30447 w 233424"/>
                <a:gd name="connsiteY35" fmla="*/ 65968 h 365359"/>
                <a:gd name="connsiteX36" fmla="*/ 40596 w 233424"/>
                <a:gd name="connsiteY36" fmla="*/ 65968 h 365359"/>
                <a:gd name="connsiteX37" fmla="*/ 40596 w 233424"/>
                <a:gd name="connsiteY37" fmla="*/ 86265 h 365359"/>
                <a:gd name="connsiteX38" fmla="*/ 25372 w 233424"/>
                <a:gd name="connsiteY38" fmla="*/ 86265 h 365359"/>
                <a:gd name="connsiteX39" fmla="*/ 0 w 233424"/>
                <a:gd name="connsiteY39" fmla="*/ 111638 h 365359"/>
                <a:gd name="connsiteX40" fmla="*/ 0 w 233424"/>
                <a:gd name="connsiteY40" fmla="*/ 339987 h 365359"/>
                <a:gd name="connsiteX41" fmla="*/ 25372 w 233424"/>
                <a:gd name="connsiteY41" fmla="*/ 365360 h 365359"/>
                <a:gd name="connsiteX42" fmla="*/ 116844 w 233424"/>
                <a:gd name="connsiteY42" fmla="*/ 365360 h 365359"/>
                <a:gd name="connsiteX43" fmla="*/ 116707 w 233424"/>
                <a:gd name="connsiteY43" fmla="*/ 362695 h 365359"/>
                <a:gd name="connsiteX44" fmla="*/ 117296 w 233424"/>
                <a:gd name="connsiteY44" fmla="*/ 355211 h 365359"/>
                <a:gd name="connsiteX45" fmla="*/ 60893 w 233424"/>
                <a:gd name="connsiteY45" fmla="*/ 253636 h 365359"/>
                <a:gd name="connsiteX46" fmla="*/ 60893 w 233424"/>
                <a:gd name="connsiteY46" fmla="*/ 162296 h 365359"/>
                <a:gd name="connsiteX47" fmla="*/ 223275 w 233424"/>
                <a:gd name="connsiteY47" fmla="*/ 162296 h 365359"/>
                <a:gd name="connsiteX48" fmla="*/ 223275 w 233424"/>
                <a:gd name="connsiteY48" fmla="*/ 253636 h 365359"/>
                <a:gd name="connsiteX49" fmla="*/ 30447 w 233424"/>
                <a:gd name="connsiteY49" fmla="*/ 55819 h 365359"/>
                <a:gd name="connsiteX50" fmla="*/ 30447 w 233424"/>
                <a:gd name="connsiteY50" fmla="*/ 25372 h 365359"/>
                <a:gd name="connsiteX51" fmla="*/ 45670 w 233424"/>
                <a:gd name="connsiteY51" fmla="*/ 10149 h 365359"/>
                <a:gd name="connsiteX52" fmla="*/ 187754 w 233424"/>
                <a:gd name="connsiteY52" fmla="*/ 10149 h 365359"/>
                <a:gd name="connsiteX53" fmla="*/ 202978 w 233424"/>
                <a:gd name="connsiteY53" fmla="*/ 25372 h 365359"/>
                <a:gd name="connsiteX54" fmla="*/ 202978 w 233424"/>
                <a:gd name="connsiteY54" fmla="*/ 55819 h 365359"/>
                <a:gd name="connsiteX55" fmla="*/ 30447 w 233424"/>
                <a:gd name="connsiteY55" fmla="*/ 55819 h 36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3424" h="365359">
                  <a:moveTo>
                    <a:pt x="25372" y="355211"/>
                  </a:moveTo>
                  <a:cubicBezTo>
                    <a:pt x="16964" y="355211"/>
                    <a:pt x="10149" y="348395"/>
                    <a:pt x="10149" y="339987"/>
                  </a:cubicBezTo>
                  <a:lnTo>
                    <a:pt x="10149" y="111638"/>
                  </a:lnTo>
                  <a:cubicBezTo>
                    <a:pt x="10149" y="103230"/>
                    <a:pt x="16964" y="96414"/>
                    <a:pt x="25372" y="96414"/>
                  </a:cubicBezTo>
                  <a:lnTo>
                    <a:pt x="43133" y="96414"/>
                  </a:lnTo>
                  <a:cubicBezTo>
                    <a:pt x="47243" y="96508"/>
                    <a:pt x="50651" y="93252"/>
                    <a:pt x="50744" y="89142"/>
                  </a:cubicBezTo>
                  <a:cubicBezTo>
                    <a:pt x="50747" y="89028"/>
                    <a:pt x="50747" y="88915"/>
                    <a:pt x="50744" y="88803"/>
                  </a:cubicBezTo>
                  <a:lnTo>
                    <a:pt x="50744" y="65968"/>
                  </a:lnTo>
                  <a:lnTo>
                    <a:pt x="182680" y="65968"/>
                  </a:lnTo>
                  <a:lnTo>
                    <a:pt x="182680" y="88803"/>
                  </a:lnTo>
                  <a:cubicBezTo>
                    <a:pt x="182586" y="92913"/>
                    <a:pt x="185842" y="96321"/>
                    <a:pt x="189952" y="96414"/>
                  </a:cubicBezTo>
                  <a:cubicBezTo>
                    <a:pt x="190066" y="96417"/>
                    <a:pt x="190178" y="96417"/>
                    <a:pt x="190291" y="96414"/>
                  </a:cubicBezTo>
                  <a:lnTo>
                    <a:pt x="208052" y="96414"/>
                  </a:lnTo>
                  <a:cubicBezTo>
                    <a:pt x="216460" y="96414"/>
                    <a:pt x="223275" y="103230"/>
                    <a:pt x="223275" y="111638"/>
                  </a:cubicBezTo>
                  <a:lnTo>
                    <a:pt x="223275" y="152182"/>
                  </a:lnTo>
                  <a:lnTo>
                    <a:pt x="60893" y="152182"/>
                  </a:lnTo>
                  <a:cubicBezTo>
                    <a:pt x="55288" y="152182"/>
                    <a:pt x="50744" y="156726"/>
                    <a:pt x="50744" y="162331"/>
                  </a:cubicBezTo>
                  <a:lnTo>
                    <a:pt x="50744" y="253671"/>
                  </a:lnTo>
                  <a:cubicBezTo>
                    <a:pt x="50744" y="259276"/>
                    <a:pt x="55288" y="263820"/>
                    <a:pt x="60893" y="263820"/>
                  </a:cubicBezTo>
                  <a:lnTo>
                    <a:pt x="223275" y="263820"/>
                  </a:lnTo>
                  <a:lnTo>
                    <a:pt x="223275" y="309454"/>
                  </a:lnTo>
                  <a:lnTo>
                    <a:pt x="233424" y="309454"/>
                  </a:lnTo>
                  <a:lnTo>
                    <a:pt x="233424" y="111638"/>
                  </a:lnTo>
                  <a:cubicBezTo>
                    <a:pt x="233410" y="97631"/>
                    <a:pt x="222059" y="86280"/>
                    <a:pt x="208052" y="86265"/>
                  </a:cubicBezTo>
                  <a:lnTo>
                    <a:pt x="192829" y="86265"/>
                  </a:lnTo>
                  <a:lnTo>
                    <a:pt x="192829" y="65968"/>
                  </a:lnTo>
                  <a:lnTo>
                    <a:pt x="202978" y="65968"/>
                  </a:lnTo>
                  <a:cubicBezTo>
                    <a:pt x="208394" y="66156"/>
                    <a:pt x="212938" y="61917"/>
                    <a:pt x="213126" y="56500"/>
                  </a:cubicBezTo>
                  <a:cubicBezTo>
                    <a:pt x="213134" y="56273"/>
                    <a:pt x="213134" y="56046"/>
                    <a:pt x="213126" y="55819"/>
                  </a:cubicBezTo>
                  <a:lnTo>
                    <a:pt x="213126" y="25372"/>
                  </a:lnTo>
                  <a:cubicBezTo>
                    <a:pt x="213110" y="11366"/>
                    <a:pt x="201760" y="17"/>
                    <a:pt x="187754" y="0"/>
                  </a:cubicBezTo>
                  <a:lnTo>
                    <a:pt x="45670" y="0"/>
                  </a:lnTo>
                  <a:cubicBezTo>
                    <a:pt x="31664" y="17"/>
                    <a:pt x="20314" y="11366"/>
                    <a:pt x="20298" y="25372"/>
                  </a:cubicBezTo>
                  <a:lnTo>
                    <a:pt x="20298" y="55819"/>
                  </a:lnTo>
                  <a:cubicBezTo>
                    <a:pt x="20109" y="61236"/>
                    <a:pt x="24348" y="65779"/>
                    <a:pt x="29765" y="65968"/>
                  </a:cubicBezTo>
                  <a:cubicBezTo>
                    <a:pt x="29992" y="65976"/>
                    <a:pt x="30219" y="65976"/>
                    <a:pt x="30447" y="65968"/>
                  </a:cubicBezTo>
                  <a:lnTo>
                    <a:pt x="40596" y="65968"/>
                  </a:lnTo>
                  <a:lnTo>
                    <a:pt x="40596" y="86265"/>
                  </a:lnTo>
                  <a:lnTo>
                    <a:pt x="25372" y="86265"/>
                  </a:lnTo>
                  <a:cubicBezTo>
                    <a:pt x="11365" y="86280"/>
                    <a:pt x="14" y="97631"/>
                    <a:pt x="0" y="111638"/>
                  </a:cubicBezTo>
                  <a:lnTo>
                    <a:pt x="0" y="339987"/>
                  </a:lnTo>
                  <a:cubicBezTo>
                    <a:pt x="17" y="353993"/>
                    <a:pt x="11366" y="365343"/>
                    <a:pt x="25372" y="365360"/>
                  </a:cubicBezTo>
                  <a:lnTo>
                    <a:pt x="116844" y="365360"/>
                  </a:lnTo>
                  <a:cubicBezTo>
                    <a:pt x="116798" y="364471"/>
                    <a:pt x="116707" y="363594"/>
                    <a:pt x="116707" y="362695"/>
                  </a:cubicBezTo>
                  <a:cubicBezTo>
                    <a:pt x="116727" y="360190"/>
                    <a:pt x="116924" y="357688"/>
                    <a:pt x="117296" y="355211"/>
                  </a:cubicBezTo>
                  <a:close/>
                  <a:moveTo>
                    <a:pt x="60893" y="253636"/>
                  </a:moveTo>
                  <a:lnTo>
                    <a:pt x="60893" y="162296"/>
                  </a:lnTo>
                  <a:lnTo>
                    <a:pt x="223275" y="162296"/>
                  </a:lnTo>
                  <a:lnTo>
                    <a:pt x="223275" y="253636"/>
                  </a:lnTo>
                  <a:close/>
                  <a:moveTo>
                    <a:pt x="30447" y="55819"/>
                  </a:moveTo>
                  <a:lnTo>
                    <a:pt x="30447" y="25372"/>
                  </a:lnTo>
                  <a:cubicBezTo>
                    <a:pt x="30447" y="16964"/>
                    <a:pt x="37262" y="10149"/>
                    <a:pt x="45670" y="10149"/>
                  </a:cubicBezTo>
                  <a:lnTo>
                    <a:pt x="187754" y="10149"/>
                  </a:lnTo>
                  <a:cubicBezTo>
                    <a:pt x="196162" y="10149"/>
                    <a:pt x="202978" y="16964"/>
                    <a:pt x="202978" y="25372"/>
                  </a:cubicBezTo>
                  <a:lnTo>
                    <a:pt x="202978" y="55819"/>
                  </a:lnTo>
                  <a:lnTo>
                    <a:pt x="30447" y="55819"/>
                  </a:lnTo>
                  <a:close/>
                </a:path>
              </a:pathLst>
            </a:custGeom>
            <a:grpFill/>
            <a:ln w="506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D6EB8498-B550-4CD2-939B-2523909AF7F5}"/>
                </a:ext>
              </a:extLst>
            </p:cNvPr>
            <p:cNvSpPr/>
            <p:nvPr/>
          </p:nvSpPr>
          <p:spPr>
            <a:xfrm>
              <a:off x="6960465" y="3564690"/>
              <a:ext cx="161752" cy="76116"/>
            </a:xfrm>
            <a:custGeom>
              <a:avLst/>
              <a:gdLst>
                <a:gd name="connsiteX0" fmla="*/ 123695 w 161752"/>
                <a:gd name="connsiteY0" fmla="*/ 0 h 76116"/>
                <a:gd name="connsiteX1" fmla="*/ 38058 w 161752"/>
                <a:gd name="connsiteY1" fmla="*/ 0 h 76116"/>
                <a:gd name="connsiteX2" fmla="*/ 0 w 161752"/>
                <a:gd name="connsiteY2" fmla="*/ 38058 h 76116"/>
                <a:gd name="connsiteX3" fmla="*/ 38058 w 161752"/>
                <a:gd name="connsiteY3" fmla="*/ 76117 h 76116"/>
                <a:gd name="connsiteX4" fmla="*/ 123695 w 161752"/>
                <a:gd name="connsiteY4" fmla="*/ 76117 h 76116"/>
                <a:gd name="connsiteX5" fmla="*/ 161753 w 161752"/>
                <a:gd name="connsiteY5" fmla="*/ 38058 h 76116"/>
                <a:gd name="connsiteX6" fmla="*/ 123695 w 161752"/>
                <a:gd name="connsiteY6" fmla="*/ 0 h 76116"/>
                <a:gd name="connsiteX7" fmla="*/ 10144 w 161752"/>
                <a:gd name="connsiteY7" fmla="*/ 38058 h 76116"/>
                <a:gd name="connsiteX8" fmla="*/ 38053 w 161752"/>
                <a:gd name="connsiteY8" fmla="*/ 10149 h 76116"/>
                <a:gd name="connsiteX9" fmla="*/ 76111 w 161752"/>
                <a:gd name="connsiteY9" fmla="*/ 10149 h 76116"/>
                <a:gd name="connsiteX10" fmla="*/ 76111 w 161752"/>
                <a:gd name="connsiteY10" fmla="*/ 65968 h 76116"/>
                <a:gd name="connsiteX11" fmla="*/ 38053 w 161752"/>
                <a:gd name="connsiteY11" fmla="*/ 65968 h 76116"/>
                <a:gd name="connsiteX12" fmla="*/ 10144 w 161752"/>
                <a:gd name="connsiteY12" fmla="*/ 38058 h 76116"/>
                <a:gd name="connsiteX13" fmla="*/ 123695 w 161752"/>
                <a:gd name="connsiteY13" fmla="*/ 65968 h 76116"/>
                <a:gd name="connsiteX14" fmla="*/ 86260 w 161752"/>
                <a:gd name="connsiteY14" fmla="*/ 65968 h 76116"/>
                <a:gd name="connsiteX15" fmla="*/ 86260 w 161752"/>
                <a:gd name="connsiteY15" fmla="*/ 10149 h 76116"/>
                <a:gd name="connsiteX16" fmla="*/ 123695 w 161752"/>
                <a:gd name="connsiteY16" fmla="*/ 10149 h 76116"/>
                <a:gd name="connsiteX17" fmla="*/ 151604 w 161752"/>
                <a:gd name="connsiteY17" fmla="*/ 38058 h 76116"/>
                <a:gd name="connsiteX18" fmla="*/ 123695 w 161752"/>
                <a:gd name="connsiteY18" fmla="*/ 65968 h 7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752" h="76116">
                  <a:moveTo>
                    <a:pt x="123695" y="0"/>
                  </a:moveTo>
                  <a:lnTo>
                    <a:pt x="38058" y="0"/>
                  </a:lnTo>
                  <a:cubicBezTo>
                    <a:pt x="17039" y="0"/>
                    <a:pt x="0" y="17039"/>
                    <a:pt x="0" y="38058"/>
                  </a:cubicBezTo>
                  <a:cubicBezTo>
                    <a:pt x="0" y="59077"/>
                    <a:pt x="17039" y="76117"/>
                    <a:pt x="38058" y="76117"/>
                  </a:cubicBezTo>
                  <a:lnTo>
                    <a:pt x="123695" y="76117"/>
                  </a:lnTo>
                  <a:cubicBezTo>
                    <a:pt x="144713" y="76117"/>
                    <a:pt x="161753" y="59077"/>
                    <a:pt x="161753" y="38058"/>
                  </a:cubicBezTo>
                  <a:cubicBezTo>
                    <a:pt x="161753" y="17039"/>
                    <a:pt x="144713" y="0"/>
                    <a:pt x="123695" y="0"/>
                  </a:cubicBezTo>
                  <a:close/>
                  <a:moveTo>
                    <a:pt x="10144" y="38058"/>
                  </a:moveTo>
                  <a:cubicBezTo>
                    <a:pt x="10166" y="22654"/>
                    <a:pt x="22649" y="10171"/>
                    <a:pt x="38053" y="10149"/>
                  </a:cubicBezTo>
                  <a:lnTo>
                    <a:pt x="76111" y="10149"/>
                  </a:lnTo>
                  <a:lnTo>
                    <a:pt x="76111" y="65968"/>
                  </a:lnTo>
                  <a:lnTo>
                    <a:pt x="38053" y="65968"/>
                  </a:lnTo>
                  <a:cubicBezTo>
                    <a:pt x="22649" y="65945"/>
                    <a:pt x="10166" y="53463"/>
                    <a:pt x="10144" y="38058"/>
                  </a:cubicBezTo>
                  <a:close/>
                  <a:moveTo>
                    <a:pt x="123695" y="65968"/>
                  </a:moveTo>
                  <a:lnTo>
                    <a:pt x="86260" y="65968"/>
                  </a:lnTo>
                  <a:lnTo>
                    <a:pt x="86260" y="10149"/>
                  </a:lnTo>
                  <a:lnTo>
                    <a:pt x="123695" y="10149"/>
                  </a:lnTo>
                  <a:cubicBezTo>
                    <a:pt x="139109" y="10149"/>
                    <a:pt x="151604" y="22644"/>
                    <a:pt x="151604" y="38058"/>
                  </a:cubicBezTo>
                  <a:cubicBezTo>
                    <a:pt x="151604" y="53472"/>
                    <a:pt x="139109" y="65968"/>
                    <a:pt x="123695" y="65968"/>
                  </a:cubicBezTo>
                  <a:close/>
                </a:path>
              </a:pathLst>
            </a:custGeom>
            <a:grpFill/>
            <a:ln w="506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321314"/>
            <a:ext cx="369825" cy="369825"/>
          </a:xfrm>
          <a:prstGeom prst="rect">
            <a:avLst/>
          </a:prstGeom>
        </p:spPr>
      </p:pic>
      <p:cxnSp>
        <p:nvCxnSpPr>
          <p:cNvPr id="17" name="Connector: Elbow 16">
            <a:extLst>
              <a:ext uri="{FF2B5EF4-FFF2-40B4-BE49-F238E27FC236}">
                <a16:creationId xmlns:a16="http://schemas.microsoft.com/office/drawing/2014/main" id="{DB8523CB-B351-4EB1-8C3E-C743107B5AE3}"/>
              </a:ext>
            </a:extLst>
          </p:cNvPr>
          <p:cNvCxnSpPr>
            <a:cxnSpLocks/>
          </p:cNvCxnSpPr>
          <p:nvPr/>
        </p:nvCxnSpPr>
        <p:spPr>
          <a:xfrm rot="16200000" flipH="1">
            <a:off x="161332" y="3986817"/>
            <a:ext cx="1352406" cy="142983"/>
          </a:xfrm>
          <a:prstGeom prst="bentConnector2">
            <a:avLst/>
          </a:prstGeom>
          <a:ln>
            <a:solidFill>
              <a:schemeClr val="accent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C021A62-2304-49D9-A4D4-13A1CF18D27C}"/>
              </a:ext>
            </a:extLst>
          </p:cNvPr>
          <p:cNvSpPr/>
          <p:nvPr/>
        </p:nvSpPr>
        <p:spPr>
          <a:xfrm>
            <a:off x="708370" y="3181475"/>
            <a:ext cx="5829856" cy="505784"/>
          </a:xfrm>
          <a:prstGeom prst="roundRect">
            <a:avLst>
              <a:gd name="adj" fmla="val 1763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Cambria"/>
                <a:ea typeface="+mn-ea"/>
                <a:cs typeface="+mn-cs"/>
              </a:rPr>
              <a:t>History of present illness</a:t>
            </a:r>
          </a:p>
        </p:txBody>
      </p:sp>
      <p:pic>
        <p:nvPicPr>
          <p:cNvPr id="19" name="Graphic 18" descr="Thermometer outline">
            <a:extLst>
              <a:ext uri="{FF2B5EF4-FFF2-40B4-BE49-F238E27FC236}">
                <a16:creationId xmlns:a16="http://schemas.microsoft.com/office/drawing/2014/main" id="{DD137F5D-3723-4BE3-AB60-C5B99E991A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853" y="3233731"/>
            <a:ext cx="390538" cy="390538"/>
          </a:xfrm>
          <a:prstGeom prst="rect">
            <a:avLst/>
          </a:prstGeom>
        </p:spPr>
      </p:pic>
      <p:sp>
        <p:nvSpPr>
          <p:cNvPr id="9" name="Rectangle: Rounded Corners 8">
            <a:extLst>
              <a:ext uri="{FF2B5EF4-FFF2-40B4-BE49-F238E27FC236}">
                <a16:creationId xmlns:a16="http://schemas.microsoft.com/office/drawing/2014/main" id="{441A7220-894F-4D61-A2BE-6407F9E762C9}"/>
              </a:ext>
            </a:extLst>
          </p:cNvPr>
          <p:cNvSpPr/>
          <p:nvPr/>
        </p:nvSpPr>
        <p:spPr>
          <a:xfrm>
            <a:off x="3246848" y="1954141"/>
            <a:ext cx="8179109" cy="1132115"/>
          </a:xfrm>
          <a:prstGeom prst="roundRect">
            <a:avLst>
              <a:gd name="adj" fmla="val 11954"/>
            </a:avLst>
          </a:prstGeom>
          <a:solidFill>
            <a:schemeClr val="bg1">
              <a:lumMod val="95000"/>
            </a:schemeClr>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Diagnosed with asthma at 45 years of age. </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Known triggers include viral, smoke and changes in weather</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Roboto" panose="02000000000000000000" pitchFamily="2" charset="0"/>
                <a:cs typeface="Calibri" panose="020F0502020204030204" pitchFamily="34" charset="0"/>
              </a:rPr>
              <a:t>No known comorbidities, former smoker</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GB" sz="1400">
                <a:solidFill>
                  <a:schemeClr val="tx1"/>
                </a:solidFill>
              </a:rPr>
              <a:t>Negative skin prick test </a:t>
            </a:r>
          </a:p>
        </p:txBody>
      </p:sp>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Cambria"/>
                <a:ea typeface="+mn-ea"/>
                <a:cs typeface="+mn-cs"/>
              </a:rPr>
              <a:t>Patient case study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FFFF"/>
              </a:solidFill>
              <a:effectLst/>
              <a:uLnTx/>
              <a:uFillTx/>
              <a:latin typeface="Cambria"/>
              <a:ea typeface="+mn-ea"/>
              <a:cs typeface="+mn-cs"/>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lang="en-GB" sz="800"/>
              <a:t>BMI, body mass index; CT, computerised tomography; </a:t>
            </a:r>
            <a:r>
              <a:rPr kumimoji="0" lang="en-GB" sz="800" b="0" i="0" u="none" strike="noStrike" kern="1200" cap="none" spc="20" normalizeH="0" baseline="0" noProof="0">
                <a:ln>
                  <a:noFill/>
                </a:ln>
                <a:solidFill>
                  <a:srgbClr val="656665"/>
                </a:solidFill>
                <a:effectLst/>
                <a:uLnTx/>
                <a:uFillTx/>
                <a:latin typeface="Calibri"/>
                <a:ea typeface="+mn-ea"/>
                <a:cs typeface="+mn-cs"/>
              </a:rPr>
              <a:t>FEV</a:t>
            </a:r>
            <a:r>
              <a:rPr kumimoji="0" lang="en-GB" sz="800" b="0" i="0" u="none" strike="noStrike" kern="1200" cap="none" spc="20" normalizeH="0" baseline="-25000" noProof="0">
                <a:ln>
                  <a:noFill/>
                </a:ln>
                <a:solidFill>
                  <a:srgbClr val="656665"/>
                </a:solidFill>
                <a:effectLst/>
                <a:uLnTx/>
                <a:uFillTx/>
                <a:latin typeface="Calibri"/>
                <a:ea typeface="+mn-ea"/>
                <a:cs typeface="+mn-cs"/>
              </a:rPr>
              <a:t>1</a:t>
            </a:r>
            <a:r>
              <a:rPr kumimoji="0" lang="en-GB" sz="800" b="0" i="0" u="none" strike="noStrike" kern="1200" cap="none" spc="20" normalizeH="0" baseline="0" noProof="0">
                <a:ln>
                  <a:noFill/>
                </a:ln>
                <a:solidFill>
                  <a:srgbClr val="656665"/>
                </a:solidFill>
                <a:effectLst/>
                <a:uLnTx/>
                <a:uFillTx/>
                <a:latin typeface="Calibri"/>
                <a:ea typeface="+mn-ea"/>
                <a:cs typeface="+mn-cs"/>
              </a:rPr>
              <a:t>, forced expiratory volume in 1 second; FVC, forced vital capacity; ICS, inhaled corticosteroid; IV, intravenous; LAMA, long-acting muscarinic antagonist; </a:t>
            </a:r>
            <a:br>
              <a:rPr kumimoji="0" lang="en-GB" sz="800" b="0" i="0" u="none" strike="noStrike" kern="1200" cap="none" spc="20" normalizeH="0" baseline="0" noProof="0">
                <a:ln>
                  <a:noFill/>
                </a:ln>
                <a:solidFill>
                  <a:srgbClr val="656665"/>
                </a:solidFill>
                <a:effectLst/>
                <a:uLnTx/>
                <a:uFillTx/>
                <a:latin typeface="Calibri"/>
                <a:ea typeface="+mn-ea"/>
                <a:cs typeface="+mn-cs"/>
              </a:rPr>
            </a:br>
            <a:r>
              <a:rPr kumimoji="0" lang="en-GB" sz="800" b="0" i="0" u="none" strike="noStrike" kern="1200" cap="none" spc="20" normalizeH="0" baseline="0" noProof="0">
                <a:ln>
                  <a:noFill/>
                </a:ln>
                <a:solidFill>
                  <a:srgbClr val="656665"/>
                </a:solidFill>
                <a:effectLst/>
                <a:uLnTx/>
                <a:uFillTx/>
                <a:latin typeface="Calibri"/>
                <a:ea typeface="+mn-ea"/>
                <a:cs typeface="+mn-cs"/>
              </a:rPr>
              <a:t>OCS, oral corticosteroid.</a:t>
            </a:r>
          </a:p>
          <a:p>
            <a:pPr>
              <a:defRPr/>
            </a:pPr>
            <a:r>
              <a:rPr kumimoji="0" lang="en-GB" sz="800" b="0" i="0" u="none" strike="noStrike" kern="1200" cap="none" spc="20" normalizeH="0" baseline="0" noProof="0">
                <a:ln>
                  <a:noFill/>
                </a:ln>
                <a:solidFill>
                  <a:srgbClr val="656665"/>
                </a:solidFill>
                <a:effectLst/>
                <a:uLnTx/>
                <a:uFillTx/>
                <a:latin typeface="Calibri"/>
                <a:ea typeface="+mn-ea"/>
                <a:cs typeface="+mn-cs"/>
              </a:rPr>
              <a:t> </a:t>
            </a:r>
            <a:br>
              <a:rPr kumimoji="0" lang="en-GB" sz="800" b="0" i="0" u="none" strike="noStrike" kern="1200" cap="none" spc="20" normalizeH="0" baseline="0" noProof="0">
                <a:ln>
                  <a:noFill/>
                </a:ln>
                <a:solidFill>
                  <a:srgbClr val="656665"/>
                </a:solidFill>
                <a:effectLst/>
                <a:uLnTx/>
                <a:uFillTx/>
                <a:latin typeface="Calibri"/>
                <a:ea typeface="+mn-ea"/>
                <a:cs typeface="+mn-cs"/>
              </a:rPr>
            </a:br>
            <a:r>
              <a:rPr lang="en-GB" sz="800"/>
              <a:t>Z4-54955 | JUNE 2023</a:t>
            </a:r>
          </a:p>
        </p:txBody>
      </p:sp>
      <p:grpSp>
        <p:nvGrpSpPr>
          <p:cNvPr id="26" name="Group 25">
            <a:extLst>
              <a:ext uri="{FF2B5EF4-FFF2-40B4-BE49-F238E27FC236}">
                <a16:creationId xmlns:a16="http://schemas.microsoft.com/office/drawing/2014/main" id="{E73E4628-7BEC-19D2-A631-26BF9538518F}"/>
              </a:ext>
            </a:extLst>
          </p:cNvPr>
          <p:cNvGrpSpPr/>
          <p:nvPr/>
        </p:nvGrpSpPr>
        <p:grpSpPr>
          <a:xfrm>
            <a:off x="10894587" y="6381538"/>
            <a:ext cx="1099968" cy="287551"/>
            <a:chOff x="10894587" y="6381538"/>
            <a:chExt cx="1099968" cy="287551"/>
          </a:xfrm>
        </p:grpSpPr>
        <p:grpSp>
          <p:nvGrpSpPr>
            <p:cNvPr id="27" name="Group 26">
              <a:extLst>
                <a:ext uri="{FF2B5EF4-FFF2-40B4-BE49-F238E27FC236}">
                  <a16:creationId xmlns:a16="http://schemas.microsoft.com/office/drawing/2014/main" id="{FCB6A3B0-15F2-BF48-E87B-76ADB1FCFFE4}"/>
                </a:ext>
              </a:extLst>
            </p:cNvPr>
            <p:cNvGrpSpPr/>
            <p:nvPr/>
          </p:nvGrpSpPr>
          <p:grpSpPr>
            <a:xfrm>
              <a:off x="10894587" y="6381538"/>
              <a:ext cx="1099968" cy="287551"/>
              <a:chOff x="5334172" y="6525312"/>
              <a:chExt cx="1099968" cy="287551"/>
            </a:xfrm>
          </p:grpSpPr>
          <p:sp>
            <p:nvSpPr>
              <p:cNvPr id="30" name="Rectangle: Rounded Corners 29">
                <a:extLst>
                  <a:ext uri="{FF2B5EF4-FFF2-40B4-BE49-F238E27FC236}">
                    <a16:creationId xmlns:a16="http://schemas.microsoft.com/office/drawing/2014/main" id="{5B2C6DCD-2CA4-4A5C-2550-44B89B62D803}"/>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
                <a:hlinkClick r:id="" action="ppaction://hlinkshowjump?jump=previousslide"/>
                <a:extLst>
                  <a:ext uri="{FF2B5EF4-FFF2-40B4-BE49-F238E27FC236}">
                    <a16:creationId xmlns:a16="http://schemas.microsoft.com/office/drawing/2014/main" id="{95E24BA0-8C8E-5CCE-B1DF-DA2BF31B32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a:off x="5657217" y="6560801"/>
                <a:ext cx="216000" cy="216000"/>
              </a:xfrm>
              <a:prstGeom prst="rect">
                <a:avLst/>
              </a:prstGeom>
            </p:spPr>
          </p:pic>
          <p:pic>
            <p:nvPicPr>
              <p:cNvPr id="32" name="Graphic 3">
                <a:hlinkClick r:id="" action="ppaction://hlinkshowjump?jump=nextslide"/>
                <a:extLst>
                  <a:ext uri="{FF2B5EF4-FFF2-40B4-BE49-F238E27FC236}">
                    <a16:creationId xmlns:a16="http://schemas.microsoft.com/office/drawing/2014/main" id="{6549C6C5-3366-E0CF-E11F-E154656FD7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0800000" flipH="1">
                <a:off x="5922567" y="6560801"/>
                <a:ext cx="216000" cy="216000"/>
              </a:xfrm>
              <a:prstGeom prst="rect">
                <a:avLst/>
              </a:prstGeom>
            </p:spPr>
          </p:pic>
        </p:grpSp>
        <p:pic>
          <p:nvPicPr>
            <p:cNvPr id="28" name="Graphic 14">
              <a:hlinkClick r:id="rId9" action="ppaction://hlinksldjump"/>
              <a:extLst>
                <a:ext uri="{FF2B5EF4-FFF2-40B4-BE49-F238E27FC236}">
                  <a16:creationId xmlns:a16="http://schemas.microsoft.com/office/drawing/2014/main" id="{3D0C9889-ED37-7517-5197-C665747FB3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29" name="Graphic 2">
              <a:hlinkClick r:id="rId12" action="ppaction://hlinksldjump"/>
              <a:extLst>
                <a:ext uri="{FF2B5EF4-FFF2-40B4-BE49-F238E27FC236}">
                  <a16:creationId xmlns:a16="http://schemas.microsoft.com/office/drawing/2014/main" id="{5C6A397C-F571-BDE8-B1FE-77BA6FCB1F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24230248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7857-D759-4CB3-91F0-F4BFB726E71D}"/>
              </a:ext>
            </a:extLst>
          </p:cNvPr>
          <p:cNvSpPr>
            <a:spLocks noGrp="1"/>
          </p:cNvSpPr>
          <p:nvPr>
            <p:ph type="title"/>
          </p:nvPr>
        </p:nvSpPr>
        <p:spPr>
          <a:xfrm>
            <a:off x="548282" y="180000"/>
            <a:ext cx="8900518" cy="720000"/>
          </a:xfrm>
        </p:spPr>
        <p:txBody>
          <a:bodyPr/>
          <a:lstStyle/>
          <a:p>
            <a:r>
              <a:rPr lang="en-US"/>
              <a:t>Case study: </a:t>
            </a:r>
            <a:r>
              <a:rPr lang="en-GB"/>
              <a:t>Beyond-T2 asthma phenotype</a:t>
            </a:r>
            <a:r>
              <a:rPr lang="en-US"/>
              <a:t>[2/2]</a:t>
            </a:r>
          </a:p>
        </p:txBody>
      </p:sp>
      <p:sp>
        <p:nvSpPr>
          <p:cNvPr id="4" name="Rectangle: Rounded Corners 3">
            <a:extLst>
              <a:ext uri="{FF2B5EF4-FFF2-40B4-BE49-F238E27FC236}">
                <a16:creationId xmlns:a16="http://schemas.microsoft.com/office/drawing/2014/main" id="{B3F30EDE-CD1B-4CA7-9780-FD434C2D19A9}"/>
              </a:ext>
            </a:extLst>
          </p:cNvPr>
          <p:cNvSpPr/>
          <p:nvPr/>
        </p:nvSpPr>
        <p:spPr>
          <a:xfrm>
            <a:off x="550388" y="1460901"/>
            <a:ext cx="4466111" cy="422329"/>
          </a:xfrm>
          <a:prstGeom prst="roundRect">
            <a:avLst>
              <a:gd name="adj" fmla="val 10563"/>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srgbClr val="FFFFFF"/>
                </a:solidFill>
                <a:latin typeface="Cambria"/>
              </a:rPr>
              <a:t>53</a:t>
            </a:r>
            <a:r>
              <a:rPr kumimoji="0" lang="en-US" sz="1800" b="0" i="0" u="none" strike="noStrike" kern="1200" cap="none" spc="0" normalizeH="0" baseline="0" noProof="0">
                <a:ln>
                  <a:noFill/>
                </a:ln>
                <a:solidFill>
                  <a:srgbClr val="FFFFFF"/>
                </a:solidFill>
                <a:effectLst/>
                <a:uLnTx/>
                <a:uFillTx/>
                <a:latin typeface="Cambria"/>
                <a:ea typeface="+mn-ea"/>
                <a:cs typeface="+mn-cs"/>
              </a:rPr>
              <a:t>-year-old female</a:t>
            </a:r>
          </a:p>
        </p:txBody>
      </p:sp>
      <p:sp>
        <p:nvSpPr>
          <p:cNvPr id="5" name="Rectangle: Rounded Corners 4">
            <a:extLst>
              <a:ext uri="{FF2B5EF4-FFF2-40B4-BE49-F238E27FC236}">
                <a16:creationId xmlns:a16="http://schemas.microsoft.com/office/drawing/2014/main" id="{5AF7468B-57BB-423D-BD3B-1E3C25CE3BD9}"/>
              </a:ext>
            </a:extLst>
          </p:cNvPr>
          <p:cNvSpPr/>
          <p:nvPr/>
        </p:nvSpPr>
        <p:spPr>
          <a:xfrm>
            <a:off x="550390" y="1883230"/>
            <a:ext cx="11044415" cy="4138191"/>
          </a:xfrm>
          <a:prstGeom prst="roundRect">
            <a:avLst>
              <a:gd name="adj" fmla="val 2025"/>
            </a:avLst>
          </a:prstGeom>
          <a:solidFill>
            <a:schemeClr val="accent2">
              <a:alpha val="35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DE296CA5-160B-4589-A7AB-20B928281725}"/>
              </a:ext>
            </a:extLst>
          </p:cNvPr>
          <p:cNvSpPr/>
          <p:nvPr/>
        </p:nvSpPr>
        <p:spPr>
          <a:xfrm>
            <a:off x="708370" y="1978196"/>
            <a:ext cx="2482505" cy="505784"/>
          </a:xfrm>
          <a:prstGeom prst="roundRect">
            <a:avLst>
              <a:gd name="adj" fmla="val 1763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Cambria"/>
                <a:ea typeface="+mn-ea"/>
                <a:cs typeface="+mn-cs"/>
              </a:rPr>
              <a:t>Current status</a:t>
            </a:r>
          </a:p>
        </p:txBody>
      </p:sp>
      <p:pic>
        <p:nvPicPr>
          <p:cNvPr id="16" name="Graphic 15" descr="First aid kit outline">
            <a:extLst>
              <a:ext uri="{FF2B5EF4-FFF2-40B4-BE49-F238E27FC236}">
                <a16:creationId xmlns:a16="http://schemas.microsoft.com/office/drawing/2014/main" id="{084555CC-B1BA-4DF1-AC4A-36C5199E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2019753"/>
            <a:ext cx="369825" cy="369825"/>
          </a:xfrm>
          <a:prstGeom prst="rect">
            <a:avLst/>
          </a:prstGeom>
        </p:spPr>
      </p:pic>
      <p:sp>
        <p:nvSpPr>
          <p:cNvPr id="22" name="Arrow: Pentagon 21">
            <a:extLst>
              <a:ext uri="{FF2B5EF4-FFF2-40B4-BE49-F238E27FC236}">
                <a16:creationId xmlns:a16="http://schemas.microsoft.com/office/drawing/2014/main" id="{BFF5095C-509D-487F-9948-668709783FC2}"/>
              </a:ext>
            </a:extLst>
          </p:cNvPr>
          <p:cNvSpPr/>
          <p:nvPr/>
        </p:nvSpPr>
        <p:spPr>
          <a:xfrm rot="5400000">
            <a:off x="10940361" y="432910"/>
            <a:ext cx="1468544" cy="609139"/>
          </a:xfrm>
          <a:prstGeom prst="homePlat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Cambria"/>
                <a:ea typeface="+mn-ea"/>
                <a:cs typeface="+mn-cs"/>
              </a:rPr>
              <a:t>Patient case study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FFFF"/>
              </a:solidFill>
              <a:effectLst/>
              <a:uLnTx/>
              <a:uFillTx/>
              <a:latin typeface="Cambria"/>
              <a:ea typeface="+mn-ea"/>
              <a:cs typeface="+mn-cs"/>
            </a:endParaRPr>
          </a:p>
        </p:txBody>
      </p:sp>
      <p:sp>
        <p:nvSpPr>
          <p:cNvPr id="23" name="Footer Placeholder 22">
            <a:extLst>
              <a:ext uri="{FF2B5EF4-FFF2-40B4-BE49-F238E27FC236}">
                <a16:creationId xmlns:a16="http://schemas.microsoft.com/office/drawing/2014/main" id="{08B209CD-966C-4507-891A-73CD294851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Abbreviations</a:t>
            </a:r>
            <a:r>
              <a:rPr kumimoji="0" lang="en-GB" sz="800" b="0" i="0" u="none" strike="noStrike" kern="1200" cap="none" spc="20" normalizeH="0" baseline="0" noProof="0">
                <a:ln>
                  <a:noFill/>
                </a:ln>
                <a:solidFill>
                  <a:srgbClr val="656665"/>
                </a:solidFill>
                <a:effectLst/>
                <a:uLnTx/>
                <a:uFillTx/>
                <a:latin typeface="Calibri"/>
                <a:ea typeface="+mn-ea"/>
                <a:cs typeface="+mn-cs"/>
              </a:rPr>
              <a:t>: </a:t>
            </a:r>
            <a:r>
              <a:rPr kumimoji="0" lang="en-GB" sz="800" b="0" i="0" u="none" strike="noStrike" kern="1200" cap="none" spc="20" normalizeH="0" baseline="0" noProof="0" err="1">
                <a:ln>
                  <a:noFill/>
                </a:ln>
                <a:solidFill>
                  <a:srgbClr val="656665"/>
                </a:solidFill>
                <a:effectLst/>
                <a:uLnTx/>
                <a:uFillTx/>
                <a:latin typeface="Calibri"/>
                <a:ea typeface="+mn-ea"/>
                <a:cs typeface="+mn-cs"/>
              </a:rPr>
              <a:t>FeNO</a:t>
            </a:r>
            <a:r>
              <a:rPr kumimoji="0" lang="en-GB" sz="800" b="0" i="0" u="none" strike="noStrike" kern="1200" cap="none" spc="20" normalizeH="0" baseline="0" noProof="0">
                <a:ln>
                  <a:noFill/>
                </a:ln>
                <a:solidFill>
                  <a:srgbClr val="656665"/>
                </a:solidFill>
                <a:effectLst/>
                <a:uLnTx/>
                <a:uFillTx/>
                <a:latin typeface="Calibri"/>
                <a:ea typeface="+mn-ea"/>
                <a:cs typeface="+mn-cs"/>
              </a:rPr>
              <a:t>, fractional exhaled nitric oxide; FEV</a:t>
            </a:r>
            <a:r>
              <a:rPr kumimoji="0" lang="en-GB" sz="800" b="0" i="0" u="none" strike="noStrike" kern="1200" cap="none" spc="20" normalizeH="0" baseline="-25000" noProof="0">
                <a:ln>
                  <a:noFill/>
                </a:ln>
                <a:solidFill>
                  <a:srgbClr val="656665"/>
                </a:solidFill>
                <a:effectLst/>
                <a:uLnTx/>
                <a:uFillTx/>
                <a:latin typeface="Calibri"/>
                <a:ea typeface="+mn-ea"/>
                <a:cs typeface="+mn-cs"/>
              </a:rPr>
              <a:t>1</a:t>
            </a:r>
            <a:r>
              <a:rPr kumimoji="0" lang="en-GB" sz="800" b="0" i="0" u="none" strike="noStrike" kern="1200" cap="none" spc="20" normalizeH="0" baseline="0" noProof="0">
                <a:ln>
                  <a:noFill/>
                </a:ln>
                <a:solidFill>
                  <a:srgbClr val="656665"/>
                </a:solidFill>
                <a:effectLst/>
                <a:uLnTx/>
                <a:uFillTx/>
                <a:latin typeface="Calibri"/>
                <a:ea typeface="+mn-ea"/>
                <a:cs typeface="+mn-cs"/>
              </a:rPr>
              <a:t>, forced expiratory volume in 1 second; </a:t>
            </a:r>
            <a:r>
              <a:rPr kumimoji="0" lang="en-GB" sz="800" b="0" i="0" u="none" strike="noStrike" kern="1200" cap="none" spc="20" normalizeH="0" baseline="0" noProof="0" err="1">
                <a:ln>
                  <a:noFill/>
                </a:ln>
                <a:solidFill>
                  <a:srgbClr val="656665"/>
                </a:solidFill>
                <a:effectLst/>
                <a:uLnTx/>
                <a:uFillTx/>
                <a:latin typeface="Calibri"/>
                <a:ea typeface="+mn-ea"/>
                <a:cs typeface="+mn-cs"/>
              </a:rPr>
              <a:t>IgE</a:t>
            </a:r>
            <a:r>
              <a:rPr kumimoji="0" lang="en-GB" sz="800" b="0" i="0" u="none" strike="noStrike" kern="1200" cap="none" spc="20" normalizeH="0" baseline="0" noProof="0">
                <a:ln>
                  <a:noFill/>
                </a:ln>
                <a:solidFill>
                  <a:srgbClr val="656665"/>
                </a:solidFill>
                <a:effectLst/>
                <a:uLnTx/>
                <a:uFillTx/>
                <a:latin typeface="Calibri"/>
                <a:ea typeface="+mn-ea"/>
                <a:cs typeface="+mn-cs"/>
              </a:rPr>
              <a:t>, immunoglobulin E; IU, international unit; ppb, parts per billion.</a:t>
            </a:r>
          </a:p>
          <a:p>
            <a:pPr>
              <a:defRPr/>
            </a:pPr>
            <a:r>
              <a:rPr kumimoji="0" lang="en-GB" sz="800" b="0" i="0" u="none" strike="noStrike" kern="1200" cap="none" spc="20" normalizeH="0" baseline="0" noProof="0">
                <a:ln>
                  <a:noFill/>
                </a:ln>
                <a:solidFill>
                  <a:srgbClr val="656665"/>
                </a:solidFill>
                <a:effectLst/>
                <a:uLnTx/>
                <a:uFillTx/>
                <a:latin typeface="Calibri"/>
                <a:ea typeface="+mn-ea"/>
                <a:cs typeface="+mn-cs"/>
              </a:rPr>
              <a:t> </a:t>
            </a:r>
            <a:br>
              <a:rPr kumimoji="0" lang="en-GB" sz="800" b="0" i="0" u="none" strike="noStrike" kern="1200" cap="none" spc="20" normalizeH="0" baseline="0" noProof="0">
                <a:ln>
                  <a:noFill/>
                </a:ln>
                <a:solidFill>
                  <a:srgbClr val="656665"/>
                </a:solidFill>
                <a:effectLst/>
                <a:uLnTx/>
                <a:uFillTx/>
                <a:latin typeface="Calibri"/>
                <a:ea typeface="+mn-ea"/>
                <a:cs typeface="+mn-cs"/>
              </a:rPr>
            </a:br>
            <a:r>
              <a:rPr lang="en-GB" sz="800"/>
              <a:t>Z4-54955 | JUNE 2023</a:t>
            </a:r>
          </a:p>
        </p:txBody>
      </p:sp>
      <p:graphicFrame>
        <p:nvGraphicFramePr>
          <p:cNvPr id="21" name="Table 20">
            <a:extLst>
              <a:ext uri="{FF2B5EF4-FFF2-40B4-BE49-F238E27FC236}">
                <a16:creationId xmlns:a16="http://schemas.microsoft.com/office/drawing/2014/main" id="{94F93F7F-C227-4D55-AC55-D7AF61C11CC3}"/>
              </a:ext>
            </a:extLst>
          </p:cNvPr>
          <p:cNvGraphicFramePr>
            <a:graphicFrameLocks noGrp="1"/>
          </p:cNvGraphicFramePr>
          <p:nvPr>
            <p:extLst>
              <p:ext uri="{D42A27DB-BD31-4B8C-83A1-F6EECF244321}">
                <p14:modId xmlns:p14="http://schemas.microsoft.com/office/powerpoint/2010/main" val="891835999"/>
              </p:ext>
            </p:extLst>
          </p:nvPr>
        </p:nvGraphicFramePr>
        <p:xfrm>
          <a:off x="707988" y="2541702"/>
          <a:ext cx="8864029" cy="1371600"/>
        </p:xfrm>
        <a:graphic>
          <a:graphicData uri="http://schemas.openxmlformats.org/drawingml/2006/table">
            <a:tbl>
              <a:tblPr/>
              <a:tblGrid>
                <a:gridCol w="4516299">
                  <a:extLst>
                    <a:ext uri="{9D8B030D-6E8A-4147-A177-3AD203B41FA5}">
                      <a16:colId xmlns:a16="http://schemas.microsoft.com/office/drawing/2014/main" val="20001"/>
                    </a:ext>
                  </a:extLst>
                </a:gridCol>
                <a:gridCol w="4347730">
                  <a:extLst>
                    <a:ext uri="{9D8B030D-6E8A-4147-A177-3AD203B41FA5}">
                      <a16:colId xmlns:a16="http://schemas.microsoft.com/office/drawing/2014/main" val="20002"/>
                    </a:ext>
                  </a:extLst>
                </a:gridCol>
              </a:tblGrid>
              <a:tr h="267883">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(IU/mL)</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24 IU/mL</a:t>
                      </a:r>
                      <a:r>
                        <a:rPr lang="en-US" sz="1200" noProof="0">
                          <a:solidFill>
                            <a:srgbClr val="BE8C40"/>
                          </a:solidFill>
                          <a:latin typeface="+mn-lt"/>
                        </a:rPr>
                        <a:t> </a:t>
                      </a:r>
                      <a:endParaRPr lang="en-US" sz="1200" noProof="0">
                        <a:solidFill>
                          <a:schemeClr val="accent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267883">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solidFill>
                            <a:schemeClr val="tx1"/>
                          </a:solidFill>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solidFill>
                            <a:schemeClr val="tx1"/>
                          </a:solidFill>
                          <a:latin typeface="+mn-lt"/>
                        </a:rPr>
                        <a:t>110 cells/μL</a:t>
                      </a:r>
                      <a:endParaRPr lang="en-US" sz="1200" noProof="0">
                        <a:solidFill>
                          <a:schemeClr val="accent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7883">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 (ppb)</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solidFill>
                            <a:schemeClr val="tx1"/>
                          </a:solidFill>
                          <a:latin typeface="+mn-lt"/>
                        </a:rPr>
                        <a:t>26 ppb</a:t>
                      </a:r>
                      <a:endParaRPr lang="en-US" sz="1200" noProof="0">
                        <a:solidFill>
                          <a:schemeClr val="accent2"/>
                        </a:solidFill>
                        <a:latin typeface="+mn-lt"/>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267883">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Recent 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kern="1200" noProof="0">
                          <a:solidFill>
                            <a:schemeClr val="tx1"/>
                          </a:solidFill>
                          <a:latin typeface="+mn-lt"/>
                          <a:ea typeface="+mn-ea"/>
                          <a:cs typeface="+mn-cs"/>
                        </a:rPr>
                        <a:t>62% predicted</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26788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Mannitol test:PD15 (mg)</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kern="1200" noProof="0">
                          <a:solidFill>
                            <a:schemeClr val="tx1"/>
                          </a:solidFill>
                          <a:latin typeface="+mn-lt"/>
                          <a:ea typeface="+mn-ea"/>
                          <a:cs typeface="+mn-cs"/>
                        </a:rPr>
                        <a:t>Positive 90</a:t>
                      </a:r>
                      <a:endParaRPr lang="en-US" sz="1200" i="1" kern="1200" noProof="0">
                        <a:solidFill>
                          <a:schemeClr val="accent2"/>
                        </a:solidFill>
                        <a:latin typeface="+mn-lt"/>
                        <a:ea typeface="+mn-ea"/>
                        <a:cs typeface="+mn-cs"/>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482399986"/>
                  </a:ext>
                </a:extLst>
              </a:tr>
            </a:tbl>
          </a:graphicData>
        </a:graphic>
      </p:graphicFrame>
      <p:sp>
        <p:nvSpPr>
          <p:cNvPr id="24" name="Rectangle: Rounded Corners 23">
            <a:extLst>
              <a:ext uri="{FF2B5EF4-FFF2-40B4-BE49-F238E27FC236}">
                <a16:creationId xmlns:a16="http://schemas.microsoft.com/office/drawing/2014/main" id="{D5C9BB6A-436E-418E-8B1D-4F31A592F87B}"/>
              </a:ext>
            </a:extLst>
          </p:cNvPr>
          <p:cNvSpPr/>
          <p:nvPr/>
        </p:nvSpPr>
        <p:spPr>
          <a:xfrm>
            <a:off x="708370" y="4010926"/>
            <a:ext cx="3973076" cy="505784"/>
          </a:xfrm>
          <a:prstGeom prst="roundRect">
            <a:avLst>
              <a:gd name="adj" fmla="val 17630"/>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rtlCol="0" anchor="ctr"/>
          <a:lstStyle/>
          <a:p>
            <a:pPr marL="0" marR="0" lvl="0" indent="5334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solidFill>
                <a:effectLst/>
                <a:uLnTx/>
                <a:uFillTx/>
                <a:latin typeface="Cambria"/>
                <a:ea typeface="+mn-ea"/>
                <a:cs typeface="+mn-cs"/>
              </a:rPr>
              <a:t>Four years ago (after last exacerbation)</a:t>
            </a:r>
          </a:p>
        </p:txBody>
      </p:sp>
      <p:pic>
        <p:nvPicPr>
          <p:cNvPr id="25" name="Graphic 24" descr="First aid kit outline">
            <a:extLst>
              <a:ext uri="{FF2B5EF4-FFF2-40B4-BE49-F238E27FC236}">
                <a16:creationId xmlns:a16="http://schemas.microsoft.com/office/drawing/2014/main" id="{15B58EAE-2AE6-42FB-A1EF-5AB3A16E9C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860" y="4052483"/>
            <a:ext cx="369825" cy="369825"/>
          </a:xfrm>
          <a:prstGeom prst="rect">
            <a:avLst/>
          </a:prstGeom>
        </p:spPr>
      </p:pic>
      <p:graphicFrame>
        <p:nvGraphicFramePr>
          <p:cNvPr id="27" name="Table 26">
            <a:extLst>
              <a:ext uri="{FF2B5EF4-FFF2-40B4-BE49-F238E27FC236}">
                <a16:creationId xmlns:a16="http://schemas.microsoft.com/office/drawing/2014/main" id="{5FFD7211-3EE0-4150-A0D2-B8B8660D94BF}"/>
              </a:ext>
            </a:extLst>
          </p:cNvPr>
          <p:cNvGraphicFramePr>
            <a:graphicFrameLocks noGrp="1"/>
          </p:cNvGraphicFramePr>
          <p:nvPr>
            <p:extLst>
              <p:ext uri="{D42A27DB-BD31-4B8C-83A1-F6EECF244321}">
                <p14:modId xmlns:p14="http://schemas.microsoft.com/office/powerpoint/2010/main" val="1499754791"/>
              </p:ext>
            </p:extLst>
          </p:nvPr>
        </p:nvGraphicFramePr>
        <p:xfrm>
          <a:off x="707990" y="4588180"/>
          <a:ext cx="8864027" cy="1303432"/>
        </p:xfrm>
        <a:graphic>
          <a:graphicData uri="http://schemas.openxmlformats.org/drawingml/2006/table">
            <a:tbl>
              <a:tblPr/>
              <a:tblGrid>
                <a:gridCol w="4516298">
                  <a:extLst>
                    <a:ext uri="{9D8B030D-6E8A-4147-A177-3AD203B41FA5}">
                      <a16:colId xmlns:a16="http://schemas.microsoft.com/office/drawing/2014/main" val="20001"/>
                    </a:ext>
                  </a:extLst>
                </a:gridCol>
                <a:gridCol w="4347729">
                  <a:extLst>
                    <a:ext uri="{9D8B030D-6E8A-4147-A177-3AD203B41FA5}">
                      <a16:colId xmlns:a16="http://schemas.microsoft.com/office/drawing/2014/main" val="20002"/>
                    </a:ext>
                  </a:extLst>
                </a:gridCol>
              </a:tblGrid>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Total IgE at last visit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23 IU/mL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200" noProof="0">
                          <a:latin typeface="+mn-lt"/>
                        </a:rPr>
                        <a:t>Blood eosinophil count</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tc>
                  <a:txBody>
                    <a:bodyPr/>
                    <a:lstStyle/>
                    <a:p>
                      <a:r>
                        <a:rPr lang="en-US" sz="1200" noProof="0">
                          <a:latin typeface="+mn-lt"/>
                        </a:rPr>
                        <a:t>150 cells/μL</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noProof="0">
                          <a:ln>
                            <a:noFill/>
                          </a:ln>
                          <a:solidFill>
                            <a:schemeClr val="tx1"/>
                          </a:solidFill>
                          <a:effectLst/>
                          <a:latin typeface="+mn-lt"/>
                          <a:ea typeface="Roboto" panose="02000000000000000000" pitchFamily="2" charset="0"/>
                          <a:cs typeface="Calibri" panose="020F0502020204030204" pitchFamily="34" charset="0"/>
                        </a:rPr>
                        <a:t>FeNO</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r>
                        <a:rPr lang="en-US" sz="1200" noProof="0">
                          <a:latin typeface="+mn-lt"/>
                        </a:rPr>
                        <a:t>15 ppb</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25858">
                <a:tc>
                  <a:txBody>
                    <a:bodyPr/>
                    <a:lstStyle>
                      <a:lvl1pPr>
                        <a:spcBef>
                          <a:spcPct val="80000"/>
                        </a:spcBef>
                        <a:buFont typeface="Arial" charset="0"/>
                        <a:defRPr sz="2000">
                          <a:solidFill>
                            <a:schemeClr val="tx1"/>
                          </a:solidFill>
                          <a:latin typeface="Calibri" charset="0"/>
                        </a:defRPr>
                      </a:lvl1pPr>
                      <a:lvl2pPr marL="742950" indent="-285750">
                        <a:spcBef>
                          <a:spcPct val="40000"/>
                        </a:spcBef>
                        <a:defRPr sz="2000">
                          <a:solidFill>
                            <a:schemeClr val="tx1"/>
                          </a:solidFill>
                          <a:latin typeface="Calibri" charset="0"/>
                        </a:defRPr>
                      </a:lvl2pPr>
                      <a:lvl3pPr marL="1143000" indent="-228600">
                        <a:spcBef>
                          <a:spcPct val="20000"/>
                        </a:spcBef>
                        <a:buFont typeface="Arial" charset="0"/>
                        <a:defRPr sz="1900">
                          <a:solidFill>
                            <a:schemeClr val="tx1"/>
                          </a:solidFill>
                          <a:latin typeface="Calibri" charset="0"/>
                        </a:defRPr>
                      </a:lvl3pPr>
                      <a:lvl4pPr marL="1600200" indent="-228600">
                        <a:spcBef>
                          <a:spcPct val="10000"/>
                        </a:spcBef>
                        <a:buFont typeface="Arial" charset="0"/>
                        <a:defRPr>
                          <a:solidFill>
                            <a:schemeClr val="tx1"/>
                          </a:solidFill>
                          <a:latin typeface="Calibri" charset="0"/>
                        </a:defRPr>
                      </a:lvl4pPr>
                      <a:lvl5pPr marL="2057400" indent="-228600">
                        <a:spcBef>
                          <a:spcPct val="10000"/>
                        </a:spcBef>
                        <a:buFont typeface="Arial" charset="0"/>
                        <a:defRPr sz="1600">
                          <a:solidFill>
                            <a:schemeClr val="tx1"/>
                          </a:solidFill>
                          <a:latin typeface="Calibri" charset="0"/>
                        </a:defRPr>
                      </a:lvl5pPr>
                      <a:lvl6pPr marL="2514600" indent="-228600" eaLnBrk="0" fontAlgn="base" hangingPunct="0">
                        <a:spcBef>
                          <a:spcPct val="10000"/>
                        </a:spcBef>
                        <a:spcAft>
                          <a:spcPct val="0"/>
                        </a:spcAft>
                        <a:buFont typeface="Arial" charset="0"/>
                        <a:defRPr sz="1600">
                          <a:solidFill>
                            <a:schemeClr val="tx1"/>
                          </a:solidFill>
                          <a:latin typeface="Calibri" charset="0"/>
                        </a:defRPr>
                      </a:lvl6pPr>
                      <a:lvl7pPr marL="2971800" indent="-228600" eaLnBrk="0" fontAlgn="base" hangingPunct="0">
                        <a:spcBef>
                          <a:spcPct val="10000"/>
                        </a:spcBef>
                        <a:spcAft>
                          <a:spcPct val="0"/>
                        </a:spcAft>
                        <a:buFont typeface="Arial" charset="0"/>
                        <a:defRPr sz="1600">
                          <a:solidFill>
                            <a:schemeClr val="tx1"/>
                          </a:solidFill>
                          <a:latin typeface="Calibri" charset="0"/>
                        </a:defRPr>
                      </a:lvl7pPr>
                      <a:lvl8pPr marL="3429000" indent="-228600" eaLnBrk="0" fontAlgn="base" hangingPunct="0">
                        <a:spcBef>
                          <a:spcPct val="10000"/>
                        </a:spcBef>
                        <a:spcAft>
                          <a:spcPct val="0"/>
                        </a:spcAft>
                        <a:buFont typeface="Arial" charset="0"/>
                        <a:defRPr sz="1600">
                          <a:solidFill>
                            <a:schemeClr val="tx1"/>
                          </a:solidFill>
                          <a:latin typeface="Calibri" charset="0"/>
                        </a:defRPr>
                      </a:lvl8pPr>
                      <a:lvl9pPr marL="3886200" indent="-228600" eaLnBrk="0" fontAlgn="base" hangingPunct="0">
                        <a:spcBef>
                          <a:spcPct val="100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1200" kern="1200" noProof="0">
                          <a:solidFill>
                            <a:schemeClr val="tx1"/>
                          </a:solidFill>
                          <a:latin typeface="+mn-lt"/>
                          <a:ea typeface="+mn-ea"/>
                          <a:cs typeface="+mn-cs"/>
                        </a:rPr>
                        <a:t>Spirometry (FEV</a:t>
                      </a:r>
                      <a:r>
                        <a:rPr lang="en-US" altLang="en-US" sz="1200" kern="1200" baseline="-25000" noProof="0">
                          <a:solidFill>
                            <a:schemeClr val="tx1"/>
                          </a:solidFill>
                          <a:latin typeface="+mn-lt"/>
                          <a:ea typeface="+mn-ea"/>
                          <a:cs typeface="+mn-cs"/>
                        </a:rPr>
                        <a:t>1</a:t>
                      </a:r>
                      <a:r>
                        <a:rPr lang="en-US" altLang="en-US" sz="1200" kern="1200" noProof="0">
                          <a:solidFill>
                            <a:schemeClr val="tx1"/>
                          </a:solidFill>
                          <a:latin typeface="+mn-lt"/>
                          <a:ea typeface="+mn-ea"/>
                          <a:cs typeface="+mn-cs"/>
                        </a:rPr>
                        <a:t>) – reversibility</a:t>
                      </a:r>
                    </a:p>
                  </a:txBody>
                  <a:tcPr marT="45719" marB="4571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r>
                        <a:rPr lang="en-US" sz="1200" noProof="0">
                          <a:latin typeface="+mn-lt"/>
                        </a:rPr>
                        <a:t>68% predicted and 20% reversibility</a:t>
                      </a: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29" name="TextBox 28">
            <a:extLst>
              <a:ext uri="{FF2B5EF4-FFF2-40B4-BE49-F238E27FC236}">
                <a16:creationId xmlns:a16="http://schemas.microsoft.com/office/drawing/2014/main" id="{7069A5F2-4E48-4123-942B-71E9F3730E27}"/>
              </a:ext>
            </a:extLst>
          </p:cNvPr>
          <p:cNvSpPr txBox="1"/>
          <p:nvPr/>
        </p:nvSpPr>
        <p:spPr>
          <a:xfrm>
            <a:off x="9729615" y="3278245"/>
            <a:ext cx="2339474" cy="1465362"/>
          </a:xfrm>
          <a:prstGeom prst="roundRect">
            <a:avLst>
              <a:gd name="adj" fmla="val 9598"/>
            </a:avLst>
          </a:prstGeom>
          <a:solidFill>
            <a:schemeClr val="bg1"/>
          </a:solidFill>
          <a:ln>
            <a:solidFill>
              <a:schemeClr val="tx1"/>
            </a:solidFill>
          </a:ln>
        </p:spPr>
        <p:txBody>
          <a:bodyPr wrap="square" rtlCol="0" anchor="ctr">
            <a:spAutoFit/>
          </a:bodyPr>
          <a:lstStyle/>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r>
              <a:rPr kumimoji="0" lang="en-GB" sz="1200" b="1" i="0" u="none" strike="noStrike" kern="1200" cap="none" spc="0" normalizeH="0" baseline="0" noProof="0">
                <a:ln>
                  <a:noFill/>
                </a:ln>
                <a:solidFill>
                  <a:schemeClr val="accent2"/>
                </a:solidFill>
                <a:effectLst/>
                <a:uLnTx/>
                <a:uFillTx/>
                <a:latin typeface="Cambria"/>
                <a:ea typeface="+mn-ea"/>
                <a:cs typeface="+mn-cs"/>
              </a:rPr>
              <a:t>What other diagnostic tests could be useful for this patient?</a:t>
            </a:r>
          </a:p>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endParaRPr kumimoji="0" lang="en-GB" sz="1200" b="1" i="0" u="none" strike="noStrike" kern="1200" cap="none" spc="0" normalizeH="0" baseline="0" noProof="0">
              <a:ln>
                <a:noFill/>
              </a:ln>
              <a:solidFill>
                <a:schemeClr val="accent2"/>
              </a:solidFill>
              <a:effectLst/>
              <a:uLnTx/>
              <a:uFillTx/>
              <a:latin typeface="Cambria"/>
              <a:ea typeface="+mn-ea"/>
              <a:cs typeface="+mn-cs"/>
            </a:endParaRPr>
          </a:p>
          <a:p>
            <a:pPr marL="228600" marR="0" lvl="0" indent="-228600" algn="l" defTabSz="914400" rtl="0" eaLnBrk="1" fontAlgn="auto" latinLnBrk="0" hangingPunct="1">
              <a:lnSpc>
                <a:spcPct val="100000"/>
              </a:lnSpc>
              <a:spcBef>
                <a:spcPts val="0"/>
              </a:spcBef>
              <a:spcAft>
                <a:spcPts val="0"/>
              </a:spcAft>
              <a:buClr>
                <a:srgbClr val="656665"/>
              </a:buClr>
              <a:buSzTx/>
              <a:buFont typeface="+mj-lt"/>
              <a:buAutoNum type="arabicPeriod"/>
              <a:tabLst/>
              <a:defRPr/>
            </a:pPr>
            <a:r>
              <a:rPr kumimoji="0" lang="en-GB" sz="1200" b="1" i="0" u="none" strike="noStrike" kern="1200" cap="none" spc="0" normalizeH="0" baseline="0" noProof="0">
                <a:ln>
                  <a:noFill/>
                </a:ln>
                <a:solidFill>
                  <a:schemeClr val="accent2"/>
                </a:solidFill>
                <a:effectLst/>
                <a:uLnTx/>
                <a:uFillTx/>
                <a:latin typeface="Cambria"/>
                <a:ea typeface="+mn-ea"/>
                <a:cs typeface="+mn-cs"/>
              </a:rPr>
              <a:t>Based on the immunology, what could be driving their exacerbations? </a:t>
            </a:r>
          </a:p>
        </p:txBody>
      </p:sp>
      <p:grpSp>
        <p:nvGrpSpPr>
          <p:cNvPr id="11" name="Group 10">
            <a:extLst>
              <a:ext uri="{FF2B5EF4-FFF2-40B4-BE49-F238E27FC236}">
                <a16:creationId xmlns:a16="http://schemas.microsoft.com/office/drawing/2014/main" id="{568B78A3-DAB7-ED98-9A2C-82B31089383B}"/>
              </a:ext>
            </a:extLst>
          </p:cNvPr>
          <p:cNvGrpSpPr/>
          <p:nvPr/>
        </p:nvGrpSpPr>
        <p:grpSpPr>
          <a:xfrm>
            <a:off x="10894587" y="6381538"/>
            <a:ext cx="1099968" cy="287551"/>
            <a:chOff x="10894587" y="6381538"/>
            <a:chExt cx="1099968" cy="287551"/>
          </a:xfrm>
        </p:grpSpPr>
        <p:grpSp>
          <p:nvGrpSpPr>
            <p:cNvPr id="12" name="Group 11">
              <a:extLst>
                <a:ext uri="{FF2B5EF4-FFF2-40B4-BE49-F238E27FC236}">
                  <a16:creationId xmlns:a16="http://schemas.microsoft.com/office/drawing/2014/main" id="{3F6370DC-BE0A-CE0A-6F9A-78E7DD1EE226}"/>
                </a:ext>
              </a:extLst>
            </p:cNvPr>
            <p:cNvGrpSpPr/>
            <p:nvPr/>
          </p:nvGrpSpPr>
          <p:grpSpPr>
            <a:xfrm>
              <a:off x="10894587" y="6381538"/>
              <a:ext cx="1099968" cy="287551"/>
              <a:chOff x="5334172" y="6525312"/>
              <a:chExt cx="1099968" cy="287551"/>
            </a:xfrm>
          </p:grpSpPr>
          <p:sp>
            <p:nvSpPr>
              <p:cNvPr id="15" name="Rectangle: Rounded Corners 14">
                <a:extLst>
                  <a:ext uri="{FF2B5EF4-FFF2-40B4-BE49-F238E27FC236}">
                    <a16:creationId xmlns:a16="http://schemas.microsoft.com/office/drawing/2014/main" id="{3E07F6BB-D82D-DCAB-E5C1-AD59970AA277}"/>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3">
                <a:hlinkClick r:id="" action="ppaction://hlinkshowjump?jump=previousslide"/>
                <a:extLst>
                  <a:ext uri="{FF2B5EF4-FFF2-40B4-BE49-F238E27FC236}">
                    <a16:creationId xmlns:a16="http://schemas.microsoft.com/office/drawing/2014/main" id="{BE24CB50-3A16-1459-00C0-A08600F1FC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a:off x="5657217" y="6560801"/>
                <a:ext cx="216000" cy="216000"/>
              </a:xfrm>
              <a:prstGeom prst="rect">
                <a:avLst/>
              </a:prstGeom>
            </p:spPr>
          </p:pic>
          <p:pic>
            <p:nvPicPr>
              <p:cNvPr id="18" name="Graphic 3">
                <a:hlinkClick r:id="" action="ppaction://hlinkshowjump?jump=nextslide"/>
                <a:extLst>
                  <a:ext uri="{FF2B5EF4-FFF2-40B4-BE49-F238E27FC236}">
                    <a16:creationId xmlns:a16="http://schemas.microsoft.com/office/drawing/2014/main" id="{1B9A4AD1-7DEF-4BB7-32CA-0E8C41991C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0800000" flipH="1">
                <a:off x="5922567" y="6560801"/>
                <a:ext cx="216000" cy="216000"/>
              </a:xfrm>
              <a:prstGeom prst="rect">
                <a:avLst/>
              </a:prstGeom>
            </p:spPr>
          </p:pic>
        </p:grpSp>
        <p:pic>
          <p:nvPicPr>
            <p:cNvPr id="13" name="Graphic 14">
              <a:hlinkClick r:id="rId7" action="ppaction://hlinksldjump"/>
              <a:extLst>
                <a:ext uri="{FF2B5EF4-FFF2-40B4-BE49-F238E27FC236}">
                  <a16:creationId xmlns:a16="http://schemas.microsoft.com/office/drawing/2014/main" id="{172C7CE5-8BBE-8D61-D37F-CB6849B966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734234" y="6417528"/>
              <a:ext cx="216000" cy="216000"/>
            </a:xfrm>
            <a:prstGeom prst="rect">
              <a:avLst/>
            </a:prstGeom>
          </p:spPr>
        </p:pic>
        <p:pic>
          <p:nvPicPr>
            <p:cNvPr id="14" name="Graphic 2">
              <a:hlinkClick r:id="rId10" action="ppaction://hlinksldjump"/>
              <a:extLst>
                <a:ext uri="{FF2B5EF4-FFF2-40B4-BE49-F238E27FC236}">
                  <a16:creationId xmlns:a16="http://schemas.microsoft.com/office/drawing/2014/main" id="{F484C265-4D7F-E29F-C9D2-CCF71F84BC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33898179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A16D00-7A25-8CDD-47E8-39B9E13065A3}"/>
              </a:ext>
            </a:extLst>
          </p:cNvPr>
          <p:cNvSpPr/>
          <p:nvPr/>
        </p:nvSpPr>
        <p:spPr>
          <a:xfrm>
            <a:off x="0" y="1866895"/>
            <a:ext cx="12192000" cy="3881967"/>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Summary</a:t>
            </a:r>
          </a:p>
        </p:txBody>
      </p:sp>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a:xfrm>
            <a:off x="548282" y="1404000"/>
            <a:ext cx="10924248" cy="4608000"/>
          </a:xfrm>
        </p:spPr>
        <p:txBody>
          <a:bodyPr vert="horz" lIns="0" tIns="0" rIns="0" bIns="0" rtlCol="0" anchor="t">
            <a:noAutofit/>
          </a:bodyPr>
          <a:lstStyle/>
          <a:p>
            <a:pPr marL="0" indent="0">
              <a:buNone/>
            </a:pPr>
            <a:r>
              <a:rPr lang="en-GB" sz="1800" b="1">
                <a:solidFill>
                  <a:schemeClr val="tx2"/>
                </a:solidFill>
                <a:latin typeface="Calibri"/>
                <a:ea typeface="Roboto"/>
                <a:cs typeface="Calibri"/>
              </a:rPr>
              <a:t>Key messages:</a:t>
            </a:r>
          </a:p>
          <a:p>
            <a:pPr marL="287655" indent="-287655">
              <a:spcBef>
                <a:spcPts val="2400"/>
              </a:spcBef>
            </a:pPr>
            <a:r>
              <a:rPr lang="en-GB" sz="1400" b="1">
                <a:latin typeface="Calibri"/>
                <a:ea typeface="Roboto"/>
                <a:cs typeface="Calibri"/>
              </a:rPr>
              <a:t>Severe asthma is a </a:t>
            </a:r>
            <a:r>
              <a:rPr lang="en-GB" sz="1400" b="1">
                <a:solidFill>
                  <a:schemeClr val="tx2"/>
                </a:solidFill>
                <a:latin typeface="Calibri"/>
                <a:ea typeface="Roboto"/>
                <a:cs typeface="Calibri"/>
              </a:rPr>
              <a:t>complex</a:t>
            </a:r>
            <a:r>
              <a:rPr lang="en-GB" sz="1400" b="1">
                <a:latin typeface="Calibri"/>
                <a:ea typeface="Roboto"/>
                <a:cs typeface="Calibri"/>
              </a:rPr>
              <a:t>, </a:t>
            </a:r>
            <a:r>
              <a:rPr lang="en-GB" sz="1400" b="1">
                <a:solidFill>
                  <a:schemeClr val="tx2"/>
                </a:solidFill>
                <a:latin typeface="Calibri"/>
                <a:ea typeface="Roboto"/>
                <a:cs typeface="Calibri"/>
              </a:rPr>
              <a:t>heterogeneous</a:t>
            </a:r>
            <a:r>
              <a:rPr lang="en-GB" sz="1400" b="1">
                <a:latin typeface="Calibri"/>
                <a:ea typeface="Roboto"/>
                <a:cs typeface="Calibri"/>
              </a:rPr>
              <a:t> disease characterised by airway </a:t>
            </a:r>
            <a:r>
              <a:rPr lang="en-GB" sz="1400" b="1">
                <a:solidFill>
                  <a:schemeClr val="tx2"/>
                </a:solidFill>
                <a:latin typeface="Calibri"/>
                <a:ea typeface="Roboto"/>
                <a:cs typeface="Calibri"/>
              </a:rPr>
              <a:t>inflammation</a:t>
            </a:r>
            <a:r>
              <a:rPr lang="en-GB" sz="1400" b="1">
                <a:latin typeface="Calibri"/>
                <a:ea typeface="Roboto"/>
                <a:cs typeface="Calibri"/>
              </a:rPr>
              <a:t> and airway </a:t>
            </a:r>
            <a:r>
              <a:rPr lang="en-GB" sz="1400" b="1">
                <a:solidFill>
                  <a:schemeClr val="tx2"/>
                </a:solidFill>
                <a:latin typeface="Calibri"/>
                <a:ea typeface="Roboto"/>
                <a:cs typeface="Calibri"/>
              </a:rPr>
              <a:t>hyperresponsiveness</a:t>
            </a:r>
            <a:r>
              <a:rPr lang="en-GB" sz="1400" baseline="30000">
                <a:latin typeface="Calibri"/>
                <a:ea typeface="Roboto"/>
                <a:cs typeface="Calibri"/>
              </a:rPr>
              <a:t>1–4</a:t>
            </a:r>
          </a:p>
          <a:p>
            <a:pPr marL="287655" indent="-287655"/>
            <a:r>
              <a:rPr lang="en-GB" sz="1400" b="1">
                <a:latin typeface="Calibri"/>
                <a:ea typeface="Roboto"/>
                <a:cs typeface="Calibri"/>
              </a:rPr>
              <a:t>There are three key inflammatory subtypes of asthma with heterogenous pathology: </a:t>
            </a:r>
            <a:r>
              <a:rPr lang="en-GB" sz="1400" b="1">
                <a:solidFill>
                  <a:schemeClr val="tx2"/>
                </a:solidFill>
                <a:latin typeface="Calibri"/>
                <a:ea typeface="Roboto"/>
                <a:cs typeface="Calibri"/>
              </a:rPr>
              <a:t>‘allergic eosinophilic’</a:t>
            </a:r>
            <a:r>
              <a:rPr lang="en-GB" sz="1400" b="1">
                <a:latin typeface="Calibri"/>
                <a:ea typeface="Roboto"/>
                <a:cs typeface="Calibri"/>
              </a:rPr>
              <a:t>, </a:t>
            </a:r>
            <a:r>
              <a:rPr lang="en-GB" sz="1400" b="1">
                <a:solidFill>
                  <a:schemeClr val="tx2"/>
                </a:solidFill>
                <a:latin typeface="Calibri"/>
                <a:ea typeface="Roboto"/>
                <a:cs typeface="Calibri"/>
              </a:rPr>
              <a:t>‘non-allergic eosinophilic’ </a:t>
            </a:r>
            <a:br>
              <a:rPr lang="en-GB" sz="1400" b="1">
                <a:solidFill>
                  <a:schemeClr val="tx2"/>
                </a:solidFill>
                <a:latin typeface="Calibri"/>
                <a:ea typeface="Roboto"/>
                <a:cs typeface="Calibri"/>
              </a:rPr>
            </a:br>
            <a:r>
              <a:rPr lang="en-GB" sz="1400" b="1">
                <a:latin typeface="Calibri"/>
                <a:ea typeface="Roboto"/>
                <a:cs typeface="Calibri"/>
              </a:rPr>
              <a:t>and </a:t>
            </a:r>
            <a:r>
              <a:rPr lang="en-GB" sz="1400" b="1">
                <a:solidFill>
                  <a:schemeClr val="tx2"/>
                </a:solidFill>
                <a:latin typeface="Calibri"/>
                <a:ea typeface="Roboto"/>
                <a:cs typeface="Calibri"/>
              </a:rPr>
              <a:t>‘</a:t>
            </a:r>
            <a:r>
              <a:rPr lang="en-GB" sz="1400" b="1">
                <a:solidFill>
                  <a:schemeClr val="accent3"/>
                </a:solidFill>
                <a:latin typeface="Calibri"/>
                <a:ea typeface="Roboto"/>
                <a:cs typeface="Calibri"/>
              </a:rPr>
              <a:t>beyond-T2’</a:t>
            </a:r>
            <a:r>
              <a:rPr lang="en-GB" sz="1400" baseline="30000">
                <a:latin typeface="Calibri"/>
                <a:ea typeface="Roboto"/>
                <a:cs typeface="Calibri"/>
              </a:rPr>
              <a:t>1–3</a:t>
            </a:r>
          </a:p>
          <a:p>
            <a:pPr lvl="1"/>
            <a:r>
              <a:rPr lang="en-GB" sz="1200"/>
              <a:t>Allergic eosinophilic asthma is characterised by Th2-driven inflammation which results from allergen exposure  </a:t>
            </a:r>
          </a:p>
          <a:p>
            <a:pPr lvl="1"/>
            <a:r>
              <a:rPr lang="en-GB" sz="1200"/>
              <a:t>Non-allergic eosinophilic asthma is also characterised by Th2-driven inflammation </a:t>
            </a:r>
            <a:endParaRPr lang="en-GB" sz="1200">
              <a:cs typeface="Calibri"/>
            </a:endParaRPr>
          </a:p>
          <a:p>
            <a:pPr lvl="1"/>
            <a:r>
              <a:rPr lang="en-GB" sz="1200"/>
              <a:t>Asthma beyond Th2-driven inflammation is less well defined and is characterised by neutrophilia</a:t>
            </a:r>
          </a:p>
          <a:p>
            <a:pPr marL="287655" indent="-287655"/>
            <a:r>
              <a:rPr lang="en-GB" sz="1400" b="1">
                <a:latin typeface="Calibri"/>
                <a:ea typeface="Roboto"/>
                <a:cs typeface="Calibri"/>
              </a:rPr>
              <a:t>Epithelial-derived cytokines (e.g., </a:t>
            </a:r>
            <a:r>
              <a:rPr lang="en-GB" sz="1400" b="1">
                <a:solidFill>
                  <a:schemeClr val="tx2"/>
                </a:solidFill>
                <a:latin typeface="Calibri"/>
                <a:ea typeface="Roboto"/>
                <a:cs typeface="Calibri"/>
              </a:rPr>
              <a:t>TSLP</a:t>
            </a:r>
            <a:r>
              <a:rPr lang="en-GB" sz="1400" b="1">
                <a:latin typeface="Calibri"/>
                <a:ea typeface="Roboto"/>
                <a:cs typeface="Calibri"/>
              </a:rPr>
              <a:t>, </a:t>
            </a:r>
            <a:r>
              <a:rPr lang="en-GB" sz="1400" b="1">
                <a:solidFill>
                  <a:schemeClr val="tx2"/>
                </a:solidFill>
                <a:latin typeface="Calibri"/>
                <a:ea typeface="Roboto"/>
                <a:cs typeface="Calibri"/>
              </a:rPr>
              <a:t>IL-33</a:t>
            </a:r>
            <a:r>
              <a:rPr lang="en-GB" sz="1400" b="1">
                <a:latin typeface="Calibri"/>
                <a:ea typeface="Roboto"/>
                <a:cs typeface="Calibri"/>
              </a:rPr>
              <a:t> and </a:t>
            </a:r>
            <a:r>
              <a:rPr lang="en-GB" sz="1400" b="1">
                <a:solidFill>
                  <a:schemeClr val="tx2"/>
                </a:solidFill>
                <a:latin typeface="Calibri"/>
                <a:ea typeface="Roboto"/>
                <a:cs typeface="Calibri"/>
              </a:rPr>
              <a:t>IL-25</a:t>
            </a:r>
            <a:r>
              <a:rPr lang="en-GB" sz="1400" b="1">
                <a:latin typeface="Calibri"/>
                <a:ea typeface="Roboto"/>
                <a:cs typeface="Calibri"/>
              </a:rPr>
              <a:t>) play an important role in all phenotypes of severe asthma</a:t>
            </a:r>
            <a:r>
              <a:rPr lang="en-GB" sz="1400" baseline="30000">
                <a:latin typeface="Calibri"/>
                <a:ea typeface="Roboto"/>
                <a:cs typeface="Calibri"/>
              </a:rPr>
              <a:t>4–8</a:t>
            </a:r>
          </a:p>
          <a:p>
            <a:pPr lvl="1"/>
            <a:r>
              <a:rPr lang="en-US" sz="1200">
                <a:cs typeface="Arial"/>
              </a:rPr>
              <a:t>These cytokines have been implicated in all three phenotypes and can create a positive inflammatory feedback loop</a:t>
            </a:r>
          </a:p>
          <a:p>
            <a:pPr lvl="1"/>
            <a:r>
              <a:rPr lang="en-GB" sz="1200"/>
              <a:t>The pathological mechanism driving asthma can vary across patients, with multiple cells and mediators implicated</a:t>
            </a:r>
            <a:endParaRPr lang="en-GB" sz="1200">
              <a:cs typeface="Calibri"/>
            </a:endParaRPr>
          </a:p>
          <a:p>
            <a:r>
              <a:rPr lang="en-GB" sz="1400" b="1"/>
              <a:t>There is </a:t>
            </a:r>
            <a:r>
              <a:rPr lang="en-GB" sz="1400" b="1">
                <a:solidFill>
                  <a:schemeClr val="tx2"/>
                </a:solidFill>
              </a:rPr>
              <a:t>considerable overlap </a:t>
            </a:r>
            <a:r>
              <a:rPr lang="en-GB" sz="1400" b="1"/>
              <a:t>between asthma phenotypes and the underlying inflammatory profiles that drive them</a:t>
            </a:r>
            <a:r>
              <a:rPr lang="en-GB" sz="1400" baseline="30000"/>
              <a:t>2</a:t>
            </a:r>
          </a:p>
          <a:p>
            <a:r>
              <a:rPr lang="en-GB" sz="1400" b="1"/>
              <a:t>It is important to understand the driving causes of severe asthma phenotypes, to support </a:t>
            </a:r>
            <a:r>
              <a:rPr lang="en-GB" sz="1400" b="1">
                <a:solidFill>
                  <a:schemeClr val="tx2"/>
                </a:solidFill>
              </a:rPr>
              <a:t>optimal management </a:t>
            </a:r>
            <a:r>
              <a:rPr lang="en-GB" sz="1400" b="1"/>
              <a:t>of patients with appropriate targeted therapies</a:t>
            </a:r>
          </a:p>
          <a:p>
            <a:pPr marL="457200" lvl="1" indent="0">
              <a:buNone/>
            </a:pPr>
            <a:endParaRPr lang="en-GB" sz="1200" b="1" baseline="30000"/>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6303600"/>
            <a:ext cx="10620000" cy="288000"/>
          </a:xfrm>
        </p:spPr>
        <p:txBody>
          <a:bodyPr/>
          <a:lstStyle/>
          <a:p>
            <a:r>
              <a:rPr lang="en-GB" sz="800" b="1"/>
              <a:t>Abbreviations</a:t>
            </a:r>
            <a:r>
              <a:rPr lang="en-GB" sz="800"/>
              <a:t>: IL-interleukin; TSLP, thymic stromal lymphopoietin.</a:t>
            </a:r>
            <a:br>
              <a:rPr lang="en-GB" sz="800"/>
            </a:br>
            <a:r>
              <a:rPr lang="en-GB" sz="800" b="1"/>
              <a:t>References: </a:t>
            </a:r>
            <a:r>
              <a:rPr lang="en-GB" sz="800"/>
              <a:t>1. </a:t>
            </a:r>
            <a:r>
              <a:rPr lang="en-GB" sz="800" err="1"/>
              <a:t>Busse</a:t>
            </a:r>
            <a:r>
              <a:rPr lang="en-GB" sz="800"/>
              <a:t> WW. </a:t>
            </a:r>
            <a:r>
              <a:rPr lang="en-GB" sz="800" err="1"/>
              <a:t>Allergol</a:t>
            </a:r>
            <a:r>
              <a:rPr lang="en-GB" sz="800"/>
              <a:t> Int. 2019;68:158–166; 2. Tran TN, et al. Ann Allergy Asthma Immunol. 2016;116:37–42; 3. </a:t>
            </a:r>
            <a:r>
              <a:rPr lang="en-GB" sz="800" err="1"/>
              <a:t>Kupczyk</a:t>
            </a:r>
            <a:r>
              <a:rPr lang="en-GB" sz="800"/>
              <a:t> M, et al. Allergy. 2014;69:1198–1204; 4. </a:t>
            </a:r>
            <a:r>
              <a:rPr lang="en-GB" sz="800" err="1"/>
              <a:t>Bartemes</a:t>
            </a:r>
            <a:r>
              <a:rPr lang="en-GB" sz="800"/>
              <a:t> KR and Kita H. Clin Immunol. 2012;143:222–235; 5. Roan F, et al. J Clin Invest. 2019;129:1441–1451; 6. </a:t>
            </a:r>
            <a:r>
              <a:rPr lang="en-GB" sz="800" err="1"/>
              <a:t>McBrien</a:t>
            </a:r>
            <a:r>
              <a:rPr lang="en-GB" sz="800"/>
              <a:t> CN and Menzies-Gow A. Front Med. 2017;4:93; 7. Varricchi G, et al. Front Immunol. 2018;9:1595; 8. Gauvreau GM, et al. Expert </a:t>
            </a:r>
            <a:r>
              <a:rPr lang="en-GB" sz="800" err="1"/>
              <a:t>Opin</a:t>
            </a:r>
            <a:r>
              <a:rPr lang="en-GB" sz="800"/>
              <a:t> </a:t>
            </a:r>
            <a:r>
              <a:rPr lang="en-GB" sz="800" err="1"/>
              <a:t>Ther</a:t>
            </a:r>
            <a:r>
              <a:rPr lang="en-GB" sz="800"/>
              <a:t> Targets. 2020;24:777–792.</a:t>
            </a:r>
            <a:br>
              <a:rPr lang="en-GB" sz="800"/>
            </a:br>
            <a:br>
              <a:rPr lang="en-GB" sz="800"/>
            </a:br>
            <a:r>
              <a:rPr lang="en-GB" sz="800"/>
              <a:t>Z4-54955 | JUNE 2023</a:t>
            </a:r>
          </a:p>
        </p:txBody>
      </p:sp>
      <p:sp>
        <p:nvSpPr>
          <p:cNvPr id="17" name="TextBox 16">
            <a:extLst>
              <a:ext uri="{FF2B5EF4-FFF2-40B4-BE49-F238E27FC236}">
                <a16:creationId xmlns:a16="http://schemas.microsoft.com/office/drawing/2014/main" id="{65E26E2A-480B-3B45-8B71-90D174AB6317}"/>
              </a:ext>
            </a:extLst>
          </p:cNvPr>
          <p:cNvSpPr txBox="1"/>
          <p:nvPr/>
        </p:nvSpPr>
        <p:spPr>
          <a:xfrm>
            <a:off x="9951609" y="2396128"/>
            <a:ext cx="184731" cy="369332"/>
          </a:xfrm>
          <a:prstGeom prst="rect">
            <a:avLst/>
          </a:prstGeom>
          <a:noFill/>
        </p:spPr>
        <p:txBody>
          <a:bodyPr wrap="none" rtlCol="0">
            <a:spAutoFit/>
          </a:bodyPr>
          <a:lstStyle/>
          <a:p>
            <a:endParaRPr lang="en-GB">
              <a:latin typeface="Calibri" panose="020F0502020204030204" pitchFamily="34" charset="0"/>
            </a:endParaRPr>
          </a:p>
        </p:txBody>
      </p:sp>
      <p:grpSp>
        <p:nvGrpSpPr>
          <p:cNvPr id="11" name="Group 10">
            <a:extLst>
              <a:ext uri="{FF2B5EF4-FFF2-40B4-BE49-F238E27FC236}">
                <a16:creationId xmlns:a16="http://schemas.microsoft.com/office/drawing/2014/main" id="{125DDB08-481E-0895-90E5-1762ADCE0CA6}"/>
              </a:ext>
            </a:extLst>
          </p:cNvPr>
          <p:cNvGrpSpPr/>
          <p:nvPr/>
        </p:nvGrpSpPr>
        <p:grpSpPr>
          <a:xfrm>
            <a:off x="10894587" y="6381538"/>
            <a:ext cx="1099968" cy="287551"/>
            <a:chOff x="10894587" y="6381538"/>
            <a:chExt cx="1099968" cy="287551"/>
          </a:xfrm>
        </p:grpSpPr>
        <p:grpSp>
          <p:nvGrpSpPr>
            <p:cNvPr id="12" name="Group 11">
              <a:extLst>
                <a:ext uri="{FF2B5EF4-FFF2-40B4-BE49-F238E27FC236}">
                  <a16:creationId xmlns:a16="http://schemas.microsoft.com/office/drawing/2014/main" id="{5893AE5C-A084-190D-85AE-1BD413695D59}"/>
                </a:ext>
              </a:extLst>
            </p:cNvPr>
            <p:cNvGrpSpPr/>
            <p:nvPr/>
          </p:nvGrpSpPr>
          <p:grpSpPr>
            <a:xfrm>
              <a:off x="10894587" y="6381538"/>
              <a:ext cx="1099968" cy="287551"/>
              <a:chOff x="5334172" y="6525312"/>
              <a:chExt cx="1099968" cy="287551"/>
            </a:xfrm>
          </p:grpSpPr>
          <p:sp>
            <p:nvSpPr>
              <p:cNvPr id="15" name="Rectangle: Rounded Corners 14">
                <a:extLst>
                  <a:ext uri="{FF2B5EF4-FFF2-40B4-BE49-F238E27FC236}">
                    <a16:creationId xmlns:a16="http://schemas.microsoft.com/office/drawing/2014/main" id="{0F22EADD-A92E-61C6-5A14-50C0242A741A}"/>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3">
                <a:hlinkClick r:id="" action="ppaction://hlinkshowjump?jump=previousslide"/>
                <a:extLst>
                  <a:ext uri="{FF2B5EF4-FFF2-40B4-BE49-F238E27FC236}">
                    <a16:creationId xmlns:a16="http://schemas.microsoft.com/office/drawing/2014/main" id="{11B417B9-0D57-AFF0-6E2F-E479AAD8C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5657217" y="6560801"/>
                <a:ext cx="216000" cy="216000"/>
              </a:xfrm>
              <a:prstGeom prst="rect">
                <a:avLst/>
              </a:prstGeom>
            </p:spPr>
          </p:pic>
          <p:pic>
            <p:nvPicPr>
              <p:cNvPr id="18" name="Graphic 3">
                <a:hlinkClick r:id="" action="ppaction://hlinkshowjump?jump=nextslide"/>
                <a:extLst>
                  <a:ext uri="{FF2B5EF4-FFF2-40B4-BE49-F238E27FC236}">
                    <a16:creationId xmlns:a16="http://schemas.microsoft.com/office/drawing/2014/main" id="{46D4BCB1-F6CA-2774-818C-6E1C438CC4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flipH="1">
                <a:off x="5922567" y="6560801"/>
                <a:ext cx="216000" cy="216000"/>
              </a:xfrm>
              <a:prstGeom prst="rect">
                <a:avLst/>
              </a:prstGeom>
            </p:spPr>
          </p:pic>
        </p:grpSp>
        <p:pic>
          <p:nvPicPr>
            <p:cNvPr id="13" name="Graphic 14">
              <a:hlinkClick r:id="rId4" action="ppaction://hlinksldjump"/>
              <a:extLst>
                <a:ext uri="{FF2B5EF4-FFF2-40B4-BE49-F238E27FC236}">
                  <a16:creationId xmlns:a16="http://schemas.microsoft.com/office/drawing/2014/main" id="{5D707BAF-CDF5-D431-0756-A842F78ACA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734234" y="6417528"/>
              <a:ext cx="216000" cy="216000"/>
            </a:xfrm>
            <a:prstGeom prst="rect">
              <a:avLst/>
            </a:prstGeom>
          </p:spPr>
        </p:pic>
        <p:pic>
          <p:nvPicPr>
            <p:cNvPr id="14" name="Graphic 2">
              <a:hlinkClick r:id="rId7" action="ppaction://hlinksldjump"/>
              <a:extLst>
                <a:ext uri="{FF2B5EF4-FFF2-40B4-BE49-F238E27FC236}">
                  <a16:creationId xmlns:a16="http://schemas.microsoft.com/office/drawing/2014/main" id="{C7914130-9136-3FFC-20F8-300CB65B8E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8543677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6FDD6-FADB-4FFB-8F29-BF6BCB49DA14}"/>
              </a:ext>
            </a:extLst>
          </p:cNvPr>
          <p:cNvSpPr>
            <a:spLocks noGrp="1"/>
          </p:cNvSpPr>
          <p:nvPr>
            <p:ph type="ctrTitle"/>
          </p:nvPr>
        </p:nvSpPr>
        <p:spPr>
          <a:xfrm>
            <a:off x="417355" y="2148175"/>
            <a:ext cx="6734881" cy="1938992"/>
          </a:xfrm>
        </p:spPr>
        <p:txBody>
          <a:bodyPr anchor="t"/>
          <a:lstStyle/>
          <a:p>
            <a:r>
              <a:rPr lang="en-GB" sz="4000"/>
              <a:t>Visit EpiCentral to </a:t>
            </a:r>
            <a:br>
              <a:rPr lang="en-GB" sz="4000"/>
            </a:br>
            <a:r>
              <a:rPr lang="en-GB" sz="4000"/>
              <a:t>learn more now! </a:t>
            </a:r>
          </a:p>
        </p:txBody>
      </p:sp>
      <p:sp>
        <p:nvSpPr>
          <p:cNvPr id="11" name="TextBox 10">
            <a:extLst>
              <a:ext uri="{FF2B5EF4-FFF2-40B4-BE49-F238E27FC236}">
                <a16:creationId xmlns:a16="http://schemas.microsoft.com/office/drawing/2014/main" id="{4C5C65DC-3737-A62A-7775-AD766BE4CA9E}"/>
              </a:ext>
            </a:extLst>
          </p:cNvPr>
          <p:cNvSpPr txBox="1"/>
          <p:nvPr/>
        </p:nvSpPr>
        <p:spPr>
          <a:xfrm>
            <a:off x="417355" y="5186668"/>
            <a:ext cx="4716620" cy="338554"/>
          </a:xfrm>
          <a:prstGeom prst="rect">
            <a:avLst/>
          </a:prstGeom>
          <a:noFill/>
        </p:spPr>
        <p:txBody>
          <a:bodyPr wrap="square" rtlCol="0">
            <a:spAutoFit/>
          </a:bodyPr>
          <a:lstStyle/>
          <a:p>
            <a:r>
              <a:rPr lang="en-GB" sz="1600">
                <a:solidFill>
                  <a:schemeClr val="bg2"/>
                </a:solidFill>
              </a:rPr>
              <a:t>Scan the QR code to visit </a:t>
            </a:r>
            <a:r>
              <a:rPr lang="en-GB" sz="1600" b="1">
                <a:solidFill>
                  <a:schemeClr val="bg2"/>
                </a:solidFill>
              </a:rPr>
              <a:t>global.epicentralmed.com</a:t>
            </a:r>
          </a:p>
        </p:txBody>
      </p:sp>
      <p:sp>
        <p:nvSpPr>
          <p:cNvPr id="12" name="Subtitle 1">
            <a:extLst>
              <a:ext uri="{FF2B5EF4-FFF2-40B4-BE49-F238E27FC236}">
                <a16:creationId xmlns:a16="http://schemas.microsoft.com/office/drawing/2014/main" id="{5665B616-7EA8-89C2-40FB-D367255E49DE}"/>
              </a:ext>
            </a:extLst>
          </p:cNvPr>
          <p:cNvSpPr>
            <a:spLocks noGrp="1"/>
          </p:cNvSpPr>
          <p:nvPr>
            <p:ph type="subTitle" idx="1"/>
          </p:nvPr>
        </p:nvSpPr>
        <p:spPr>
          <a:xfrm>
            <a:off x="417355" y="5700409"/>
            <a:ext cx="11165046" cy="553867"/>
          </a:xfrm>
        </p:spPr>
        <p:txBody>
          <a:bodyPr anchor="ctr"/>
          <a:lstStyle/>
          <a:p>
            <a:r>
              <a:rPr lang="en-GB" sz="1200" b="0">
                <a:solidFill>
                  <a:schemeClr val="tx1"/>
                </a:solidFill>
              </a:rPr>
              <a:t>Developed in collaboration with global experts and supported by AstraZeneca, EpiCentral is a scientific and medical education platform developed to establish the central role </a:t>
            </a:r>
            <a:br>
              <a:rPr lang="en-GB" sz="1200" b="0">
                <a:solidFill>
                  <a:schemeClr val="tx1"/>
                </a:solidFill>
              </a:rPr>
            </a:br>
            <a:r>
              <a:rPr lang="en-GB" sz="1200" b="0">
                <a:solidFill>
                  <a:schemeClr val="tx1"/>
                </a:solidFill>
              </a:rPr>
              <a:t>of the epithelium in inflammatory disease and advance understanding of the role of the epithelium in disease pathobiology.</a:t>
            </a:r>
          </a:p>
        </p:txBody>
      </p:sp>
      <p:sp>
        <p:nvSpPr>
          <p:cNvPr id="2" name="Footer Placeholder 1">
            <a:extLst>
              <a:ext uri="{FF2B5EF4-FFF2-40B4-BE49-F238E27FC236}">
                <a16:creationId xmlns:a16="http://schemas.microsoft.com/office/drawing/2014/main" id="{C63CC79A-428D-DC4A-5963-15012A652494}"/>
              </a:ext>
            </a:extLst>
          </p:cNvPr>
          <p:cNvSpPr>
            <a:spLocks noGrp="1"/>
          </p:cNvSpPr>
          <p:nvPr>
            <p:ph type="ftr" sz="quarter" idx="10"/>
          </p:nvPr>
        </p:nvSpPr>
        <p:spPr>
          <a:xfrm>
            <a:off x="417355" y="6199200"/>
            <a:ext cx="6710645" cy="288000"/>
          </a:xfrm>
        </p:spPr>
        <p:txBody>
          <a:bodyPr/>
          <a:lstStyle/>
          <a:p>
            <a:r>
              <a:rPr lang="en-GB" sz="800"/>
              <a:t>Z4-54955 | JUNE 2023</a:t>
            </a:r>
          </a:p>
        </p:txBody>
      </p:sp>
      <p:pic>
        <p:nvPicPr>
          <p:cNvPr id="16" name="Picture 15" descr="A picture containing website&#10;&#10;Description automatically generated">
            <a:extLst>
              <a:ext uri="{FF2B5EF4-FFF2-40B4-BE49-F238E27FC236}">
                <a16:creationId xmlns:a16="http://schemas.microsoft.com/office/drawing/2014/main" id="{E73BD82B-64ED-4BA4-817C-581896937EAB}"/>
              </a:ext>
            </a:extLst>
          </p:cNvPr>
          <p:cNvPicPr>
            <a:picLocks noChangeAspect="1"/>
          </p:cNvPicPr>
          <p:nvPr/>
        </p:nvPicPr>
        <p:blipFill rotWithShape="1">
          <a:blip r:embed="rId2"/>
          <a:srcRect r="1165" b="49859"/>
          <a:stretch/>
        </p:blipFill>
        <p:spPr>
          <a:xfrm>
            <a:off x="5133975" y="1269669"/>
            <a:ext cx="4221834" cy="3978763"/>
          </a:xfrm>
          <a:prstGeom prst="rect">
            <a:avLst/>
          </a:prstGeom>
          <a:ln>
            <a:solidFill>
              <a:schemeClr val="tx1"/>
            </a:solidFill>
          </a:ln>
        </p:spPr>
      </p:pic>
      <p:pic>
        <p:nvPicPr>
          <p:cNvPr id="13" name="Picture 12" descr="Qr code&#10;&#10;Description automatically generated">
            <a:extLst>
              <a:ext uri="{FF2B5EF4-FFF2-40B4-BE49-F238E27FC236}">
                <a16:creationId xmlns:a16="http://schemas.microsoft.com/office/drawing/2014/main" id="{74403BEF-BB41-41F9-A9CE-E506A333138A}"/>
              </a:ext>
            </a:extLst>
          </p:cNvPr>
          <p:cNvPicPr>
            <a:picLocks noChangeAspect="1"/>
          </p:cNvPicPr>
          <p:nvPr/>
        </p:nvPicPr>
        <p:blipFill>
          <a:blip r:embed="rId3"/>
          <a:stretch>
            <a:fillRect/>
          </a:stretch>
        </p:blipFill>
        <p:spPr>
          <a:xfrm>
            <a:off x="417355" y="3479936"/>
            <a:ext cx="1668620" cy="1668620"/>
          </a:xfrm>
          <a:prstGeom prst="rect">
            <a:avLst/>
          </a:prstGeom>
        </p:spPr>
      </p:pic>
      <p:grpSp>
        <p:nvGrpSpPr>
          <p:cNvPr id="5" name="Group 4">
            <a:extLst>
              <a:ext uri="{FF2B5EF4-FFF2-40B4-BE49-F238E27FC236}">
                <a16:creationId xmlns:a16="http://schemas.microsoft.com/office/drawing/2014/main" id="{E31D438E-4553-168C-1497-D261DD851881}"/>
              </a:ext>
            </a:extLst>
          </p:cNvPr>
          <p:cNvGrpSpPr/>
          <p:nvPr/>
        </p:nvGrpSpPr>
        <p:grpSpPr>
          <a:xfrm>
            <a:off x="10894587" y="6381538"/>
            <a:ext cx="1099968" cy="287551"/>
            <a:chOff x="10894587" y="6381538"/>
            <a:chExt cx="1099968" cy="287551"/>
          </a:xfrm>
        </p:grpSpPr>
        <p:grpSp>
          <p:nvGrpSpPr>
            <p:cNvPr id="10" name="Group 9">
              <a:extLst>
                <a:ext uri="{FF2B5EF4-FFF2-40B4-BE49-F238E27FC236}">
                  <a16:creationId xmlns:a16="http://schemas.microsoft.com/office/drawing/2014/main" id="{57666CBF-F66E-4A7E-FE38-4DA0ED4E69C0}"/>
                </a:ext>
              </a:extLst>
            </p:cNvPr>
            <p:cNvGrpSpPr/>
            <p:nvPr/>
          </p:nvGrpSpPr>
          <p:grpSpPr>
            <a:xfrm>
              <a:off x="10894587" y="6381538"/>
              <a:ext cx="1099968" cy="287551"/>
              <a:chOff x="5334172" y="6525312"/>
              <a:chExt cx="1099968" cy="287551"/>
            </a:xfrm>
          </p:grpSpPr>
          <p:sp>
            <p:nvSpPr>
              <p:cNvPr id="17" name="Rectangle: Rounded Corners 16">
                <a:extLst>
                  <a:ext uri="{FF2B5EF4-FFF2-40B4-BE49-F238E27FC236}">
                    <a16:creationId xmlns:a16="http://schemas.microsoft.com/office/drawing/2014/main" id="{DCE5EC86-8557-4EF6-07DF-CCBB76744F2D}"/>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3">
                <a:hlinkClick r:id="" action="ppaction://hlinkshowjump?jump=previousslide"/>
                <a:extLst>
                  <a:ext uri="{FF2B5EF4-FFF2-40B4-BE49-F238E27FC236}">
                    <a16:creationId xmlns:a16="http://schemas.microsoft.com/office/drawing/2014/main" id="{83ABA572-F921-6DF3-855F-28B8166036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0800000">
                <a:off x="5657217" y="6560801"/>
                <a:ext cx="216000" cy="216000"/>
              </a:xfrm>
              <a:prstGeom prst="rect">
                <a:avLst/>
              </a:prstGeom>
            </p:spPr>
          </p:pic>
          <p:pic>
            <p:nvPicPr>
              <p:cNvPr id="19" name="Graphic 3">
                <a:hlinkClick r:id="" action="ppaction://hlinkshowjump?jump=nextslide"/>
                <a:extLst>
                  <a:ext uri="{FF2B5EF4-FFF2-40B4-BE49-F238E27FC236}">
                    <a16:creationId xmlns:a16="http://schemas.microsoft.com/office/drawing/2014/main" id="{30BE1087-F8FD-F4A9-AC96-CF8D621945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0800000" flipH="1">
                <a:off x="5922567" y="6560801"/>
                <a:ext cx="216000" cy="216000"/>
              </a:xfrm>
              <a:prstGeom prst="rect">
                <a:avLst/>
              </a:prstGeom>
            </p:spPr>
          </p:pic>
        </p:grpSp>
        <p:pic>
          <p:nvPicPr>
            <p:cNvPr id="14" name="Graphic 14">
              <a:hlinkClick r:id="rId6" action="ppaction://hlinksldjump"/>
              <a:extLst>
                <a:ext uri="{FF2B5EF4-FFF2-40B4-BE49-F238E27FC236}">
                  <a16:creationId xmlns:a16="http://schemas.microsoft.com/office/drawing/2014/main" id="{AFDE4A9D-F9D1-DD13-F509-B79BEF3F3D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734234" y="6417528"/>
              <a:ext cx="216000" cy="216000"/>
            </a:xfrm>
            <a:prstGeom prst="rect">
              <a:avLst/>
            </a:prstGeom>
          </p:spPr>
        </p:pic>
        <p:pic>
          <p:nvPicPr>
            <p:cNvPr id="15" name="Graphic 2">
              <a:hlinkClick r:id="rId9" action="ppaction://hlinksldjump"/>
              <a:extLst>
                <a:ext uri="{FF2B5EF4-FFF2-40B4-BE49-F238E27FC236}">
                  <a16:creationId xmlns:a16="http://schemas.microsoft.com/office/drawing/2014/main" id="{172CC7BB-24BC-ADFA-30A6-AB05048B04C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4333773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FA5BB1D9-759F-92F3-A06C-B8927D44A2DE}"/>
              </a:ext>
            </a:extLst>
          </p:cNvPr>
          <p:cNvGraphicFramePr>
            <a:graphicFrameLocks noGrp="1"/>
          </p:cNvGraphicFramePr>
          <p:nvPr>
            <p:ph idx="1"/>
            <p:extLst>
              <p:ext uri="{D42A27DB-BD31-4B8C-83A1-F6EECF244321}">
                <p14:modId xmlns:p14="http://schemas.microsoft.com/office/powerpoint/2010/main" val="1627589872"/>
              </p:ext>
            </p:extLst>
          </p:nvPr>
        </p:nvGraphicFramePr>
        <p:xfrm>
          <a:off x="737644" y="1595644"/>
          <a:ext cx="10716712" cy="3437081"/>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95270">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Dendritic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rtl="0"/>
                      <a:r>
                        <a:rPr lang="en-GB" sz="900">
                          <a:solidFill>
                            <a:schemeClr val="tx1"/>
                          </a:solidFill>
                        </a:rPr>
                        <a:t>Dendritic cells are </a:t>
                      </a:r>
                      <a:r>
                        <a:rPr lang="en-GB" sz="900" b="0" u="none">
                          <a:solidFill>
                            <a:schemeClr val="tx1"/>
                          </a:solidFill>
                        </a:rPr>
                        <a:t>innate immune cells which engulf and process antigen peptides for presentation to T cells. Dendritic cells are the most potent T-cell stimulators and attract and activate </a:t>
                      </a:r>
                      <a:br>
                        <a:rPr lang="en-GB" sz="900" b="0" u="none">
                          <a:solidFill>
                            <a:schemeClr val="tx1"/>
                          </a:solidFill>
                        </a:rPr>
                      </a:br>
                      <a:r>
                        <a:rPr lang="en-GB" sz="900" b="0" u="none">
                          <a:solidFill>
                            <a:schemeClr val="tx1"/>
                          </a:solidFill>
                        </a:rPr>
                        <a:t>naïve </a:t>
                      </a:r>
                      <a:r>
                        <a:rPr lang="en-GB" sz="900" b="0" u="none" strike="noStrike">
                          <a:solidFill>
                            <a:schemeClr val="tx1"/>
                          </a:solidFill>
                        </a:rPr>
                        <a:t>T cells.</a:t>
                      </a:r>
                      <a:r>
                        <a:rPr lang="en-GB" sz="900" b="0" u="none" strike="noStrike" kern="1200" baseline="30000">
                          <a:solidFill>
                            <a:schemeClr val="tx1"/>
                          </a:solidFill>
                          <a:latin typeface="+mn-lt"/>
                          <a:ea typeface="+mn-ea"/>
                          <a:cs typeface="+mn-cs"/>
                        </a:rPr>
                        <a:t>2,3 </a:t>
                      </a:r>
                      <a:r>
                        <a:rPr lang="en-GB" sz="900" b="0" u="none" kern="1200" baseline="0">
                          <a:solidFill>
                            <a:schemeClr val="tx1"/>
                          </a:solidFill>
                          <a:latin typeface="+mn-lt"/>
                          <a:ea typeface="+mn-ea"/>
                          <a:cs typeface="+mn-cs"/>
                        </a:rPr>
                        <a:t>They can </a:t>
                      </a:r>
                      <a:r>
                        <a:rPr lang="en-NZ" sz="900" b="0" u="none">
                          <a:solidFill>
                            <a:schemeClr val="tx1"/>
                          </a:solidFill>
                        </a:rPr>
                        <a:t>express several molecules </a:t>
                      </a:r>
                      <a:r>
                        <a:rPr lang="en-NZ" sz="900">
                          <a:solidFill>
                            <a:schemeClr val="tx1"/>
                          </a:solidFill>
                        </a:rPr>
                        <a:t>that attract basophils, eosinophils and T cells</a:t>
                      </a:r>
                      <a:r>
                        <a:rPr lang="en-NZ" sz="900" baseline="30000">
                          <a:solidFill>
                            <a:schemeClr val="tx1"/>
                          </a:solidFill>
                        </a:rPr>
                        <a:t>2</a:t>
                      </a:r>
                      <a:endParaRPr lang="en-US" sz="9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79597427"/>
                  </a:ext>
                </a:extLst>
              </a:tr>
              <a:tr h="472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b="1">
                          <a:solidFill>
                            <a:schemeClr val="tx2"/>
                          </a:solidFill>
                          <a:latin typeface="+mj-lt"/>
                        </a:rPr>
                        <a:t>ILC2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chemeClr val="tx1"/>
                          </a:solidFill>
                        </a:rPr>
                        <a:t>Type 2 innate lymphoid cells (ILC2) play an important role in response to certain aeroallergen threats in the absence of adaptive immune cells such as T cells. ILC2 cells can be activated by </a:t>
                      </a:r>
                      <a:r>
                        <a:rPr lang="en-GB" sz="900" b="1">
                          <a:solidFill>
                            <a:schemeClr val="tx1"/>
                          </a:solidFill>
                        </a:rPr>
                        <a:t>IL-25, </a:t>
                      </a:r>
                      <a:br>
                        <a:rPr lang="en-GB" sz="900" b="1">
                          <a:solidFill>
                            <a:schemeClr val="tx1"/>
                          </a:solidFill>
                        </a:rPr>
                      </a:br>
                      <a:r>
                        <a:rPr lang="en-GB" sz="900" b="1">
                          <a:solidFill>
                            <a:schemeClr val="tx1"/>
                          </a:solidFill>
                        </a:rPr>
                        <a:t>IL-33 </a:t>
                      </a:r>
                      <a:r>
                        <a:rPr lang="en-GB" sz="900">
                          <a:solidFill>
                            <a:schemeClr val="tx1"/>
                          </a:solidFill>
                        </a:rPr>
                        <a:t>and</a:t>
                      </a:r>
                      <a:r>
                        <a:rPr lang="en-GB" sz="900" b="1">
                          <a:solidFill>
                            <a:schemeClr val="tx1"/>
                          </a:solidFill>
                        </a:rPr>
                        <a:t> TSLP</a:t>
                      </a:r>
                      <a:r>
                        <a:rPr lang="en-GB" sz="900" kern="1200">
                          <a:solidFill>
                            <a:schemeClr val="tx1"/>
                          </a:solidFill>
                          <a:latin typeface="+mn-lt"/>
                          <a:ea typeface="+mn-ea"/>
                          <a:cs typeface="+mn-cs"/>
                        </a:rPr>
                        <a:t>. They </a:t>
                      </a:r>
                      <a:r>
                        <a:rPr lang="en-GB" sz="900">
                          <a:solidFill>
                            <a:schemeClr val="tx1"/>
                          </a:solidFill>
                        </a:rPr>
                        <a:t>produce </a:t>
                      </a:r>
                      <a:r>
                        <a:rPr lang="en-GB" sz="900" b="1">
                          <a:solidFill>
                            <a:schemeClr val="tx1"/>
                          </a:solidFill>
                        </a:rPr>
                        <a:t>IL-5</a:t>
                      </a:r>
                      <a:r>
                        <a:rPr lang="en-GB" sz="900" b="0">
                          <a:solidFill>
                            <a:schemeClr val="tx1"/>
                          </a:solidFill>
                        </a:rPr>
                        <a:t>,</a:t>
                      </a:r>
                      <a:r>
                        <a:rPr lang="en-GB" sz="900" b="1">
                          <a:solidFill>
                            <a:schemeClr val="tx1"/>
                          </a:solidFill>
                        </a:rPr>
                        <a:t> </a:t>
                      </a:r>
                      <a:r>
                        <a:rPr lang="en-GB" sz="900" b="0">
                          <a:solidFill>
                            <a:schemeClr val="tx1"/>
                          </a:solidFill>
                        </a:rPr>
                        <a:t>which can lead to the recruitment and activation of eosinophils, and </a:t>
                      </a:r>
                      <a:r>
                        <a:rPr lang="en-GB" sz="900" b="1">
                          <a:solidFill>
                            <a:schemeClr val="tx1"/>
                          </a:solidFill>
                        </a:rPr>
                        <a:t>IL-13</a:t>
                      </a:r>
                      <a:r>
                        <a:rPr lang="en-GB" sz="900" b="0">
                          <a:solidFill>
                            <a:schemeClr val="tx1"/>
                          </a:solidFill>
                        </a:rPr>
                        <a:t>,</a:t>
                      </a:r>
                      <a:r>
                        <a:rPr lang="en-GB" sz="900" b="1">
                          <a:solidFill>
                            <a:schemeClr val="tx1"/>
                          </a:solidFill>
                        </a:rPr>
                        <a:t> </a:t>
                      </a:r>
                      <a:r>
                        <a:rPr lang="en-GB" sz="900" b="0">
                          <a:solidFill>
                            <a:schemeClr val="tx1"/>
                          </a:solidFill>
                        </a:rPr>
                        <a:t>which can cause secretion of mucus from goblet cells</a:t>
                      </a:r>
                      <a:r>
                        <a:rPr lang="en-GB" sz="900" b="1" baseline="30000">
                          <a:solidFill>
                            <a:schemeClr val="tx1"/>
                          </a:solidFill>
                        </a:rPr>
                        <a:t>5, 6</a:t>
                      </a:r>
                      <a:endParaRPr lang="en-GB" sz="900" baseline="3000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67107840"/>
                  </a:ext>
                </a:extLst>
              </a:tr>
              <a:tr h="395270">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Mast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NZ" sz="900" b="0">
                          <a:solidFill>
                            <a:schemeClr val="tx1"/>
                          </a:solidFill>
                        </a:rPr>
                        <a:t>Mast cells contain granules which store a variety of molecules (including </a:t>
                      </a:r>
                      <a:r>
                        <a:rPr lang="en-NZ" sz="900" b="1" kern="1200">
                          <a:solidFill>
                            <a:schemeClr val="tx1"/>
                          </a:solidFill>
                          <a:latin typeface="+mn-lt"/>
                          <a:ea typeface="+mn-ea"/>
                          <a:cs typeface="+mn-cs"/>
                        </a:rPr>
                        <a:t>histamine </a:t>
                      </a:r>
                      <a:r>
                        <a:rPr lang="en-NZ" sz="900" b="0" kern="1200">
                          <a:solidFill>
                            <a:schemeClr val="tx1"/>
                          </a:solidFill>
                          <a:latin typeface="+mn-lt"/>
                          <a:ea typeface="+mn-ea"/>
                          <a:cs typeface="+mn-cs"/>
                        </a:rPr>
                        <a:t>and</a:t>
                      </a:r>
                      <a:r>
                        <a:rPr lang="en-NZ" sz="900" b="1" kern="1200">
                          <a:solidFill>
                            <a:schemeClr val="tx1"/>
                          </a:solidFill>
                          <a:latin typeface="+mn-lt"/>
                          <a:ea typeface="+mn-ea"/>
                          <a:cs typeface="+mn-cs"/>
                        </a:rPr>
                        <a:t> leukotrienes</a:t>
                      </a:r>
                      <a:r>
                        <a:rPr lang="en-NZ" sz="900" b="0">
                          <a:solidFill>
                            <a:schemeClr val="tx1"/>
                          </a:solidFill>
                        </a:rPr>
                        <a:t>). When the antibody IgE binds to a surface receptor, granule release is triggered, resulting in a hypersensitivity reaction.</a:t>
                      </a:r>
                      <a:r>
                        <a:rPr lang="en-NZ" sz="900" b="0" baseline="30000">
                          <a:solidFill>
                            <a:schemeClr val="tx1"/>
                          </a:solidFill>
                        </a:rPr>
                        <a:t>3,7</a:t>
                      </a:r>
                      <a:r>
                        <a:rPr lang="en-NZ" sz="900" b="0">
                          <a:solidFill>
                            <a:schemeClr val="tx1"/>
                          </a:solidFill>
                        </a:rPr>
                        <a:t> Mast cells can also be activated by </a:t>
                      </a:r>
                      <a:r>
                        <a:rPr lang="en-NZ" sz="900" b="1" kern="1200">
                          <a:solidFill>
                            <a:schemeClr val="tx1"/>
                          </a:solidFill>
                          <a:latin typeface="+mn-lt"/>
                          <a:ea typeface="+mn-ea"/>
                          <a:cs typeface="+mn-cs"/>
                        </a:rPr>
                        <a:t>TSLP</a:t>
                      </a:r>
                      <a:r>
                        <a:rPr lang="en-NZ" sz="900" b="0">
                          <a:solidFill>
                            <a:schemeClr val="tx1"/>
                          </a:solidFill>
                        </a:rPr>
                        <a:t>,</a:t>
                      </a:r>
                      <a:r>
                        <a:rPr lang="en-NZ" sz="900" b="1" kern="1200">
                          <a:solidFill>
                            <a:schemeClr val="tx1"/>
                          </a:solidFill>
                          <a:latin typeface="+mn-lt"/>
                          <a:ea typeface="+mn-ea"/>
                          <a:cs typeface="+mn-cs"/>
                        </a:rPr>
                        <a:t> IL-25 </a:t>
                      </a:r>
                      <a:r>
                        <a:rPr lang="en-NZ" sz="900" b="0">
                          <a:solidFill>
                            <a:schemeClr val="tx1"/>
                          </a:solidFill>
                        </a:rPr>
                        <a:t>and </a:t>
                      </a:r>
                      <a:r>
                        <a:rPr lang="en-NZ" sz="900" b="1" kern="1200">
                          <a:solidFill>
                            <a:schemeClr val="tx1"/>
                          </a:solidFill>
                          <a:latin typeface="+mn-lt"/>
                          <a:ea typeface="+mn-ea"/>
                          <a:cs typeface="+mn-cs"/>
                        </a:rPr>
                        <a:t>IL-33</a:t>
                      </a:r>
                      <a:r>
                        <a:rPr lang="en-NZ" sz="900" b="0" baseline="30000">
                          <a:solidFill>
                            <a:schemeClr val="tx1"/>
                          </a:solidFill>
                        </a:rPr>
                        <a:t>7,8</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62270737"/>
                  </a:ext>
                </a:extLst>
              </a:tr>
              <a:tr h="395270">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Basophil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900" b="0">
                          <a:solidFill>
                            <a:schemeClr val="tx1"/>
                          </a:solidFill>
                        </a:rPr>
                        <a:t>Basophils contain granules that store a variety of molecules (including histamine and potent bronchoconstrictors).</a:t>
                      </a:r>
                      <a:r>
                        <a:rPr lang="en-NZ" sz="900">
                          <a:solidFill>
                            <a:schemeClr val="tx1"/>
                          </a:solidFill>
                        </a:rPr>
                        <a:t> These cells can be activated via </a:t>
                      </a:r>
                      <a:r>
                        <a:rPr lang="en-NZ" sz="900" err="1">
                          <a:solidFill>
                            <a:schemeClr val="tx1"/>
                          </a:solidFill>
                        </a:rPr>
                        <a:t>IgE</a:t>
                      </a:r>
                      <a:r>
                        <a:rPr lang="en-NZ" sz="900">
                          <a:solidFill>
                            <a:schemeClr val="tx1"/>
                          </a:solidFill>
                        </a:rPr>
                        <a:t> binding, causing the secretion of cytokines </a:t>
                      </a:r>
                      <a:br>
                        <a:rPr lang="en-NZ" sz="900">
                          <a:solidFill>
                            <a:schemeClr val="tx1"/>
                          </a:solidFill>
                        </a:rPr>
                      </a:br>
                      <a:r>
                        <a:rPr lang="en-NZ" sz="900" b="1">
                          <a:solidFill>
                            <a:schemeClr val="tx1"/>
                          </a:solidFill>
                        </a:rPr>
                        <a:t>IL-4</a:t>
                      </a:r>
                      <a:r>
                        <a:rPr lang="en-NZ" sz="900">
                          <a:solidFill>
                            <a:schemeClr val="tx1"/>
                          </a:solidFill>
                        </a:rPr>
                        <a:t> and</a:t>
                      </a:r>
                      <a:r>
                        <a:rPr lang="en-NZ" sz="900" b="1">
                          <a:solidFill>
                            <a:schemeClr val="tx1"/>
                          </a:solidFill>
                        </a:rPr>
                        <a:t> IL-13</a:t>
                      </a:r>
                      <a:r>
                        <a:rPr lang="en-NZ" sz="900">
                          <a:solidFill>
                            <a:schemeClr val="tx1"/>
                          </a:solidFill>
                        </a:rPr>
                        <a:t> which promote Th2 differentiation.</a:t>
                      </a:r>
                      <a:r>
                        <a:rPr lang="en-NZ" sz="900" baseline="30000">
                          <a:solidFill>
                            <a:schemeClr val="tx1"/>
                          </a:solidFill>
                        </a:rPr>
                        <a:t>3,7</a:t>
                      </a:r>
                      <a:r>
                        <a:rPr lang="en-NZ" sz="900" baseline="0">
                          <a:solidFill>
                            <a:schemeClr val="tx1"/>
                          </a:solidFill>
                        </a:rPr>
                        <a:t> </a:t>
                      </a:r>
                      <a:r>
                        <a:rPr lang="en-NZ" sz="900" b="1" kern="1200">
                          <a:solidFill>
                            <a:schemeClr val="tx1"/>
                          </a:solidFill>
                          <a:latin typeface="+mn-lt"/>
                          <a:ea typeface="+mn-ea"/>
                          <a:cs typeface="+mn-cs"/>
                        </a:rPr>
                        <a:t>TSLP </a:t>
                      </a:r>
                      <a:r>
                        <a:rPr lang="en-NZ" sz="900" b="0" kern="1200">
                          <a:solidFill>
                            <a:schemeClr val="tx1"/>
                          </a:solidFill>
                          <a:latin typeface="+mn-lt"/>
                          <a:ea typeface="+mn-ea"/>
                          <a:cs typeface="+mn-cs"/>
                        </a:rPr>
                        <a:t>is also understood to </a:t>
                      </a:r>
                      <a:r>
                        <a:rPr lang="en-NZ" sz="900" baseline="0">
                          <a:solidFill>
                            <a:schemeClr val="tx1"/>
                          </a:solidFill>
                        </a:rPr>
                        <a:t>directly influence basophil activation</a:t>
                      </a:r>
                      <a:r>
                        <a:rPr lang="en-NZ" sz="900" b="0" kern="1200" baseline="30000">
                          <a:solidFill>
                            <a:schemeClr val="tx1"/>
                          </a:solidFill>
                          <a:latin typeface="+mn-lt"/>
                          <a:ea typeface="+mn-ea"/>
                          <a:cs typeface="+mn-cs"/>
                        </a:rPr>
                        <a:t>1</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32403584"/>
                  </a:ext>
                </a:extLst>
              </a:tr>
              <a:tr h="395270">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Eosinophil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900" b="0">
                          <a:solidFill>
                            <a:schemeClr val="tx1"/>
                          </a:solidFill>
                        </a:rPr>
                        <a:t>Eosinophils contain granules that store a variety of proinflammatory molecules (including cationic proteins). </a:t>
                      </a:r>
                      <a:r>
                        <a:rPr lang="en-NZ" sz="900">
                          <a:solidFill>
                            <a:schemeClr val="tx1"/>
                          </a:solidFill>
                        </a:rPr>
                        <a:t>Their development and ingress is promoted by cytokines (</a:t>
                      </a:r>
                      <a:r>
                        <a:rPr lang="en-NZ" sz="900" b="1">
                          <a:solidFill>
                            <a:schemeClr val="tx1"/>
                          </a:solidFill>
                        </a:rPr>
                        <a:t>IL-5</a:t>
                      </a:r>
                      <a:r>
                        <a:rPr lang="en-NZ" sz="900" b="0">
                          <a:solidFill>
                            <a:schemeClr val="tx1"/>
                          </a:solidFill>
                        </a:rPr>
                        <a:t>) and t</a:t>
                      </a:r>
                      <a:r>
                        <a:rPr lang="en-NZ" sz="900">
                          <a:solidFill>
                            <a:schemeClr val="tx1"/>
                          </a:solidFill>
                        </a:rPr>
                        <a:t>hey release various lipid mediators and cytokines</a:t>
                      </a:r>
                      <a:r>
                        <a:rPr lang="en-NZ" sz="900" baseline="30000">
                          <a:solidFill>
                            <a:schemeClr val="tx1"/>
                          </a:solidFill>
                        </a:rPr>
                        <a:t>7</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40188046"/>
                  </a:ext>
                </a:extLst>
              </a:tr>
              <a:tr h="691719">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T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900">
                          <a:solidFill>
                            <a:schemeClr val="tx1"/>
                          </a:solidFill>
                          <a:latin typeface="+mn-lt"/>
                        </a:rPr>
                        <a:t>T cells are adaptive immune cells that are activated when antigens are presented to them by other cells (e.g., dendritic cells and macrophages).</a:t>
                      </a:r>
                      <a:r>
                        <a:rPr lang="en-NZ" sz="900" baseline="30000">
                          <a:solidFill>
                            <a:schemeClr val="tx1"/>
                          </a:solidFill>
                          <a:latin typeface="+mn-lt"/>
                        </a:rPr>
                        <a:t>3,4</a:t>
                      </a:r>
                      <a:r>
                        <a:rPr lang="en-NZ" sz="900" b="0" baseline="30000">
                          <a:solidFill>
                            <a:schemeClr val="tx1"/>
                          </a:solidFill>
                          <a:latin typeface="+mn-lt"/>
                        </a:rPr>
                        <a:t> </a:t>
                      </a:r>
                      <a:r>
                        <a:rPr lang="en-NZ" sz="900" b="1">
                          <a:solidFill>
                            <a:schemeClr val="tx1"/>
                          </a:solidFill>
                          <a:latin typeface="+mn-lt"/>
                        </a:rPr>
                        <a:t>Th2 cells: </a:t>
                      </a:r>
                      <a:r>
                        <a:rPr lang="en-NZ" sz="900">
                          <a:solidFill>
                            <a:schemeClr val="tx1"/>
                          </a:solidFill>
                          <a:latin typeface="+mn-lt"/>
                        </a:rPr>
                        <a:t>A subset of T cells that develop in the presence of </a:t>
                      </a:r>
                      <a:r>
                        <a:rPr lang="en-NZ" sz="900" b="1">
                          <a:solidFill>
                            <a:schemeClr val="tx1"/>
                          </a:solidFill>
                          <a:latin typeface="+mn-lt"/>
                        </a:rPr>
                        <a:t>IL-4</a:t>
                      </a:r>
                      <a:r>
                        <a:rPr lang="en-NZ" sz="900" b="0">
                          <a:solidFill>
                            <a:schemeClr val="tx1"/>
                          </a:solidFill>
                          <a:latin typeface="+mn-lt"/>
                        </a:rPr>
                        <a:t>.</a:t>
                      </a:r>
                      <a:r>
                        <a:rPr lang="en-NZ" sz="900" b="1">
                          <a:solidFill>
                            <a:schemeClr val="tx1"/>
                          </a:solidFill>
                          <a:latin typeface="+mn-lt"/>
                        </a:rPr>
                        <a:t> </a:t>
                      </a:r>
                      <a:r>
                        <a:rPr lang="en-NZ" sz="900" kern="1200">
                          <a:solidFill>
                            <a:schemeClr val="tx1"/>
                          </a:solidFill>
                          <a:latin typeface="+mn-lt"/>
                        </a:rPr>
                        <a:t>They produce </a:t>
                      </a:r>
                      <a:r>
                        <a:rPr lang="en-NZ" sz="900" b="1">
                          <a:solidFill>
                            <a:schemeClr val="tx1"/>
                          </a:solidFill>
                          <a:latin typeface="+mn-lt"/>
                        </a:rPr>
                        <a:t>IL-4 </a:t>
                      </a:r>
                      <a:r>
                        <a:rPr lang="en-NZ" sz="900">
                          <a:solidFill>
                            <a:schemeClr val="tx1"/>
                          </a:solidFill>
                          <a:latin typeface="+mn-lt"/>
                        </a:rPr>
                        <a:t>and</a:t>
                      </a:r>
                      <a:r>
                        <a:rPr lang="en-NZ" sz="900" b="1">
                          <a:solidFill>
                            <a:schemeClr val="tx1"/>
                          </a:solidFill>
                          <a:latin typeface="+mn-lt"/>
                        </a:rPr>
                        <a:t> IL-5</a:t>
                      </a:r>
                      <a:r>
                        <a:rPr lang="en-NZ" sz="900" b="0">
                          <a:solidFill>
                            <a:schemeClr val="tx1"/>
                          </a:solidFill>
                          <a:latin typeface="+mn-lt"/>
                        </a:rPr>
                        <a:t>,</a:t>
                      </a:r>
                      <a:r>
                        <a:rPr lang="en-NZ" sz="900" b="1">
                          <a:solidFill>
                            <a:schemeClr val="tx1"/>
                          </a:solidFill>
                          <a:latin typeface="+mn-lt"/>
                        </a:rPr>
                        <a:t> </a:t>
                      </a:r>
                      <a:r>
                        <a:rPr lang="en-NZ" sz="900" b="0">
                          <a:solidFill>
                            <a:schemeClr val="tx1"/>
                          </a:solidFill>
                          <a:latin typeface="+mn-lt"/>
                        </a:rPr>
                        <a:t>thereby stimulating </a:t>
                      </a:r>
                      <a:r>
                        <a:rPr lang="en-NZ" sz="900">
                          <a:solidFill>
                            <a:schemeClr val="tx1"/>
                          </a:solidFill>
                          <a:latin typeface="+mn-lt"/>
                        </a:rPr>
                        <a:t>B cells to produce </a:t>
                      </a:r>
                      <a:r>
                        <a:rPr lang="en-NZ" sz="900" err="1">
                          <a:solidFill>
                            <a:schemeClr val="tx1"/>
                          </a:solidFill>
                          <a:latin typeface="+mn-lt"/>
                        </a:rPr>
                        <a:t>IgE</a:t>
                      </a:r>
                      <a:r>
                        <a:rPr lang="en-NZ" sz="900">
                          <a:solidFill>
                            <a:schemeClr val="tx1"/>
                          </a:solidFill>
                          <a:latin typeface="+mn-lt"/>
                        </a:rPr>
                        <a:t> and </a:t>
                      </a:r>
                      <a:r>
                        <a:rPr lang="en-GB" sz="900">
                          <a:solidFill>
                            <a:schemeClr val="tx1"/>
                          </a:solidFill>
                          <a:latin typeface="+mn-lt"/>
                        </a:rPr>
                        <a:t>promote the recruitment of mast cells and eosinophils.</a:t>
                      </a:r>
                      <a:r>
                        <a:rPr lang="en-GB" sz="900" baseline="30000">
                          <a:solidFill>
                            <a:schemeClr val="tx1"/>
                          </a:solidFill>
                          <a:latin typeface="+mn-lt"/>
                        </a:rPr>
                        <a:t>1,2,3</a:t>
                      </a:r>
                      <a:r>
                        <a:rPr lang="en-GB" sz="900" b="1" baseline="30000">
                          <a:solidFill>
                            <a:schemeClr val="tx1"/>
                          </a:solidFill>
                          <a:latin typeface="+mn-lt"/>
                        </a:rPr>
                        <a:t> </a:t>
                      </a:r>
                      <a:r>
                        <a:rPr lang="en-GB" sz="900" b="1" baseline="0">
                          <a:solidFill>
                            <a:schemeClr val="tx1"/>
                          </a:solidFill>
                          <a:latin typeface="+mn-lt"/>
                        </a:rPr>
                        <a:t>Th1 </a:t>
                      </a:r>
                      <a:r>
                        <a:rPr lang="en-GB" sz="900" baseline="0">
                          <a:solidFill>
                            <a:schemeClr val="tx1"/>
                          </a:solidFill>
                          <a:latin typeface="+mn-lt"/>
                        </a:rPr>
                        <a:t>cells are another subset of T cells that develop in the presence of IL-12 and </a:t>
                      </a:r>
                      <a:r>
                        <a:rPr lang="en-GB" sz="900" b="0" baseline="0">
                          <a:solidFill>
                            <a:schemeClr val="tx1"/>
                          </a:solidFill>
                          <a:latin typeface="+mn-lt"/>
                        </a:rPr>
                        <a:t>produce proinflammatory cytokines (IFN-</a:t>
                      </a:r>
                      <a:r>
                        <a:rPr lang="el-GR" sz="900" b="0" baseline="0">
                          <a:solidFill>
                            <a:schemeClr val="tx1"/>
                          </a:solidFill>
                          <a:latin typeface="+mn-lt"/>
                        </a:rPr>
                        <a:t>γ</a:t>
                      </a:r>
                      <a:r>
                        <a:rPr lang="en-GB" sz="900" b="0" baseline="0">
                          <a:solidFill>
                            <a:schemeClr val="tx1"/>
                          </a:solidFill>
                          <a:latin typeface="+mn-lt"/>
                        </a:rPr>
                        <a:t>), which can promote mast cell activation.</a:t>
                      </a:r>
                      <a:r>
                        <a:rPr lang="en-GB" sz="900" b="0" baseline="30000">
                          <a:solidFill>
                            <a:schemeClr val="tx1"/>
                          </a:solidFill>
                          <a:latin typeface="+mn-lt"/>
                        </a:rPr>
                        <a:t>9</a:t>
                      </a:r>
                      <a:r>
                        <a:rPr lang="en-GB" sz="900" b="0" baseline="0">
                          <a:solidFill>
                            <a:schemeClr val="tx1"/>
                          </a:solidFill>
                          <a:latin typeface="+mn-lt"/>
                        </a:rPr>
                        <a:t> </a:t>
                      </a:r>
                      <a:r>
                        <a:rPr lang="en-GB" sz="900" b="1" baseline="0">
                          <a:solidFill>
                            <a:schemeClr val="tx1"/>
                          </a:solidFill>
                          <a:latin typeface="+mn-lt"/>
                        </a:rPr>
                        <a:t>Th17</a:t>
                      </a:r>
                      <a:r>
                        <a:rPr lang="en-GB" sz="900" baseline="0">
                          <a:solidFill>
                            <a:schemeClr val="tx1"/>
                          </a:solidFill>
                          <a:latin typeface="+mn-lt"/>
                        </a:rPr>
                        <a:t> cells are a subset of T cells that develop in the presence of cytokines IL-6 and TGF-</a:t>
                      </a:r>
                      <a:r>
                        <a:rPr lang="el-GR" sz="900" baseline="0">
                          <a:solidFill>
                            <a:schemeClr val="tx1"/>
                          </a:solidFill>
                          <a:latin typeface="+mn-lt"/>
                        </a:rPr>
                        <a:t>β</a:t>
                      </a:r>
                      <a:r>
                        <a:rPr lang="en-GB" sz="900" baseline="0">
                          <a:solidFill>
                            <a:schemeClr val="tx1"/>
                          </a:solidFill>
                          <a:latin typeface="+mn-lt"/>
                        </a:rPr>
                        <a:t> and produce proinflammatory cytokines (particularly IL-17) which can attract the </a:t>
                      </a:r>
                      <a:r>
                        <a:rPr lang="en-GB" sz="900" b="0" baseline="0">
                          <a:solidFill>
                            <a:schemeClr val="tx1"/>
                          </a:solidFill>
                          <a:latin typeface="+mn-lt"/>
                        </a:rPr>
                        <a:t>innate immune neutrophils</a:t>
                      </a:r>
                      <a:r>
                        <a:rPr lang="en-GB" sz="900" b="1" baseline="0">
                          <a:solidFill>
                            <a:schemeClr val="tx1"/>
                          </a:solidFill>
                          <a:latin typeface="+mn-lt"/>
                        </a:rPr>
                        <a:t> </a:t>
                      </a:r>
                      <a:r>
                        <a:rPr lang="en-GB" sz="900" b="0" baseline="0">
                          <a:solidFill>
                            <a:schemeClr val="tx1"/>
                          </a:solidFill>
                          <a:latin typeface="+mn-lt"/>
                        </a:rPr>
                        <a:t>and play a role in promoting AHR</a:t>
                      </a:r>
                      <a:r>
                        <a:rPr lang="en-GB" sz="900" b="0" baseline="30000">
                          <a:solidFill>
                            <a:schemeClr val="tx1"/>
                          </a:solidFill>
                          <a:latin typeface="+mn-lt"/>
                        </a:rPr>
                        <a:t>2,9</a:t>
                      </a:r>
                      <a:endParaRPr lang="en-NZ" sz="900" baseline="30000">
                        <a:solidFill>
                          <a:schemeClr val="tx1"/>
                        </a:solidFill>
                        <a:latin typeface="+mn-lt"/>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74054249"/>
                  </a:ext>
                </a:extLst>
              </a:tr>
              <a:tr h="691719">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B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indent="0">
                        <a:buFont typeface="Arial" panose="020B0604020202020204" pitchFamily="34" charset="0"/>
                        <a:buNone/>
                      </a:pPr>
                      <a:r>
                        <a:rPr lang="en-NZ" sz="900">
                          <a:solidFill>
                            <a:schemeClr val="tx1"/>
                          </a:solidFill>
                          <a:latin typeface="+mn-lt"/>
                        </a:rPr>
                        <a:t>B cells </a:t>
                      </a:r>
                      <a:r>
                        <a:rPr lang="en-NZ" sz="900" b="0" u="none">
                          <a:solidFill>
                            <a:schemeClr val="tx1"/>
                          </a:solidFill>
                          <a:latin typeface="+mn-lt"/>
                        </a:rPr>
                        <a:t>are adaptive immune cells which </a:t>
                      </a:r>
                      <a:r>
                        <a:rPr lang="en-NZ" sz="900">
                          <a:solidFill>
                            <a:schemeClr val="tx1"/>
                          </a:solidFill>
                          <a:latin typeface="+mn-lt"/>
                        </a:rPr>
                        <a:t>are activated following an encounter with an antigen binding to a surface receptor antibody; this results in them producing antibody molecules of the same antigen specificity as the receptor. Following interaction with a T helper cell, the B cells can switch from producing one form of antibody (e.g., IgG) to another form of antibody (</a:t>
                      </a:r>
                      <a:r>
                        <a:rPr lang="en-NZ" sz="900" err="1">
                          <a:solidFill>
                            <a:schemeClr val="tx1"/>
                          </a:solidFill>
                          <a:latin typeface="+mn-lt"/>
                        </a:rPr>
                        <a:t>IgE</a:t>
                      </a:r>
                      <a:r>
                        <a:rPr lang="en-NZ" sz="900">
                          <a:solidFill>
                            <a:schemeClr val="tx1"/>
                          </a:solidFill>
                          <a:latin typeface="+mn-lt"/>
                        </a:rPr>
                        <a:t>). Activated B cells can turn into plasma cells or memory cells.</a:t>
                      </a:r>
                      <a:r>
                        <a:rPr lang="en-NZ" sz="900" baseline="30000">
                          <a:solidFill>
                            <a:schemeClr val="tx1"/>
                          </a:solidFill>
                          <a:latin typeface="+mn-lt"/>
                        </a:rPr>
                        <a:t> </a:t>
                      </a:r>
                      <a:r>
                        <a:rPr lang="en-NZ" sz="900" b="1">
                          <a:solidFill>
                            <a:schemeClr val="tx1"/>
                          </a:solidFill>
                          <a:latin typeface="+mn-lt"/>
                        </a:rPr>
                        <a:t>Plasma cells: </a:t>
                      </a:r>
                      <a:r>
                        <a:rPr lang="en-NZ" sz="900" b="0">
                          <a:solidFill>
                            <a:schemeClr val="tx1"/>
                          </a:solidFill>
                          <a:latin typeface="+mn-lt"/>
                        </a:rPr>
                        <a:t>These B cells </a:t>
                      </a:r>
                      <a:r>
                        <a:rPr lang="en-NZ" sz="900">
                          <a:solidFill>
                            <a:schemeClr val="tx1"/>
                          </a:solidFill>
                          <a:latin typeface="+mn-lt"/>
                        </a:rPr>
                        <a:t>secrete antigen-specific antibodies into the environment.</a:t>
                      </a:r>
                      <a:r>
                        <a:rPr lang="en-NZ" sz="900" baseline="30000">
                          <a:solidFill>
                            <a:schemeClr val="tx1"/>
                          </a:solidFill>
                          <a:latin typeface="+mn-lt"/>
                        </a:rPr>
                        <a:t>3,10,11 </a:t>
                      </a:r>
                      <a:r>
                        <a:rPr lang="en-NZ" sz="900" b="1">
                          <a:solidFill>
                            <a:schemeClr val="tx1"/>
                          </a:solidFill>
                          <a:latin typeface="+mn-lt"/>
                        </a:rPr>
                        <a:t>Memory B cells: </a:t>
                      </a:r>
                      <a:r>
                        <a:rPr lang="en-NZ" sz="900" b="0">
                          <a:solidFill>
                            <a:schemeClr val="tx1"/>
                          </a:solidFill>
                          <a:latin typeface="+mn-lt"/>
                        </a:rPr>
                        <a:t>These B cells are responsible </a:t>
                      </a:r>
                      <a:r>
                        <a:rPr lang="en-NZ" sz="900">
                          <a:solidFill>
                            <a:schemeClr val="tx1"/>
                          </a:solidFill>
                          <a:latin typeface="+mn-lt"/>
                        </a:rPr>
                        <a:t>for immunological memory; they can respond rapidly to produce antigen-specific antibody when a threat re-emerges.</a:t>
                      </a:r>
                      <a:r>
                        <a:rPr lang="en-NZ" sz="900" baseline="30000">
                          <a:solidFill>
                            <a:schemeClr val="tx1"/>
                          </a:solidFill>
                          <a:latin typeface="+mn-lt"/>
                        </a:rPr>
                        <a:t>3,10, 11</a:t>
                      </a:r>
                      <a:endParaRPr lang="en-NZ" sz="900" baseline="30000">
                        <a:solidFill>
                          <a:srgbClr val="FF0000"/>
                        </a:solidFill>
                        <a:latin typeface="+mn-lt"/>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73707376"/>
                  </a:ext>
                </a:extLst>
              </a:tr>
            </a:tbl>
          </a:graphicData>
        </a:graphic>
      </p:graphicFrame>
      <p:pic>
        <p:nvPicPr>
          <p:cNvPr id="5" name="Picture 4">
            <a:extLst>
              <a:ext uri="{FF2B5EF4-FFF2-40B4-BE49-F238E27FC236}">
                <a16:creationId xmlns:a16="http://schemas.microsoft.com/office/drawing/2014/main" id="{0E74E535-7D4C-3945-84DE-05C93B35DAB9}"/>
              </a:ext>
            </a:extLst>
          </p:cNvPr>
          <p:cNvPicPr>
            <a:picLocks noChangeAspect="1"/>
          </p:cNvPicPr>
          <p:nvPr/>
        </p:nvPicPr>
        <p:blipFill>
          <a:blip r:embed="rId3"/>
          <a:stretch>
            <a:fillRect/>
          </a:stretch>
        </p:blipFill>
        <p:spPr>
          <a:xfrm>
            <a:off x="738238" y="1608683"/>
            <a:ext cx="338138" cy="352651"/>
          </a:xfrm>
          <a:prstGeom prst="rect">
            <a:avLst/>
          </a:prstGeom>
        </p:spPr>
      </p:pic>
      <p:pic>
        <p:nvPicPr>
          <p:cNvPr id="13" name="Picture 12">
            <a:extLst>
              <a:ext uri="{FF2B5EF4-FFF2-40B4-BE49-F238E27FC236}">
                <a16:creationId xmlns:a16="http://schemas.microsoft.com/office/drawing/2014/main" id="{1F4889E9-C399-1CE9-C211-EC9F5F818F31}"/>
              </a:ext>
            </a:extLst>
          </p:cNvPr>
          <p:cNvPicPr>
            <a:picLocks noChangeAspect="1"/>
          </p:cNvPicPr>
          <p:nvPr/>
        </p:nvPicPr>
        <p:blipFill>
          <a:blip r:embed="rId4"/>
          <a:stretch>
            <a:fillRect/>
          </a:stretch>
        </p:blipFill>
        <p:spPr>
          <a:xfrm>
            <a:off x="742253" y="3270682"/>
            <a:ext cx="340983" cy="352514"/>
          </a:xfrm>
          <a:prstGeom prst="rect">
            <a:avLst/>
          </a:prstGeom>
        </p:spPr>
      </p:pic>
      <p:pic>
        <p:nvPicPr>
          <p:cNvPr id="8" name="Picture 7">
            <a:extLst>
              <a:ext uri="{FF2B5EF4-FFF2-40B4-BE49-F238E27FC236}">
                <a16:creationId xmlns:a16="http://schemas.microsoft.com/office/drawing/2014/main" id="{CF27C9FF-60D2-5608-D407-B2BB54F19220}"/>
              </a:ext>
            </a:extLst>
          </p:cNvPr>
          <p:cNvPicPr>
            <a:picLocks noChangeAspect="1"/>
          </p:cNvPicPr>
          <p:nvPr/>
        </p:nvPicPr>
        <p:blipFill>
          <a:blip r:embed="rId5"/>
          <a:stretch>
            <a:fillRect/>
          </a:stretch>
        </p:blipFill>
        <p:spPr>
          <a:xfrm>
            <a:off x="768229" y="2493923"/>
            <a:ext cx="315007" cy="331275"/>
          </a:xfrm>
          <a:prstGeom prst="rect">
            <a:avLst/>
          </a:prstGeom>
        </p:spPr>
      </p:pic>
      <p:pic>
        <p:nvPicPr>
          <p:cNvPr id="11" name="Picture 10">
            <a:extLst>
              <a:ext uri="{FF2B5EF4-FFF2-40B4-BE49-F238E27FC236}">
                <a16:creationId xmlns:a16="http://schemas.microsoft.com/office/drawing/2014/main" id="{F74334BA-2F1D-9AE5-A802-7E53F84410CD}"/>
              </a:ext>
            </a:extLst>
          </p:cNvPr>
          <p:cNvPicPr>
            <a:picLocks noChangeAspect="1"/>
          </p:cNvPicPr>
          <p:nvPr/>
        </p:nvPicPr>
        <p:blipFill>
          <a:blip r:embed="rId6"/>
          <a:stretch>
            <a:fillRect/>
          </a:stretch>
        </p:blipFill>
        <p:spPr>
          <a:xfrm>
            <a:off x="758709" y="2874802"/>
            <a:ext cx="334049" cy="355601"/>
          </a:xfrm>
          <a:prstGeom prst="rect">
            <a:avLst/>
          </a:prstGeom>
        </p:spPr>
      </p:pic>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Various cells and inflammatory mediators are involved in asthma pathogenesis</a:t>
            </a:r>
            <a:r>
              <a:rPr lang="en-GB" baseline="30000"/>
              <a:t>1,2 </a:t>
            </a:r>
            <a:r>
              <a:rPr lang="en-GB"/>
              <a:t>– Glossary of key terms</a:t>
            </a:r>
          </a:p>
        </p:txBody>
      </p:sp>
      <p:sp>
        <p:nvSpPr>
          <p:cNvPr id="2" name="Arrow: Pentagon 1">
            <a:extLst>
              <a:ext uri="{FF2B5EF4-FFF2-40B4-BE49-F238E27FC236}">
                <a16:creationId xmlns:a16="http://schemas.microsoft.com/office/drawing/2014/main" id="{A7763156-E875-831D-028F-2A8FF3D65605}"/>
              </a:ext>
            </a:extLst>
          </p:cNvPr>
          <p:cNvSpPr/>
          <p:nvPr/>
        </p:nvSpPr>
        <p:spPr>
          <a:xfrm rot="5400000">
            <a:off x="10940361" y="432910"/>
            <a:ext cx="1468544" cy="609139"/>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00" b="1">
                <a:latin typeface="+mj-lt"/>
              </a:rPr>
              <a:t>Glossary of key terms</a:t>
            </a:r>
          </a:p>
          <a:p>
            <a:pPr algn="ctr"/>
            <a:endParaRPr lang="en-GB" sz="1100" b="1">
              <a:latin typeface="+mj-lt"/>
            </a:endParaRPr>
          </a:p>
        </p:txBody>
      </p:sp>
      <p:pic>
        <p:nvPicPr>
          <p:cNvPr id="15" name="Picture 14">
            <a:extLst>
              <a:ext uri="{FF2B5EF4-FFF2-40B4-BE49-F238E27FC236}">
                <a16:creationId xmlns:a16="http://schemas.microsoft.com/office/drawing/2014/main" id="{0FA20A77-94FF-28C9-60EE-EDC0B525F594}"/>
              </a:ext>
            </a:extLst>
          </p:cNvPr>
          <p:cNvPicPr>
            <a:picLocks noChangeAspect="1"/>
          </p:cNvPicPr>
          <p:nvPr/>
        </p:nvPicPr>
        <p:blipFill>
          <a:blip r:embed="rId7"/>
          <a:stretch>
            <a:fillRect/>
          </a:stretch>
        </p:blipFill>
        <p:spPr>
          <a:xfrm>
            <a:off x="758709" y="4533242"/>
            <a:ext cx="334049" cy="364727"/>
          </a:xfrm>
          <a:prstGeom prst="rect">
            <a:avLst/>
          </a:prstGeom>
        </p:spPr>
      </p:pic>
      <p:grpSp>
        <p:nvGrpSpPr>
          <p:cNvPr id="23" name="Group 22">
            <a:extLst>
              <a:ext uri="{FF2B5EF4-FFF2-40B4-BE49-F238E27FC236}">
                <a16:creationId xmlns:a16="http://schemas.microsoft.com/office/drawing/2014/main" id="{94506F46-DDD8-9FB4-3D69-765AE64E6913}"/>
              </a:ext>
            </a:extLst>
          </p:cNvPr>
          <p:cNvGrpSpPr/>
          <p:nvPr/>
        </p:nvGrpSpPr>
        <p:grpSpPr>
          <a:xfrm>
            <a:off x="801797" y="2107152"/>
            <a:ext cx="228829" cy="241313"/>
            <a:chOff x="631380" y="1776634"/>
            <a:chExt cx="228829" cy="241313"/>
          </a:xfrm>
        </p:grpSpPr>
        <p:sp>
          <p:nvSpPr>
            <p:cNvPr id="21" name="Oval 638">
              <a:extLst>
                <a:ext uri="{FF2B5EF4-FFF2-40B4-BE49-F238E27FC236}">
                  <a16:creationId xmlns:a16="http://schemas.microsoft.com/office/drawing/2014/main" id="{0F9FAE76-0F15-2774-1FE2-65C9FAB20BD7}"/>
                </a:ext>
              </a:extLst>
            </p:cNvPr>
            <p:cNvSpPr>
              <a:spLocks noChangeAspect="1"/>
            </p:cNvSpPr>
            <p:nvPr/>
          </p:nvSpPr>
          <p:spPr>
            <a:xfrm rot="6233363">
              <a:off x="625138" y="1782876"/>
              <a:ext cx="241313" cy="228829"/>
            </a:xfrm>
            <a:custGeom>
              <a:avLst/>
              <a:gdLst>
                <a:gd name="connsiteX0" fmla="*/ 0 w 232950"/>
                <a:gd name="connsiteY0" fmla="*/ 115508 h 231015"/>
                <a:gd name="connsiteX1" fmla="*/ 116475 w 232950"/>
                <a:gd name="connsiteY1" fmla="*/ 0 h 231015"/>
                <a:gd name="connsiteX2" fmla="*/ 232950 w 232950"/>
                <a:gd name="connsiteY2" fmla="*/ 115508 h 231015"/>
                <a:gd name="connsiteX3" fmla="*/ 116475 w 232950"/>
                <a:gd name="connsiteY3" fmla="*/ 231016 h 231015"/>
                <a:gd name="connsiteX4" fmla="*/ 0 w 232950"/>
                <a:gd name="connsiteY4" fmla="*/ 115508 h 231015"/>
                <a:gd name="connsiteX0" fmla="*/ 674 w 233624"/>
                <a:gd name="connsiteY0" fmla="*/ 123306 h 238814"/>
                <a:gd name="connsiteX1" fmla="*/ 71443 w 233624"/>
                <a:gd name="connsiteY1" fmla="*/ 22915 h 238814"/>
                <a:gd name="connsiteX2" fmla="*/ 117149 w 233624"/>
                <a:gd name="connsiteY2" fmla="*/ 7798 h 238814"/>
                <a:gd name="connsiteX3" fmla="*/ 233624 w 233624"/>
                <a:gd name="connsiteY3" fmla="*/ 123306 h 238814"/>
                <a:gd name="connsiteX4" fmla="*/ 117149 w 233624"/>
                <a:gd name="connsiteY4" fmla="*/ 238814 h 238814"/>
                <a:gd name="connsiteX5" fmla="*/ 674 w 233624"/>
                <a:gd name="connsiteY5" fmla="*/ 123306 h 238814"/>
                <a:gd name="connsiteX0" fmla="*/ 674 w 234617"/>
                <a:gd name="connsiteY0" fmla="*/ 116069 h 231577"/>
                <a:gd name="connsiteX1" fmla="*/ 71443 w 234617"/>
                <a:gd name="connsiteY1" fmla="*/ 15678 h 231577"/>
                <a:gd name="connsiteX2" fmla="*/ 117149 w 234617"/>
                <a:gd name="connsiteY2" fmla="*/ 561 h 231577"/>
                <a:gd name="connsiteX3" fmla="*/ 180015 w 234617"/>
                <a:gd name="connsiteY3" fmla="*/ 18231 h 231577"/>
                <a:gd name="connsiteX4" fmla="*/ 233624 w 234617"/>
                <a:gd name="connsiteY4" fmla="*/ 116069 h 231577"/>
                <a:gd name="connsiteX5" fmla="*/ 117149 w 234617"/>
                <a:gd name="connsiteY5" fmla="*/ 231577 h 231577"/>
                <a:gd name="connsiteX6" fmla="*/ 674 w 234617"/>
                <a:gd name="connsiteY6" fmla="*/ 116069 h 231577"/>
                <a:gd name="connsiteX0" fmla="*/ 5360 w 239303"/>
                <a:gd name="connsiteY0" fmla="*/ 115527 h 231035"/>
                <a:gd name="connsiteX1" fmla="*/ 25234 w 239303"/>
                <a:gd name="connsiteY1" fmla="*/ 47364 h 231035"/>
                <a:gd name="connsiteX2" fmla="*/ 76129 w 239303"/>
                <a:gd name="connsiteY2" fmla="*/ 15136 h 231035"/>
                <a:gd name="connsiteX3" fmla="*/ 121835 w 239303"/>
                <a:gd name="connsiteY3" fmla="*/ 19 h 231035"/>
                <a:gd name="connsiteX4" fmla="*/ 184701 w 239303"/>
                <a:gd name="connsiteY4" fmla="*/ 17689 h 231035"/>
                <a:gd name="connsiteX5" fmla="*/ 238310 w 239303"/>
                <a:gd name="connsiteY5" fmla="*/ 115527 h 231035"/>
                <a:gd name="connsiteX6" fmla="*/ 121835 w 239303"/>
                <a:gd name="connsiteY6" fmla="*/ 231035 h 231035"/>
                <a:gd name="connsiteX7" fmla="*/ 5360 w 239303"/>
                <a:gd name="connsiteY7" fmla="*/ 115527 h 231035"/>
                <a:gd name="connsiteX0" fmla="*/ 7380 w 241323"/>
                <a:gd name="connsiteY0" fmla="*/ 115527 h 232042"/>
                <a:gd name="connsiteX1" fmla="*/ 27254 w 241323"/>
                <a:gd name="connsiteY1" fmla="*/ 47364 h 232042"/>
                <a:gd name="connsiteX2" fmla="*/ 78149 w 241323"/>
                <a:gd name="connsiteY2" fmla="*/ 15136 h 232042"/>
                <a:gd name="connsiteX3" fmla="*/ 123855 w 241323"/>
                <a:gd name="connsiteY3" fmla="*/ 19 h 232042"/>
                <a:gd name="connsiteX4" fmla="*/ 186721 w 241323"/>
                <a:gd name="connsiteY4" fmla="*/ 17689 h 232042"/>
                <a:gd name="connsiteX5" fmla="*/ 240330 w 241323"/>
                <a:gd name="connsiteY5" fmla="*/ 115527 h 232042"/>
                <a:gd name="connsiteX6" fmla="*/ 123855 w 241323"/>
                <a:gd name="connsiteY6" fmla="*/ 231035 h 232042"/>
                <a:gd name="connsiteX7" fmla="*/ 10195 w 241323"/>
                <a:gd name="connsiteY7" fmla="*/ 168687 h 232042"/>
                <a:gd name="connsiteX8" fmla="*/ 7380 w 241323"/>
                <a:gd name="connsiteY8" fmla="*/ 115527 h 232042"/>
                <a:gd name="connsiteX0" fmla="*/ 7380 w 241323"/>
                <a:gd name="connsiteY0" fmla="*/ 115527 h 238495"/>
                <a:gd name="connsiteX1" fmla="*/ 27254 w 241323"/>
                <a:gd name="connsiteY1" fmla="*/ 47364 h 238495"/>
                <a:gd name="connsiteX2" fmla="*/ 78149 w 241323"/>
                <a:gd name="connsiteY2" fmla="*/ 15136 h 238495"/>
                <a:gd name="connsiteX3" fmla="*/ 123855 w 241323"/>
                <a:gd name="connsiteY3" fmla="*/ 19 h 238495"/>
                <a:gd name="connsiteX4" fmla="*/ 186721 w 241323"/>
                <a:gd name="connsiteY4" fmla="*/ 17689 h 238495"/>
                <a:gd name="connsiteX5" fmla="*/ 240330 w 241323"/>
                <a:gd name="connsiteY5" fmla="*/ 115527 h 238495"/>
                <a:gd name="connsiteX6" fmla="*/ 123855 w 241323"/>
                <a:gd name="connsiteY6" fmla="*/ 231035 h 238495"/>
                <a:gd name="connsiteX7" fmla="*/ 53817 w 241323"/>
                <a:gd name="connsiteY7" fmla="*/ 220686 h 238495"/>
                <a:gd name="connsiteX8" fmla="*/ 10195 w 241323"/>
                <a:gd name="connsiteY8" fmla="*/ 168687 h 238495"/>
                <a:gd name="connsiteX9" fmla="*/ 7380 w 241323"/>
                <a:gd name="connsiteY9" fmla="*/ 115527 h 238495"/>
                <a:gd name="connsiteX0" fmla="*/ 7380 w 240782"/>
                <a:gd name="connsiteY0" fmla="*/ 115527 h 231742"/>
                <a:gd name="connsiteX1" fmla="*/ 27254 w 240782"/>
                <a:gd name="connsiteY1" fmla="*/ 47364 h 231742"/>
                <a:gd name="connsiteX2" fmla="*/ 78149 w 240782"/>
                <a:gd name="connsiteY2" fmla="*/ 15136 h 231742"/>
                <a:gd name="connsiteX3" fmla="*/ 123855 w 240782"/>
                <a:gd name="connsiteY3" fmla="*/ 19 h 231742"/>
                <a:gd name="connsiteX4" fmla="*/ 186721 w 240782"/>
                <a:gd name="connsiteY4" fmla="*/ 17689 h 231742"/>
                <a:gd name="connsiteX5" fmla="*/ 240330 w 240782"/>
                <a:gd name="connsiteY5" fmla="*/ 115527 h 231742"/>
                <a:gd name="connsiteX6" fmla="*/ 170872 w 240782"/>
                <a:gd name="connsiteY6" fmla="*/ 217868 h 231742"/>
                <a:gd name="connsiteX7" fmla="*/ 123855 w 240782"/>
                <a:gd name="connsiteY7" fmla="*/ 231035 h 231742"/>
                <a:gd name="connsiteX8" fmla="*/ 53817 w 240782"/>
                <a:gd name="connsiteY8" fmla="*/ 220686 h 231742"/>
                <a:gd name="connsiteX9" fmla="*/ 10195 w 240782"/>
                <a:gd name="connsiteY9" fmla="*/ 168687 h 231742"/>
                <a:gd name="connsiteX10" fmla="*/ 7380 w 240782"/>
                <a:gd name="connsiteY10" fmla="*/ 115527 h 231742"/>
                <a:gd name="connsiteX0" fmla="*/ 7380 w 246249"/>
                <a:gd name="connsiteY0" fmla="*/ 115527 h 231155"/>
                <a:gd name="connsiteX1" fmla="*/ 27254 w 246249"/>
                <a:gd name="connsiteY1" fmla="*/ 47364 h 231155"/>
                <a:gd name="connsiteX2" fmla="*/ 78149 w 246249"/>
                <a:gd name="connsiteY2" fmla="*/ 15136 h 231155"/>
                <a:gd name="connsiteX3" fmla="*/ 123855 w 246249"/>
                <a:gd name="connsiteY3" fmla="*/ 19 h 231155"/>
                <a:gd name="connsiteX4" fmla="*/ 186721 w 246249"/>
                <a:gd name="connsiteY4" fmla="*/ 17689 h 231155"/>
                <a:gd name="connsiteX5" fmla="*/ 240330 w 246249"/>
                <a:gd name="connsiteY5" fmla="*/ 115527 h 231155"/>
                <a:gd name="connsiteX6" fmla="*/ 239184 w 246249"/>
                <a:gd name="connsiteY6" fmla="*/ 179365 h 231155"/>
                <a:gd name="connsiteX7" fmla="*/ 170872 w 246249"/>
                <a:gd name="connsiteY7" fmla="*/ 217868 h 231155"/>
                <a:gd name="connsiteX8" fmla="*/ 123855 w 246249"/>
                <a:gd name="connsiteY8" fmla="*/ 231035 h 231155"/>
                <a:gd name="connsiteX9" fmla="*/ 53817 w 246249"/>
                <a:gd name="connsiteY9" fmla="*/ 220686 h 231155"/>
                <a:gd name="connsiteX10" fmla="*/ 10195 w 246249"/>
                <a:gd name="connsiteY10" fmla="*/ 168687 h 231155"/>
                <a:gd name="connsiteX11" fmla="*/ 7380 w 246249"/>
                <a:gd name="connsiteY11" fmla="*/ 115527 h 231155"/>
                <a:gd name="connsiteX0" fmla="*/ 7380 w 245420"/>
                <a:gd name="connsiteY0" fmla="*/ 115527 h 231155"/>
                <a:gd name="connsiteX1" fmla="*/ 27254 w 245420"/>
                <a:gd name="connsiteY1" fmla="*/ 47364 h 231155"/>
                <a:gd name="connsiteX2" fmla="*/ 78149 w 245420"/>
                <a:gd name="connsiteY2" fmla="*/ 15136 h 231155"/>
                <a:gd name="connsiteX3" fmla="*/ 123855 w 245420"/>
                <a:gd name="connsiteY3" fmla="*/ 19 h 231155"/>
                <a:gd name="connsiteX4" fmla="*/ 186721 w 245420"/>
                <a:gd name="connsiteY4" fmla="*/ 17689 h 231155"/>
                <a:gd name="connsiteX5" fmla="*/ 242190 w 245420"/>
                <a:gd name="connsiteY5" fmla="*/ 75260 h 231155"/>
                <a:gd name="connsiteX6" fmla="*/ 240330 w 245420"/>
                <a:gd name="connsiteY6" fmla="*/ 115527 h 231155"/>
                <a:gd name="connsiteX7" fmla="*/ 239184 w 245420"/>
                <a:gd name="connsiteY7" fmla="*/ 179365 h 231155"/>
                <a:gd name="connsiteX8" fmla="*/ 170872 w 245420"/>
                <a:gd name="connsiteY8" fmla="*/ 217868 h 231155"/>
                <a:gd name="connsiteX9" fmla="*/ 123855 w 245420"/>
                <a:gd name="connsiteY9" fmla="*/ 231035 h 231155"/>
                <a:gd name="connsiteX10" fmla="*/ 53817 w 245420"/>
                <a:gd name="connsiteY10" fmla="*/ 220686 h 231155"/>
                <a:gd name="connsiteX11" fmla="*/ 10195 w 245420"/>
                <a:gd name="connsiteY11" fmla="*/ 168687 h 231155"/>
                <a:gd name="connsiteX12" fmla="*/ 7380 w 245420"/>
                <a:gd name="connsiteY12" fmla="*/ 115527 h 23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420" h="231155">
                  <a:moveTo>
                    <a:pt x="7380" y="115527"/>
                  </a:moveTo>
                  <a:cubicBezTo>
                    <a:pt x="10223" y="95307"/>
                    <a:pt x="15459" y="64096"/>
                    <a:pt x="27254" y="47364"/>
                  </a:cubicBezTo>
                  <a:cubicBezTo>
                    <a:pt x="39049" y="30632"/>
                    <a:pt x="64358" y="23545"/>
                    <a:pt x="78149" y="15136"/>
                  </a:cubicBezTo>
                  <a:cubicBezTo>
                    <a:pt x="91940" y="6727"/>
                    <a:pt x="105760" y="-406"/>
                    <a:pt x="123855" y="19"/>
                  </a:cubicBezTo>
                  <a:cubicBezTo>
                    <a:pt x="141950" y="445"/>
                    <a:pt x="170387" y="5182"/>
                    <a:pt x="186721" y="17689"/>
                  </a:cubicBezTo>
                  <a:cubicBezTo>
                    <a:pt x="203055" y="30196"/>
                    <a:pt x="233255" y="58954"/>
                    <a:pt x="242190" y="75260"/>
                  </a:cubicBezTo>
                  <a:cubicBezTo>
                    <a:pt x="251125" y="91566"/>
                    <a:pt x="237443" y="98143"/>
                    <a:pt x="240330" y="115527"/>
                  </a:cubicBezTo>
                  <a:cubicBezTo>
                    <a:pt x="243217" y="132911"/>
                    <a:pt x="250760" y="162308"/>
                    <a:pt x="239184" y="179365"/>
                  </a:cubicBezTo>
                  <a:cubicBezTo>
                    <a:pt x="227608" y="196422"/>
                    <a:pt x="186889" y="207324"/>
                    <a:pt x="170872" y="217868"/>
                  </a:cubicBezTo>
                  <a:cubicBezTo>
                    <a:pt x="154855" y="228412"/>
                    <a:pt x="143364" y="230565"/>
                    <a:pt x="123855" y="231035"/>
                  </a:cubicBezTo>
                  <a:cubicBezTo>
                    <a:pt x="104346" y="231505"/>
                    <a:pt x="72760" y="231077"/>
                    <a:pt x="53817" y="220686"/>
                  </a:cubicBezTo>
                  <a:cubicBezTo>
                    <a:pt x="34874" y="210295"/>
                    <a:pt x="18043" y="183570"/>
                    <a:pt x="10195" y="168687"/>
                  </a:cubicBezTo>
                  <a:cubicBezTo>
                    <a:pt x="-9217" y="149436"/>
                    <a:pt x="4537" y="135747"/>
                    <a:pt x="7380" y="115527"/>
                  </a:cubicBezTo>
                  <a:close/>
                </a:path>
              </a:pathLst>
            </a:custGeom>
            <a:solidFill>
              <a:srgbClr val="570995">
                <a:lumMod val="20000"/>
                <a:lumOff val="80000"/>
              </a:srgbClr>
            </a:solidFill>
            <a:ln w="9525" cap="flat" cmpd="sng" algn="ctr">
              <a:solidFill>
                <a:srgbClr val="570995">
                  <a:lumMod val="40000"/>
                  <a:lumOff val="6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a:ln>
                  <a:noFill/>
                </a:ln>
                <a:solidFill>
                  <a:srgbClr val="FFFFFF"/>
                </a:solidFill>
                <a:effectLst/>
                <a:uLnTx/>
                <a:uFillTx/>
                <a:latin typeface="Arial" panose="020B0604020202020204"/>
                <a:ea typeface="+mn-ea"/>
                <a:cs typeface="Arial" panose="020B0604020202020204" pitchFamily="34" charset="0"/>
              </a:endParaRPr>
            </a:p>
          </p:txBody>
        </p:sp>
        <p:sp>
          <p:nvSpPr>
            <p:cNvPr id="22" name="Oval 21">
              <a:extLst>
                <a:ext uri="{FF2B5EF4-FFF2-40B4-BE49-F238E27FC236}">
                  <a16:creationId xmlns:a16="http://schemas.microsoft.com/office/drawing/2014/main" id="{91632173-E957-DB8E-3E48-3DAED4099BC0}"/>
                </a:ext>
              </a:extLst>
            </p:cNvPr>
            <p:cNvSpPr/>
            <p:nvPr/>
          </p:nvSpPr>
          <p:spPr>
            <a:xfrm rot="5414306">
              <a:off x="681638" y="1837211"/>
              <a:ext cx="106317" cy="115618"/>
            </a:xfrm>
            <a:prstGeom prst="ellipse">
              <a:avLst/>
            </a:prstGeom>
            <a:gradFill flip="none" rotWithShape="1">
              <a:gsLst>
                <a:gs pos="0">
                  <a:srgbClr val="570995">
                    <a:lumMod val="20000"/>
                    <a:lumOff val="80000"/>
                  </a:srgbClr>
                </a:gs>
                <a:gs pos="99000">
                  <a:srgbClr val="570995">
                    <a:lumMod val="60000"/>
                    <a:lumOff val="40000"/>
                  </a:srgbClr>
                </a:gs>
              </a:gsLst>
              <a:path path="circle">
                <a:fillToRect l="50000" t="50000" r="50000" b="50000"/>
              </a:path>
              <a:tileRect/>
            </a:gradFill>
            <a:ln w="9525" cap="flat" cmpd="sng" algn="ctr">
              <a:solidFill>
                <a:srgbClr val="570995">
                  <a:lumMod val="60000"/>
                  <a:lumOff val="40000"/>
                </a:srgbClr>
              </a:solidFill>
              <a:prstDash val="solid"/>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a:ln>
                  <a:noFill/>
                </a:ln>
                <a:solidFill>
                  <a:srgbClr val="FFFFFF"/>
                </a:solidFill>
                <a:effectLst/>
                <a:uLnTx/>
                <a:uFillTx/>
                <a:latin typeface="Arial" panose="020B0604020202020204"/>
                <a:ea typeface="+mn-ea"/>
                <a:cs typeface="Arial" panose="020B0604020202020204" pitchFamily="34" charset="0"/>
              </a:endParaRPr>
            </a:p>
          </p:txBody>
        </p:sp>
      </p:grpSp>
      <p:pic>
        <p:nvPicPr>
          <p:cNvPr id="6" name="Picture 5" descr="Icon&#10;&#10;Description automatically generated">
            <a:extLst>
              <a:ext uri="{FF2B5EF4-FFF2-40B4-BE49-F238E27FC236}">
                <a16:creationId xmlns:a16="http://schemas.microsoft.com/office/drawing/2014/main" id="{C5578C52-FDD7-1CAF-A91E-1C8B789DE077}"/>
              </a:ext>
            </a:extLst>
          </p:cNvPr>
          <p:cNvPicPr>
            <a:picLocks noChangeAspect="1"/>
          </p:cNvPicPr>
          <p:nvPr/>
        </p:nvPicPr>
        <p:blipFill>
          <a:blip r:embed="rId8"/>
          <a:stretch>
            <a:fillRect/>
          </a:stretch>
        </p:blipFill>
        <p:spPr>
          <a:xfrm>
            <a:off x="781337" y="3867431"/>
            <a:ext cx="288790" cy="280985"/>
          </a:xfrm>
          <a:prstGeom prst="rect">
            <a:avLst/>
          </a:prstGeom>
        </p:spPr>
      </p:pic>
      <p:sp>
        <p:nvSpPr>
          <p:cNvPr id="18" name="Footer Placeholder 1">
            <a:extLst>
              <a:ext uri="{FF2B5EF4-FFF2-40B4-BE49-F238E27FC236}">
                <a16:creationId xmlns:a16="http://schemas.microsoft.com/office/drawing/2014/main" id="{84239702-CC07-4216-E73C-51242FC32EDA}"/>
              </a:ext>
            </a:extLst>
          </p:cNvPr>
          <p:cNvSpPr txBox="1">
            <a:spLocks/>
          </p:cNvSpPr>
          <p:nvPr/>
        </p:nvSpPr>
        <p:spPr>
          <a:xfrm>
            <a:off x="548282" y="6403916"/>
            <a:ext cx="10620000" cy="187684"/>
          </a:xfrm>
          <a:prstGeom prst="rect">
            <a:avLst/>
          </a:prstGeom>
        </p:spPr>
        <p:txBody>
          <a:bodyPr vert="horz" lIns="0" tIns="0" rIns="0" bIns="0" rtlCol="0" anchor="b" anchorCtr="0">
            <a:noAutofit/>
          </a:bodyPr>
          <a:lstStyle>
            <a:defPPr>
              <a:defRPr lang="en-US"/>
            </a:defPPr>
            <a:lvl1pPr marL="0" algn="l" defTabSz="914400" rtl="0" eaLnBrk="1" latinLnBrk="0" hangingPunct="1">
              <a:defRPr sz="9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br>
              <a:rPr lang="en-GB" sz="800" b="1"/>
            </a:br>
            <a:r>
              <a:rPr lang="en-GB" sz="800" b="1"/>
              <a:t>Abbreviations</a:t>
            </a:r>
            <a:r>
              <a:rPr lang="en-GB" sz="800"/>
              <a:t>: AHR, airway hyperresponsiveness; </a:t>
            </a:r>
            <a:r>
              <a:rPr lang="en-GB" sz="800" err="1"/>
              <a:t>IgE</a:t>
            </a:r>
            <a:r>
              <a:rPr lang="en-GB" sz="800"/>
              <a:t>, immunoglobulin E; IL-interleukin; ILC2, innate lymphoid precursor 2 cell; TH2, T-helper 2 cell; TSLP, thymic stromal lymphopoietin.</a:t>
            </a:r>
          </a:p>
          <a:p>
            <a:r>
              <a:rPr lang="en-GB" sz="800" b="1"/>
              <a:t>References</a:t>
            </a:r>
            <a:r>
              <a:rPr lang="en-GB" sz="800"/>
              <a:t>: 1. Gauvreau GM et al. Expert </a:t>
            </a:r>
            <a:r>
              <a:rPr lang="en-GB" sz="800" err="1"/>
              <a:t>Opin</a:t>
            </a:r>
            <a:r>
              <a:rPr lang="en-GB" sz="800"/>
              <a:t> </a:t>
            </a:r>
            <a:r>
              <a:rPr lang="en-GB" sz="800" err="1"/>
              <a:t>Ther</a:t>
            </a:r>
            <a:r>
              <a:rPr lang="en-GB" sz="800"/>
              <a:t> Targets. 2020;24(8):777–792; 2. </a:t>
            </a:r>
            <a:r>
              <a:rPr lang="da-DK" sz="800"/>
              <a:t>Kim HY et al. Nat Immunol. 2010;11(7)577–584; 3</a:t>
            </a:r>
            <a:r>
              <a:rPr lang="en-GB" sz="800"/>
              <a:t>. Janeway ICA et al. Immunobiology: The Immune System in Health and Disease. 5th edition. New York: Garland Science; 2001. Glossary. Available from: https://www.ncbi.nlm.nih.gov/books/NBK10759/; 4. Janeway CA et al. </a:t>
            </a:r>
            <a:r>
              <a:rPr lang="en-NZ" sz="800"/>
              <a:t>Annu. Rev. Immunol. 2002. 20:197–216; 5. </a:t>
            </a:r>
            <a:r>
              <a:rPr lang="en-NZ" sz="800" err="1"/>
              <a:t>Licona</a:t>
            </a:r>
            <a:r>
              <a:rPr lang="en-NZ" sz="800"/>
              <a:t>-Limón P, et al. Nat Immunol. 2013;14(6):536–542; 6. </a:t>
            </a:r>
            <a:r>
              <a:rPr lang="en-GB" sz="800"/>
              <a:t>Salter BM et al. </a:t>
            </a:r>
            <a:r>
              <a:rPr lang="en-NZ" sz="800"/>
              <a:t>J </a:t>
            </a:r>
            <a:r>
              <a:rPr lang="en-NZ" sz="800" err="1"/>
              <a:t>Leukoc</a:t>
            </a:r>
            <a:r>
              <a:rPr lang="en-NZ" sz="800"/>
              <a:t> Biol. 2019;106:889–901</a:t>
            </a:r>
            <a:r>
              <a:rPr lang="en-GB" sz="800"/>
              <a:t>; 7.</a:t>
            </a:r>
            <a:r>
              <a:rPr lang="en-GB" sz="800" b="1"/>
              <a:t> </a:t>
            </a:r>
            <a:r>
              <a:rPr lang="en-GB" sz="800"/>
              <a:t>Stone KD et al. J Allergy Clin Immunol. 2010;125(2 </a:t>
            </a:r>
            <a:r>
              <a:rPr lang="en-GB" sz="800" err="1"/>
              <a:t>Suppl</a:t>
            </a:r>
            <a:r>
              <a:rPr lang="en-GB" sz="800"/>
              <a:t> 2):S73–S80; 8. Walford HH et al. J Asthma Allergy. 2014;7:53–65; 9. Luo W, et al. Front Immunol. 2022;13:974066; 10. Scott-Taylor TH. </a:t>
            </a:r>
            <a:r>
              <a:rPr lang="en-GB" sz="800" err="1"/>
              <a:t>Immun</a:t>
            </a:r>
            <a:r>
              <a:rPr lang="en-GB" sz="800"/>
              <a:t> </a:t>
            </a:r>
            <a:r>
              <a:rPr lang="en-GB" sz="800" err="1"/>
              <a:t>Inflamm</a:t>
            </a:r>
            <a:r>
              <a:rPr lang="en-GB" sz="800"/>
              <a:t> Dis. 2017;6(1):13–33; 11. Alberts B, et al. Molecular Biology of the Cell. 4th edition. New York: Garland Science</a:t>
            </a:r>
            <a:r>
              <a:rPr lang="en-GB" sz="800">
                <a:solidFill>
                  <a:srgbClr val="656665"/>
                </a:solidFill>
              </a:rPr>
              <a:t>; 2002. B Cells and Antibodies. Available from: https://www.ncbi.nlm.nih.gov/books/NBK26884/.</a:t>
            </a:r>
            <a:endParaRPr lang="en-GB" sz="800"/>
          </a:p>
          <a:p>
            <a:r>
              <a:rPr lang="en-GB" sz="800"/>
              <a:t>Z4-54955 | JUNE 2023</a:t>
            </a:r>
          </a:p>
        </p:txBody>
      </p:sp>
      <p:grpSp>
        <p:nvGrpSpPr>
          <p:cNvPr id="38" name="Group 37">
            <a:extLst>
              <a:ext uri="{FF2B5EF4-FFF2-40B4-BE49-F238E27FC236}">
                <a16:creationId xmlns:a16="http://schemas.microsoft.com/office/drawing/2014/main" id="{FFA7449D-20A1-2FE1-B3EB-F2D85B94EC4B}"/>
              </a:ext>
            </a:extLst>
          </p:cNvPr>
          <p:cNvGrpSpPr/>
          <p:nvPr/>
        </p:nvGrpSpPr>
        <p:grpSpPr>
          <a:xfrm>
            <a:off x="10894587" y="6381538"/>
            <a:ext cx="1099968" cy="287551"/>
            <a:chOff x="10894587" y="6381538"/>
            <a:chExt cx="1099968" cy="287551"/>
          </a:xfrm>
        </p:grpSpPr>
        <p:grpSp>
          <p:nvGrpSpPr>
            <p:cNvPr id="39" name="Group 38">
              <a:extLst>
                <a:ext uri="{FF2B5EF4-FFF2-40B4-BE49-F238E27FC236}">
                  <a16:creationId xmlns:a16="http://schemas.microsoft.com/office/drawing/2014/main" id="{56575D55-D198-9FF4-293B-BCAD5777A5D5}"/>
                </a:ext>
              </a:extLst>
            </p:cNvPr>
            <p:cNvGrpSpPr/>
            <p:nvPr/>
          </p:nvGrpSpPr>
          <p:grpSpPr>
            <a:xfrm>
              <a:off x="10894587" y="6381538"/>
              <a:ext cx="1099968" cy="287551"/>
              <a:chOff x="5334172" y="6525312"/>
              <a:chExt cx="1099968" cy="287551"/>
            </a:xfrm>
          </p:grpSpPr>
          <p:sp>
            <p:nvSpPr>
              <p:cNvPr id="42" name="Rectangle: Rounded Corners 41">
                <a:extLst>
                  <a:ext uri="{FF2B5EF4-FFF2-40B4-BE49-F238E27FC236}">
                    <a16:creationId xmlns:a16="http://schemas.microsoft.com/office/drawing/2014/main" id="{EF91A873-5A32-9285-36CE-716E329AA1A4}"/>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3">
                <a:hlinkClick r:id="" action="ppaction://hlinkshowjump?jump=previousslide"/>
                <a:extLst>
                  <a:ext uri="{FF2B5EF4-FFF2-40B4-BE49-F238E27FC236}">
                    <a16:creationId xmlns:a16="http://schemas.microsoft.com/office/drawing/2014/main" id="{4C53669C-BC6C-6C37-D6C5-F0534C35B3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rot="10800000">
                <a:off x="5657217" y="6560801"/>
                <a:ext cx="216000" cy="216000"/>
              </a:xfrm>
              <a:prstGeom prst="rect">
                <a:avLst/>
              </a:prstGeom>
            </p:spPr>
          </p:pic>
          <p:pic>
            <p:nvPicPr>
              <p:cNvPr id="44" name="Graphic 3">
                <a:hlinkClick r:id="" action="ppaction://hlinkshowjump?jump=nextslide"/>
                <a:extLst>
                  <a:ext uri="{FF2B5EF4-FFF2-40B4-BE49-F238E27FC236}">
                    <a16:creationId xmlns:a16="http://schemas.microsoft.com/office/drawing/2014/main" id="{7510D240-0CEA-7EE2-6E25-4AF0F30738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rot="10800000" flipH="1">
                <a:off x="5922567" y="6560801"/>
                <a:ext cx="216000" cy="216000"/>
              </a:xfrm>
              <a:prstGeom prst="rect">
                <a:avLst/>
              </a:prstGeom>
            </p:spPr>
          </p:pic>
        </p:grpSp>
        <p:pic>
          <p:nvPicPr>
            <p:cNvPr id="40" name="Graphic 14">
              <a:hlinkClick r:id="rId11" action="ppaction://hlinksldjump"/>
              <a:extLst>
                <a:ext uri="{FF2B5EF4-FFF2-40B4-BE49-F238E27FC236}">
                  <a16:creationId xmlns:a16="http://schemas.microsoft.com/office/drawing/2014/main" id="{EB37265A-0656-A628-5029-63ADBE8C67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734234" y="6417528"/>
              <a:ext cx="216000" cy="216000"/>
            </a:xfrm>
            <a:prstGeom prst="rect">
              <a:avLst/>
            </a:prstGeom>
          </p:spPr>
        </p:pic>
        <p:pic>
          <p:nvPicPr>
            <p:cNvPr id="41" name="Graphic 2">
              <a:hlinkClick r:id="rId14" action="ppaction://hlinksldjump"/>
              <a:extLst>
                <a:ext uri="{FF2B5EF4-FFF2-40B4-BE49-F238E27FC236}">
                  <a16:creationId xmlns:a16="http://schemas.microsoft.com/office/drawing/2014/main" id="{9F60D8C1-545C-9728-1604-6C63803F6B8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27254832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Various cells and inflammatory mediators are involved in asthma pathogenesis</a:t>
            </a:r>
            <a:r>
              <a:rPr lang="en-GB" baseline="30000"/>
              <a:t>1,2 </a:t>
            </a:r>
            <a:r>
              <a:rPr lang="en-GB"/>
              <a:t>– Glossary of key terms (cont.)</a:t>
            </a:r>
          </a:p>
        </p:txBody>
      </p:sp>
      <p:sp>
        <p:nvSpPr>
          <p:cNvPr id="2" name="Arrow: Pentagon 1">
            <a:extLst>
              <a:ext uri="{FF2B5EF4-FFF2-40B4-BE49-F238E27FC236}">
                <a16:creationId xmlns:a16="http://schemas.microsoft.com/office/drawing/2014/main" id="{A7763156-E875-831D-028F-2A8FF3D65605}"/>
              </a:ext>
            </a:extLst>
          </p:cNvPr>
          <p:cNvSpPr/>
          <p:nvPr/>
        </p:nvSpPr>
        <p:spPr>
          <a:xfrm rot="5400000">
            <a:off x="10940361" y="432910"/>
            <a:ext cx="1468544" cy="609139"/>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00" b="1">
                <a:latin typeface="+mj-lt"/>
              </a:rPr>
              <a:t>Glossary of key terms</a:t>
            </a:r>
          </a:p>
          <a:p>
            <a:pPr algn="ctr"/>
            <a:endParaRPr lang="en-GB" sz="1100" b="1">
              <a:latin typeface="+mj-lt"/>
            </a:endParaRPr>
          </a:p>
        </p:txBody>
      </p:sp>
      <p:sp>
        <p:nvSpPr>
          <p:cNvPr id="18" name="Footer Placeholder 1">
            <a:extLst>
              <a:ext uri="{FF2B5EF4-FFF2-40B4-BE49-F238E27FC236}">
                <a16:creationId xmlns:a16="http://schemas.microsoft.com/office/drawing/2014/main" id="{84239702-CC07-4216-E73C-51242FC32EDA}"/>
              </a:ext>
            </a:extLst>
          </p:cNvPr>
          <p:cNvSpPr txBox="1">
            <a:spLocks/>
          </p:cNvSpPr>
          <p:nvPr/>
        </p:nvSpPr>
        <p:spPr>
          <a:xfrm>
            <a:off x="548282" y="5606475"/>
            <a:ext cx="10620000" cy="1091451"/>
          </a:xfrm>
          <a:prstGeom prst="rect">
            <a:avLst/>
          </a:prstGeom>
        </p:spPr>
        <p:txBody>
          <a:bodyPr vert="horz" lIns="0" tIns="0" rIns="0" bIns="0" rtlCol="0" anchor="b" anchorCtr="0">
            <a:noAutofit/>
          </a:bodyPr>
          <a:lstStyle>
            <a:defPPr>
              <a:defRPr lang="en-US"/>
            </a:defPPr>
            <a:lvl1pPr marL="0" algn="l" defTabSz="914400" rtl="0" eaLnBrk="1" latinLnBrk="0" hangingPunct="1">
              <a:defRPr sz="9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a:t>Abbreviations</a:t>
            </a:r>
            <a:r>
              <a:rPr lang="en-GB" sz="800"/>
              <a:t>: </a:t>
            </a:r>
            <a:r>
              <a:rPr lang="en-GB" sz="800" err="1"/>
              <a:t>IgE</a:t>
            </a:r>
            <a:r>
              <a:rPr lang="en-GB" sz="800"/>
              <a:t>, immunoglobulin E; IgG, immunoglobulin G; IL-interleukin.</a:t>
            </a:r>
          </a:p>
          <a:p>
            <a:r>
              <a:rPr lang="en-GB" sz="800" b="1"/>
              <a:t>References</a:t>
            </a:r>
            <a:r>
              <a:rPr lang="en-GB" sz="800"/>
              <a:t>: 1. Gauvreau GM et al. Expert </a:t>
            </a:r>
            <a:r>
              <a:rPr lang="en-GB" sz="800" err="1"/>
              <a:t>Opin</a:t>
            </a:r>
            <a:r>
              <a:rPr lang="en-GB" sz="800"/>
              <a:t> </a:t>
            </a:r>
            <a:r>
              <a:rPr lang="en-GB" sz="800" err="1"/>
              <a:t>Ther</a:t>
            </a:r>
            <a:r>
              <a:rPr lang="en-GB" sz="800"/>
              <a:t> Targets. 2020;24(8):777–792; 2. </a:t>
            </a:r>
            <a:r>
              <a:rPr lang="da-DK" sz="800"/>
              <a:t>Kim HY et al. Nat Immunol. 2010;11(7)577–584; 3</a:t>
            </a:r>
            <a:r>
              <a:rPr lang="en-GB" sz="800"/>
              <a:t>. Janeway ICA et al. Immunobiology: The Immune System in Health and Disease. 5th edition. New York: Garland Science; 2001. Glossary. Available from: https://www.ncbi.nlm.nih.gov/books/NBK10759/; 4. Scott-Taylor TH. </a:t>
            </a:r>
            <a:r>
              <a:rPr lang="en-GB" sz="800" err="1"/>
              <a:t>Immun</a:t>
            </a:r>
            <a:r>
              <a:rPr lang="en-GB" sz="800"/>
              <a:t> </a:t>
            </a:r>
            <a:r>
              <a:rPr lang="en-GB" sz="800" err="1"/>
              <a:t>Inflamm</a:t>
            </a:r>
            <a:r>
              <a:rPr lang="en-GB" sz="800"/>
              <a:t> Dis. 2017;6(1):13–33; 5. Alberts B, et al. Molecular Biology of the Cell. 4th edition. New York: Garland Science</a:t>
            </a:r>
            <a:r>
              <a:rPr lang="en-GB" sz="800">
                <a:solidFill>
                  <a:srgbClr val="656665"/>
                </a:solidFill>
              </a:rPr>
              <a:t>; 2002. B Cells and Antibodies. Available from: https://www.ncbi.nlm.nih.gov/books/NBK26884/; 6. </a:t>
            </a:r>
            <a:r>
              <a:rPr lang="en-GB" sz="800">
                <a:effectLst/>
                <a:latin typeface="Calibri" panose="020F0502020204030204" pitchFamily="34" charset="0"/>
                <a:ea typeface="Calibri" panose="020F0502020204030204" pitchFamily="34" charset="0"/>
                <a:cs typeface="Times New Roman" panose="02020603050405020304" pitchFamily="18" charset="0"/>
              </a:rPr>
              <a:t>Roan F, et al. J Clin Invest. 2019;129:1441–1451; </a:t>
            </a:r>
            <a:r>
              <a:rPr lang="en-GB" sz="800">
                <a:solidFill>
                  <a:srgbClr val="656665"/>
                </a:solidFill>
              </a:rPr>
              <a:t>7</a:t>
            </a:r>
            <a:r>
              <a:rPr lang="en-GB" sz="800">
                <a:solidFill>
                  <a:srgbClr val="656665"/>
                </a:solidFill>
                <a:effectLst/>
                <a:latin typeface="Calibri" panose="020F0502020204030204" pitchFamily="34" charset="0"/>
              </a:rPr>
              <a:t>. </a:t>
            </a:r>
            <a:r>
              <a:rPr lang="en-GB" sz="800"/>
              <a:t>Alberts B, et al. Molecular Biology of the Cell. 4th edition. New York: Garland Science</a:t>
            </a:r>
            <a:r>
              <a:rPr lang="en-GB" sz="800">
                <a:solidFill>
                  <a:srgbClr val="656665"/>
                </a:solidFill>
              </a:rPr>
              <a:t>; 2002. The Airways and the Gut. Available from: https://www.ncbi.nlm.nih.gov/books/NBK26875/; 8. </a:t>
            </a:r>
            <a:r>
              <a:rPr lang="en-GB" sz="800" err="1">
                <a:solidFill>
                  <a:srgbClr val="656665"/>
                </a:solidFill>
                <a:effectLst/>
                <a:latin typeface="Calibri" panose="020F0502020204030204" pitchFamily="34" charset="0"/>
              </a:rPr>
              <a:t>Hafen</a:t>
            </a:r>
            <a:r>
              <a:rPr lang="en-GB" sz="800">
                <a:solidFill>
                  <a:srgbClr val="656665"/>
                </a:solidFill>
                <a:effectLst/>
                <a:latin typeface="Calibri" panose="020F0502020204030204" pitchFamily="34" charset="0"/>
              </a:rPr>
              <a:t> BB, et al. Smooth Muscle. [Updated 2022 Aug 22]. In: </a:t>
            </a:r>
            <a:r>
              <a:rPr lang="en-GB" sz="800" err="1">
                <a:solidFill>
                  <a:srgbClr val="656665"/>
                </a:solidFill>
                <a:effectLst/>
                <a:latin typeface="Calibri" panose="020F0502020204030204" pitchFamily="34" charset="0"/>
              </a:rPr>
              <a:t>StatPearls</a:t>
            </a:r>
            <a:r>
              <a:rPr lang="en-GB" sz="800">
                <a:solidFill>
                  <a:srgbClr val="656665"/>
                </a:solidFill>
                <a:effectLst/>
                <a:latin typeface="Calibri" panose="020F0502020204030204" pitchFamily="34" charset="0"/>
              </a:rPr>
              <a:t> [Internet]. Treasure Island (FL): </a:t>
            </a:r>
            <a:r>
              <a:rPr lang="en-GB" sz="800" err="1">
                <a:solidFill>
                  <a:srgbClr val="656665"/>
                </a:solidFill>
                <a:effectLst/>
                <a:latin typeface="Calibri" panose="020F0502020204030204" pitchFamily="34" charset="0"/>
              </a:rPr>
              <a:t>StatPearls</a:t>
            </a:r>
            <a:r>
              <a:rPr lang="en-GB" sz="800">
                <a:solidFill>
                  <a:srgbClr val="656665"/>
                </a:solidFill>
                <a:effectLst/>
                <a:latin typeface="Calibri" panose="020F0502020204030204" pitchFamily="34" charset="0"/>
              </a:rPr>
              <a:t> Publishing; 2022. Available from: https://www.ncbi.nlm.nih.gov/books/NBK526125/; 9. </a:t>
            </a:r>
            <a:r>
              <a:rPr lang="en-GB" sz="800"/>
              <a:t>Alberts B, et al. Molecular Biology of the Cell. 4th edition. New York: Garland Science</a:t>
            </a:r>
            <a:r>
              <a:rPr lang="en-GB" sz="800">
                <a:solidFill>
                  <a:srgbClr val="656665"/>
                </a:solidFill>
              </a:rPr>
              <a:t>; 2002. The </a:t>
            </a:r>
            <a:r>
              <a:rPr lang="en-GB" sz="800" err="1">
                <a:solidFill>
                  <a:srgbClr val="656665"/>
                </a:solidFill>
              </a:rPr>
              <a:t>Extraceullular</a:t>
            </a:r>
            <a:r>
              <a:rPr lang="en-GB" sz="800">
                <a:solidFill>
                  <a:srgbClr val="656665"/>
                </a:solidFill>
              </a:rPr>
              <a:t> Matrix of Animals. Available from: https://www.ncbi.nlm.nih.gov/books/NBK26810/; 10. Marshall et al. Allergy Asthma Clin Immunol. 2018;14(</a:t>
            </a:r>
            <a:r>
              <a:rPr lang="en-GB" sz="800" err="1">
                <a:solidFill>
                  <a:srgbClr val="656665"/>
                </a:solidFill>
              </a:rPr>
              <a:t>Suppl</a:t>
            </a:r>
            <a:r>
              <a:rPr lang="en-GB" sz="800">
                <a:solidFill>
                  <a:srgbClr val="656665"/>
                </a:solidFill>
              </a:rPr>
              <a:t> 2):49; 11. Dougherty JM, et al. Allergy. [Updated 2022 Aug 1]. In: </a:t>
            </a:r>
            <a:r>
              <a:rPr lang="en-GB" sz="800" err="1">
                <a:solidFill>
                  <a:srgbClr val="656665"/>
                </a:solidFill>
              </a:rPr>
              <a:t>StatPearls</a:t>
            </a:r>
            <a:r>
              <a:rPr lang="en-GB" sz="800">
                <a:solidFill>
                  <a:srgbClr val="656665"/>
                </a:solidFill>
              </a:rPr>
              <a:t> [Internet]. Treasure Island (FL): </a:t>
            </a:r>
            <a:r>
              <a:rPr lang="en-GB" sz="800" err="1">
                <a:solidFill>
                  <a:srgbClr val="656665"/>
                </a:solidFill>
              </a:rPr>
              <a:t>StatPearls</a:t>
            </a:r>
            <a:r>
              <a:rPr lang="en-GB" sz="800">
                <a:solidFill>
                  <a:srgbClr val="656665"/>
                </a:solidFill>
              </a:rPr>
              <a:t> Publishing; 2022. Available from: https://www.ncbi.nlm.nih.gov/books/NBK545237/.</a:t>
            </a:r>
            <a:endParaRPr lang="en-GB" sz="800"/>
          </a:p>
          <a:p>
            <a:r>
              <a:rPr lang="en-GB" sz="800"/>
              <a:t>Z4-54955 | JUNE 2023</a:t>
            </a:r>
          </a:p>
        </p:txBody>
      </p:sp>
      <p:grpSp>
        <p:nvGrpSpPr>
          <p:cNvPr id="38" name="Group 37">
            <a:extLst>
              <a:ext uri="{FF2B5EF4-FFF2-40B4-BE49-F238E27FC236}">
                <a16:creationId xmlns:a16="http://schemas.microsoft.com/office/drawing/2014/main" id="{FFA7449D-20A1-2FE1-B3EB-F2D85B94EC4B}"/>
              </a:ext>
            </a:extLst>
          </p:cNvPr>
          <p:cNvGrpSpPr/>
          <p:nvPr/>
        </p:nvGrpSpPr>
        <p:grpSpPr>
          <a:xfrm>
            <a:off x="10894587" y="6381538"/>
            <a:ext cx="1099968" cy="287551"/>
            <a:chOff x="10894587" y="6381538"/>
            <a:chExt cx="1099968" cy="287551"/>
          </a:xfrm>
        </p:grpSpPr>
        <p:grpSp>
          <p:nvGrpSpPr>
            <p:cNvPr id="39" name="Group 38">
              <a:extLst>
                <a:ext uri="{FF2B5EF4-FFF2-40B4-BE49-F238E27FC236}">
                  <a16:creationId xmlns:a16="http://schemas.microsoft.com/office/drawing/2014/main" id="{56575D55-D198-9FF4-293B-BCAD5777A5D5}"/>
                </a:ext>
              </a:extLst>
            </p:cNvPr>
            <p:cNvGrpSpPr/>
            <p:nvPr/>
          </p:nvGrpSpPr>
          <p:grpSpPr>
            <a:xfrm>
              <a:off x="10894587" y="6381538"/>
              <a:ext cx="1099968" cy="287551"/>
              <a:chOff x="5334172" y="6525312"/>
              <a:chExt cx="1099968" cy="287551"/>
            </a:xfrm>
          </p:grpSpPr>
          <p:sp>
            <p:nvSpPr>
              <p:cNvPr id="42" name="Rectangle: Rounded Corners 41">
                <a:extLst>
                  <a:ext uri="{FF2B5EF4-FFF2-40B4-BE49-F238E27FC236}">
                    <a16:creationId xmlns:a16="http://schemas.microsoft.com/office/drawing/2014/main" id="{EF91A873-5A32-9285-36CE-716E329AA1A4}"/>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3">
                <a:hlinkClick r:id="" action="ppaction://hlinkshowjump?jump=previousslide"/>
                <a:extLst>
                  <a:ext uri="{FF2B5EF4-FFF2-40B4-BE49-F238E27FC236}">
                    <a16:creationId xmlns:a16="http://schemas.microsoft.com/office/drawing/2014/main" id="{4C53669C-BC6C-6C37-D6C5-F0534C35B3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a:off x="5657217" y="6560801"/>
                <a:ext cx="216000" cy="216000"/>
              </a:xfrm>
              <a:prstGeom prst="rect">
                <a:avLst/>
              </a:prstGeom>
            </p:spPr>
          </p:pic>
          <p:pic>
            <p:nvPicPr>
              <p:cNvPr id="44" name="Graphic 3">
                <a:hlinkClick r:id="" action="ppaction://hlinkshowjump?jump=nextslide"/>
                <a:extLst>
                  <a:ext uri="{FF2B5EF4-FFF2-40B4-BE49-F238E27FC236}">
                    <a16:creationId xmlns:a16="http://schemas.microsoft.com/office/drawing/2014/main" id="{7510D240-0CEA-7EE2-6E25-4AF0F30738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flipH="1">
                <a:off x="5922567" y="6560801"/>
                <a:ext cx="216000" cy="216000"/>
              </a:xfrm>
              <a:prstGeom prst="rect">
                <a:avLst/>
              </a:prstGeom>
            </p:spPr>
          </p:pic>
        </p:grpSp>
        <p:pic>
          <p:nvPicPr>
            <p:cNvPr id="40" name="Graphic 14">
              <a:hlinkClick r:id="rId5" action="ppaction://hlinksldjump"/>
              <a:extLst>
                <a:ext uri="{FF2B5EF4-FFF2-40B4-BE49-F238E27FC236}">
                  <a16:creationId xmlns:a16="http://schemas.microsoft.com/office/drawing/2014/main" id="{EB37265A-0656-A628-5029-63ADBE8C67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734234" y="6417528"/>
              <a:ext cx="216000" cy="216000"/>
            </a:xfrm>
            <a:prstGeom prst="rect">
              <a:avLst/>
            </a:prstGeom>
          </p:spPr>
        </p:pic>
        <p:pic>
          <p:nvPicPr>
            <p:cNvPr id="41" name="Graphic 2">
              <a:hlinkClick r:id="rId8" action="ppaction://hlinksldjump"/>
              <a:extLst>
                <a:ext uri="{FF2B5EF4-FFF2-40B4-BE49-F238E27FC236}">
                  <a16:creationId xmlns:a16="http://schemas.microsoft.com/office/drawing/2014/main" id="{9F60D8C1-545C-9728-1604-6C63803F6B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951903" y="6416625"/>
              <a:ext cx="216000" cy="216000"/>
            </a:xfrm>
            <a:prstGeom prst="rect">
              <a:avLst/>
            </a:prstGeom>
          </p:spPr>
        </p:pic>
      </p:grpSp>
      <p:graphicFrame>
        <p:nvGraphicFramePr>
          <p:cNvPr id="3" name="Content Placeholder 2">
            <a:extLst>
              <a:ext uri="{FF2B5EF4-FFF2-40B4-BE49-F238E27FC236}">
                <a16:creationId xmlns:a16="http://schemas.microsoft.com/office/drawing/2014/main" id="{FA5BB1D9-759F-92F3-A06C-B8927D44A2DE}"/>
              </a:ext>
            </a:extLst>
          </p:cNvPr>
          <p:cNvGraphicFramePr>
            <a:graphicFrameLocks noGrp="1"/>
          </p:cNvGraphicFramePr>
          <p:nvPr>
            <p:ph idx="1"/>
            <p:extLst>
              <p:ext uri="{D42A27DB-BD31-4B8C-83A1-F6EECF244321}">
                <p14:modId xmlns:p14="http://schemas.microsoft.com/office/powerpoint/2010/main" val="426114068"/>
              </p:ext>
            </p:extLst>
          </p:nvPr>
        </p:nvGraphicFramePr>
        <p:xfrm>
          <a:off x="733728" y="1593519"/>
          <a:ext cx="10716712" cy="3855394"/>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65224">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000" b="1">
                          <a:solidFill>
                            <a:schemeClr val="tx2"/>
                          </a:solidFill>
                          <a:latin typeface="+mj-lt"/>
                        </a:rPr>
                        <a:t>Allergen</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900" b="0" i="0" u="none" strike="noStrike" kern="1200" cap="none" spc="0" normalizeH="0" baseline="0" noProof="0">
                          <a:ln>
                            <a:noFill/>
                          </a:ln>
                          <a:solidFill>
                            <a:schemeClr val="tx1"/>
                          </a:solidFill>
                          <a:effectLst/>
                          <a:uLnTx/>
                          <a:uFillTx/>
                          <a:latin typeface="+mn-lt"/>
                          <a:ea typeface="+mn-ea"/>
                          <a:cs typeface="+mn-cs"/>
                        </a:rPr>
                        <a:t>A molecule (generally one that can bind to an antibody) that elicits an </a:t>
                      </a:r>
                      <a:r>
                        <a:rPr kumimoji="0" lang="en-NZ" sz="900" b="1" i="0" u="sng" strike="noStrike" kern="1200" cap="none" spc="0" normalizeH="0" baseline="0" noProof="0">
                          <a:ln>
                            <a:noFill/>
                          </a:ln>
                          <a:solidFill>
                            <a:srgbClr val="681A93"/>
                          </a:solidFill>
                          <a:effectLst/>
                          <a:uLnTx/>
                          <a:uFillTx/>
                          <a:latin typeface="+mn-lt"/>
                          <a:ea typeface="+mn-ea"/>
                          <a:cs typeface="+mn-cs"/>
                        </a:rPr>
                        <a:t>allergic reaction</a:t>
                      </a:r>
                      <a:r>
                        <a:rPr kumimoji="0" lang="en-NZ" sz="900" b="1" i="0" u="none" strike="noStrike" kern="1200" cap="none" spc="0" normalizeH="0" baseline="0" noProof="0">
                          <a:ln>
                            <a:noFill/>
                          </a:ln>
                          <a:solidFill>
                            <a:srgbClr val="681A93"/>
                          </a:solidFill>
                          <a:effectLst/>
                          <a:uLnTx/>
                          <a:uFillTx/>
                          <a:latin typeface="+mn-lt"/>
                          <a:ea typeface="+mn-ea"/>
                          <a:cs typeface="+mn-cs"/>
                        </a:rPr>
                        <a:t> </a:t>
                      </a:r>
                      <a:r>
                        <a:rPr kumimoji="0" lang="en-NZ" sz="900" b="0" i="0" u="none" strike="noStrike" kern="1200" cap="none" spc="0" normalizeH="0" baseline="0" noProof="0">
                          <a:ln>
                            <a:noFill/>
                          </a:ln>
                          <a:solidFill>
                            <a:schemeClr val="tx1"/>
                          </a:solidFill>
                          <a:effectLst/>
                          <a:uLnTx/>
                          <a:uFillTx/>
                          <a:latin typeface="+mn-lt"/>
                          <a:ea typeface="+mn-ea"/>
                          <a:cs typeface="+mn-cs"/>
                        </a:rPr>
                        <a:t>or hypersensitivity</a:t>
                      </a:r>
                      <a:r>
                        <a:rPr kumimoji="0" lang="en-NZ" sz="900" b="0" i="0" u="none" strike="noStrike" kern="1200" cap="none" spc="0" normalizeH="0" baseline="30000" noProof="0">
                          <a:ln>
                            <a:noFill/>
                          </a:ln>
                          <a:solidFill>
                            <a:schemeClr val="tx1"/>
                          </a:solidFill>
                          <a:effectLst/>
                          <a:uLnTx/>
                          <a:uFillTx/>
                          <a:latin typeface="+mn-lt"/>
                          <a:ea typeface="+mn-ea"/>
                          <a:cs typeface="+mn-cs"/>
                        </a:rPr>
                        <a:t>3</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10550476"/>
                  </a:ext>
                </a:extLst>
              </a:tr>
              <a:tr h="365224">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000" b="1">
                          <a:solidFill>
                            <a:schemeClr val="tx2"/>
                          </a:solidFill>
                          <a:latin typeface="+mj-lt"/>
                        </a:rPr>
                        <a:t>Cytokine</a:t>
                      </a:r>
                      <a:endParaRPr lang="en-NZ" sz="1000">
                        <a:solidFill>
                          <a:schemeClr val="tx2"/>
                        </a:solidFill>
                        <a:latin typeface="+mj-lt"/>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chemeClr val="tx1"/>
                          </a:solidFill>
                          <a:latin typeface="+mn-lt"/>
                        </a:rPr>
                        <a:t>Proteins produced by cells that affect the behaviour of other cells (e.g., promoting activation or migration of cells) when they bind to specific receptors (e.g.,</a:t>
                      </a:r>
                      <a:r>
                        <a:rPr kumimoji="0" lang="en-NZ" sz="900" b="1" i="0" u="none" strike="noStrike" kern="0" cap="none" spc="0" normalizeH="0" baseline="0">
                          <a:ln>
                            <a:noFill/>
                          </a:ln>
                          <a:solidFill>
                            <a:schemeClr val="tx1"/>
                          </a:solidFill>
                          <a:effectLst/>
                          <a:uLnTx/>
                          <a:uFillTx/>
                          <a:latin typeface="+mn-lt"/>
                          <a:ea typeface="+mn-ea"/>
                          <a:cs typeface="Arial" panose="020B0604020202020204" pitchFamily="34" charset="0"/>
                        </a:rPr>
                        <a:t> IL-4, IL-5, IL-13</a:t>
                      </a:r>
                      <a:r>
                        <a:rPr lang="en-NZ" sz="900" kern="1200">
                          <a:solidFill>
                            <a:schemeClr val="tx1"/>
                          </a:solidFill>
                          <a:latin typeface="+mn-lt"/>
                          <a:ea typeface="+mn-ea"/>
                          <a:cs typeface="+mn-cs"/>
                        </a:rPr>
                        <a:t>)</a:t>
                      </a:r>
                      <a:r>
                        <a:rPr lang="en-GB" sz="900" kern="1200" baseline="30000">
                          <a:solidFill>
                            <a:schemeClr val="tx1"/>
                          </a:solidFill>
                          <a:latin typeface="+mn-lt"/>
                          <a:ea typeface="+mn-ea"/>
                          <a:cs typeface="+mn-cs"/>
                        </a:rPr>
                        <a:t>3</a:t>
                      </a:r>
                      <a:endParaRPr lang="en-NZ" sz="9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41541702"/>
                  </a:ext>
                </a:extLst>
              </a:tr>
              <a:tr h="490133">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NZ" sz="1000" b="1">
                          <a:solidFill>
                            <a:schemeClr val="tx2"/>
                          </a:solidFill>
                          <a:latin typeface="+mj-lt"/>
                        </a:rPr>
                        <a:t>Antibody</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chemeClr val="tx1"/>
                          </a:solidFill>
                        </a:rPr>
                        <a:t>Antibodies are proteins (such as </a:t>
                      </a:r>
                      <a:r>
                        <a:rPr lang="en-GB" sz="900" err="1">
                          <a:solidFill>
                            <a:schemeClr val="tx1"/>
                          </a:solidFill>
                        </a:rPr>
                        <a:t>IgE</a:t>
                      </a:r>
                      <a:r>
                        <a:rPr lang="en-GB" sz="900">
                          <a:solidFill>
                            <a:schemeClr val="tx1"/>
                          </a:solidFill>
                        </a:rPr>
                        <a:t> or IgG) </a:t>
                      </a:r>
                      <a:r>
                        <a:rPr lang="en-GB" sz="900" b="1">
                          <a:solidFill>
                            <a:schemeClr val="tx1"/>
                          </a:solidFill>
                        </a:rPr>
                        <a:t>produced by B cells </a:t>
                      </a:r>
                      <a:r>
                        <a:rPr lang="en-GB" sz="900">
                          <a:solidFill>
                            <a:schemeClr val="tx1"/>
                          </a:solidFill>
                        </a:rPr>
                        <a:t>that binds specifically to a particular substance (an antigen) and can neutralise it (in the case of an infecting microbe) or prepare it for ingestion and destruction by other cells.</a:t>
                      </a:r>
                      <a:r>
                        <a:rPr lang="en-GB" sz="900" baseline="30000">
                          <a:solidFill>
                            <a:schemeClr val="tx1"/>
                          </a:solidFill>
                        </a:rPr>
                        <a:t>3 </a:t>
                      </a:r>
                      <a:r>
                        <a:rPr lang="en-GB" sz="900" baseline="0" err="1">
                          <a:solidFill>
                            <a:schemeClr val="tx1"/>
                          </a:solidFill>
                        </a:rPr>
                        <a:t>IgE</a:t>
                      </a:r>
                      <a:r>
                        <a:rPr lang="en-GB" sz="900" baseline="0">
                          <a:solidFill>
                            <a:schemeClr val="tx1"/>
                          </a:solidFill>
                        </a:rPr>
                        <a:t> is generally produced in response to an allergic reaction and can bind to receptors located on mast cells and basophils, triggering the release of molecules such as histamine</a:t>
                      </a:r>
                      <a:r>
                        <a:rPr lang="en-GB" sz="900" baseline="30000">
                          <a:solidFill>
                            <a:schemeClr val="tx1"/>
                          </a:solidFill>
                        </a:rPr>
                        <a:t>4, 5</a:t>
                      </a:r>
                      <a:endParaRPr lang="en-NZ" sz="900" baseline="3000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47396766"/>
                  </a:ext>
                </a:extLst>
              </a:tr>
              <a:tr h="518636">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Airway epithelium</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rtl="0"/>
                      <a:r>
                        <a:rPr lang="en-GB" sz="900">
                          <a:solidFill>
                            <a:schemeClr val="tx1"/>
                          </a:solidFill>
                        </a:rPr>
                        <a:t>Epithelium lines organs and acts as a protective barrier against pathogens.</a:t>
                      </a:r>
                      <a:r>
                        <a:rPr lang="en-GB" sz="900" baseline="30000">
                          <a:solidFill>
                            <a:schemeClr val="tx1"/>
                          </a:solidFill>
                        </a:rPr>
                        <a:t>6</a:t>
                      </a:r>
                      <a:r>
                        <a:rPr lang="en-GB" sz="900">
                          <a:solidFill>
                            <a:schemeClr val="tx1"/>
                          </a:solidFill>
                        </a:rPr>
                        <a:t> It is the predominant site of entry for antigens, including the site for asthma triggers at the airway epithelium.</a:t>
                      </a:r>
                      <a:r>
                        <a:rPr lang="en-GB" sz="900" baseline="30000">
                          <a:solidFill>
                            <a:schemeClr val="tx1"/>
                          </a:solidFill>
                        </a:rPr>
                        <a:t>3, 7</a:t>
                      </a:r>
                      <a:r>
                        <a:rPr lang="en-GB" sz="900" baseline="0">
                          <a:solidFill>
                            <a:schemeClr val="tx1"/>
                          </a:solidFill>
                        </a:rPr>
                        <a:t> The airway epithelium is made up of </a:t>
                      </a:r>
                      <a:r>
                        <a:rPr lang="en-GB" sz="900" b="1" baseline="0">
                          <a:solidFill>
                            <a:schemeClr val="tx1"/>
                          </a:solidFill>
                        </a:rPr>
                        <a:t>goblet cells</a:t>
                      </a:r>
                      <a:r>
                        <a:rPr lang="en-GB" sz="900" baseline="0">
                          <a:solidFill>
                            <a:schemeClr val="tx1"/>
                          </a:solidFill>
                        </a:rPr>
                        <a:t>, </a:t>
                      </a:r>
                      <a:r>
                        <a:rPr lang="en-GB" sz="900" b="1" baseline="0">
                          <a:solidFill>
                            <a:schemeClr val="tx1"/>
                          </a:solidFill>
                        </a:rPr>
                        <a:t>ciliated cells </a:t>
                      </a:r>
                      <a:r>
                        <a:rPr lang="en-GB" sz="900" baseline="0">
                          <a:solidFill>
                            <a:schemeClr val="tx1"/>
                          </a:solidFill>
                        </a:rPr>
                        <a:t>and </a:t>
                      </a:r>
                      <a:r>
                        <a:rPr lang="en-GB" sz="900" b="1" baseline="0">
                          <a:solidFill>
                            <a:schemeClr val="tx1"/>
                          </a:solidFill>
                        </a:rPr>
                        <a:t>endocrine cells</a:t>
                      </a:r>
                      <a:r>
                        <a:rPr lang="en-GB" sz="900" baseline="0">
                          <a:solidFill>
                            <a:schemeClr val="tx1"/>
                          </a:solidFill>
                        </a:rPr>
                        <a:t>. The goblet cells produce </a:t>
                      </a:r>
                      <a:r>
                        <a:rPr lang="en-GB" sz="900" b="1" baseline="0">
                          <a:solidFill>
                            <a:schemeClr val="tx1"/>
                          </a:solidFill>
                        </a:rPr>
                        <a:t>mucus</a:t>
                      </a:r>
                      <a:r>
                        <a:rPr lang="en-GB" sz="900" baseline="0">
                          <a:solidFill>
                            <a:schemeClr val="tx1"/>
                          </a:solidFill>
                        </a:rPr>
                        <a:t>, which traps debris, and the ciliated cells sweep mucus upwards, out of the respiratory tract. Endocrine cells secrete various local mediators that regulate functions of the airway.</a:t>
                      </a:r>
                      <a:r>
                        <a:rPr lang="en-GB" sz="900" baseline="30000">
                          <a:solidFill>
                            <a:schemeClr val="tx1"/>
                          </a:solidFill>
                        </a:rPr>
                        <a:t>7</a:t>
                      </a:r>
                      <a:endParaRPr lang="en-US" sz="9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79597427"/>
                  </a:ext>
                </a:extLst>
              </a:tr>
              <a:tr h="4509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b="1">
                          <a:solidFill>
                            <a:schemeClr val="tx2"/>
                          </a:solidFill>
                          <a:latin typeface="+mj-lt"/>
                        </a:rPr>
                        <a:t>Smooth muscle</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aseline="0">
                          <a:solidFill>
                            <a:schemeClr val="tx1"/>
                          </a:solidFill>
                        </a:rPr>
                        <a:t>Smooth muscle is an involuntary, non-striated muscle found in many organs, including within the airway walls. The smooth muscle is involved in the control of the respiratory tract diameter, and activation can lead to contraction of the airway, resulting in asthma.</a:t>
                      </a:r>
                      <a:r>
                        <a:rPr lang="en-GB" sz="900" baseline="30000">
                          <a:solidFill>
                            <a:schemeClr val="tx1"/>
                          </a:solidFill>
                        </a:rPr>
                        <a:t>8</a:t>
                      </a:r>
                      <a:endParaRPr lang="en-GB" sz="90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67107840"/>
                  </a:ext>
                </a:extLst>
              </a:tr>
              <a:tr h="377190">
                <a:tc>
                  <a:txBody>
                    <a:bodyPr/>
                    <a:lstStyle/>
                    <a:p>
                      <a:endParaRPr lang="en-NZ" sz="10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000" b="1">
                          <a:solidFill>
                            <a:schemeClr val="tx2"/>
                          </a:solidFill>
                          <a:latin typeface="+mj-lt"/>
                        </a:rPr>
                        <a:t>Fibroblasts</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NZ" sz="900" b="0" baseline="0">
                          <a:solidFill>
                            <a:schemeClr val="tx1"/>
                          </a:solidFill>
                        </a:rPr>
                        <a:t>Fibroblasts are commonly located in connective tissue underlying the epithelium and produce the fibrous protein, collagen. </a:t>
                      </a:r>
                      <a:r>
                        <a:rPr lang="en-NZ" sz="900" b="1" baseline="0">
                          <a:solidFill>
                            <a:schemeClr val="tx1"/>
                          </a:solidFill>
                        </a:rPr>
                        <a:t>Collagen</a:t>
                      </a:r>
                      <a:r>
                        <a:rPr lang="en-NZ" sz="900" b="0" baseline="0">
                          <a:solidFill>
                            <a:schemeClr val="tx1"/>
                          </a:solidFill>
                        </a:rPr>
                        <a:t> makes up a large proportion of </a:t>
                      </a:r>
                      <a:r>
                        <a:rPr lang="en-NZ" sz="900" b="1" baseline="0">
                          <a:solidFill>
                            <a:schemeClr val="tx1"/>
                          </a:solidFill>
                        </a:rPr>
                        <a:t>extracellular matrix </a:t>
                      </a:r>
                      <a:r>
                        <a:rPr lang="en-NZ" sz="900" b="0" baseline="0">
                          <a:solidFill>
                            <a:schemeClr val="tx1"/>
                          </a:solidFill>
                        </a:rPr>
                        <a:t>and contributes to the control of opening and closing of the airway.</a:t>
                      </a:r>
                      <a:r>
                        <a:rPr lang="en-NZ" sz="900" b="0" baseline="30000">
                          <a:solidFill>
                            <a:schemeClr val="tx1"/>
                          </a:solidFill>
                        </a:rPr>
                        <a:t>9</a:t>
                      </a:r>
                      <a:endParaRPr lang="en-NZ" sz="900" b="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62270737"/>
                  </a:ext>
                </a:extLst>
              </a:tr>
              <a:tr h="386166">
                <a:tc gridSpan="2">
                  <a:txBody>
                    <a:bodyPr/>
                    <a:lstStyle/>
                    <a:p>
                      <a:pPr algn="l"/>
                      <a:r>
                        <a:rPr lang="en-GB" sz="1000" b="1" kern="1200">
                          <a:solidFill>
                            <a:schemeClr val="tx2"/>
                          </a:solidFill>
                          <a:latin typeface="+mj-lt"/>
                          <a:ea typeface="+mn-ea"/>
                          <a:cs typeface="+mn-cs"/>
                        </a:rPr>
                        <a:t>Innate immune cells</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hMerge="1">
                  <a:txBody>
                    <a:bodyPr/>
                    <a:lstStyle/>
                    <a:p>
                      <a:pPr algn="l"/>
                      <a:r>
                        <a:rPr lang="en-GB" sz="1000" b="1" kern="1200">
                          <a:solidFill>
                            <a:schemeClr val="tx2"/>
                          </a:solidFill>
                          <a:latin typeface="+mj-lt"/>
                          <a:ea typeface="+mn-ea"/>
                          <a:cs typeface="+mn-cs"/>
                        </a:rPr>
                        <a:t>Innate immune cells</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GB" sz="900"/>
                        <a:t>A group of cells that represent the first line of defence against pathogens or threats and respond immediately when they encounter a threat</a:t>
                      </a:r>
                      <a:r>
                        <a:rPr lang="en-GB" sz="900" baseline="30000"/>
                        <a:t>10</a:t>
                      </a:r>
                      <a:endParaRPr lang="en-NZ" sz="900" b="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09215824"/>
                  </a:ext>
                </a:extLst>
              </a:tr>
              <a:tr h="490133">
                <a:tc gridSpan="2">
                  <a:txBody>
                    <a:bodyPr/>
                    <a:lstStyle/>
                    <a:p>
                      <a:pPr marL="0" algn="l" defTabSz="914400" rtl="0" eaLnBrk="1" latinLnBrk="0" hangingPunct="1"/>
                      <a:r>
                        <a:rPr lang="en-GB" sz="1000" b="1" kern="1200">
                          <a:solidFill>
                            <a:schemeClr val="tx2"/>
                          </a:solidFill>
                          <a:latin typeface="+mj-lt"/>
                          <a:ea typeface="+mn-ea"/>
                          <a:cs typeface="+mn-cs"/>
                        </a:rPr>
                        <a:t>Adaptive immune cells</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hMerge="1">
                  <a:txBody>
                    <a:bodyPr/>
                    <a:lstStyle/>
                    <a:p>
                      <a:pPr marL="0" algn="l" defTabSz="914400" rtl="0" eaLnBrk="1" latinLnBrk="0" hangingPunct="1"/>
                      <a:r>
                        <a:rPr lang="en-GB" sz="1000" b="1" kern="1200">
                          <a:solidFill>
                            <a:schemeClr val="tx2"/>
                          </a:solidFill>
                          <a:latin typeface="+mj-lt"/>
                          <a:ea typeface="+mn-ea"/>
                          <a:cs typeface="+mn-cs"/>
                        </a:rPr>
                        <a:t>Adaptive immune cells</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t>Recruited when the innate immune system is unable to manage a threat. Adaptive immune cells develop a carefully orchestrated, delayed response, which includes recognition of the specific pathogen or threat in the environment. This response can lead to the development of immunological memory, allowing for a specific, rapid response of adaptive immune cells (such as memory B cells) in the event that the same threat invades in the future</a:t>
                      </a:r>
                      <a:r>
                        <a:rPr lang="en-GB" sz="900" baseline="30000"/>
                        <a:t>10</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10732531"/>
                  </a:ext>
                </a:extLst>
              </a:tr>
              <a:tr h="386166">
                <a:tc gridSpan="2">
                  <a:txBody>
                    <a:bodyPr/>
                    <a:lstStyle/>
                    <a:p>
                      <a:pPr algn="l"/>
                      <a:r>
                        <a:rPr lang="en-GB" sz="1000" b="1" kern="1200">
                          <a:solidFill>
                            <a:schemeClr val="tx2"/>
                          </a:solidFill>
                          <a:latin typeface="+mj-lt"/>
                          <a:ea typeface="+mn-ea"/>
                          <a:cs typeface="+mn-cs"/>
                        </a:rPr>
                        <a:t>Allergic reaction</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hMerge="1">
                  <a:txBody>
                    <a:bodyPr/>
                    <a:lstStyle/>
                    <a:p>
                      <a:pPr algn="l"/>
                      <a:r>
                        <a:rPr lang="en-GB" sz="1000" b="1" kern="1200">
                          <a:solidFill>
                            <a:schemeClr val="tx2"/>
                          </a:solidFill>
                          <a:latin typeface="+mj-lt"/>
                          <a:ea typeface="+mn-ea"/>
                          <a:cs typeface="+mn-cs"/>
                        </a:rPr>
                        <a:t>Allergic reaction</a:t>
                      </a:r>
                      <a:endParaRPr lang="en-NZ" sz="1000" b="1" kern="1200">
                        <a:solidFill>
                          <a:schemeClr val="tx2"/>
                        </a:solidFill>
                        <a:latin typeface="+mj-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GB" sz="900"/>
                        <a:t>An allergic reaction occurs when the immune system overreacts to a harmless substance known as an allergen</a:t>
                      </a:r>
                      <a:r>
                        <a:rPr lang="en-GB" sz="900" baseline="30000"/>
                        <a:t>11</a:t>
                      </a:r>
                      <a:endParaRPr lang="en-NZ" sz="900" b="0" baseline="0">
                        <a:solidFill>
                          <a:schemeClr val="tx1"/>
                        </a:solidFill>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2527937"/>
                  </a:ext>
                </a:extLst>
              </a:tr>
            </a:tbl>
          </a:graphicData>
        </a:graphic>
      </p:graphicFrame>
      <p:pic>
        <p:nvPicPr>
          <p:cNvPr id="9" name="Picture 8">
            <a:extLst>
              <a:ext uri="{FF2B5EF4-FFF2-40B4-BE49-F238E27FC236}">
                <a16:creationId xmlns:a16="http://schemas.microsoft.com/office/drawing/2014/main" id="{6705555E-9445-655B-66EE-A0DA9F11E31A}"/>
              </a:ext>
            </a:extLst>
          </p:cNvPr>
          <p:cNvPicPr>
            <a:picLocks noChangeAspect="1"/>
          </p:cNvPicPr>
          <p:nvPr/>
        </p:nvPicPr>
        <p:blipFill rotWithShape="1">
          <a:blip r:embed="rId11"/>
          <a:srcRect l="9083" t="1" r="85379" b="5620"/>
          <a:stretch/>
        </p:blipFill>
        <p:spPr>
          <a:xfrm>
            <a:off x="704316" y="2893163"/>
            <a:ext cx="373900" cy="360000"/>
          </a:xfrm>
          <a:prstGeom prst="rect">
            <a:avLst/>
          </a:prstGeom>
        </p:spPr>
      </p:pic>
      <p:pic>
        <p:nvPicPr>
          <p:cNvPr id="10" name="Picture 9" descr="A picture containing icon&#10;&#10;Description automatically generated">
            <a:hlinkClick r:id="rId12" action="ppaction://hlinksldjump"/>
            <a:extLst>
              <a:ext uri="{FF2B5EF4-FFF2-40B4-BE49-F238E27FC236}">
                <a16:creationId xmlns:a16="http://schemas.microsoft.com/office/drawing/2014/main" id="{A40338F5-DC78-F0F5-41D5-950F70FE44CF}"/>
              </a:ext>
            </a:extLst>
          </p:cNvPr>
          <p:cNvPicPr>
            <a:picLocks noChangeAspect="1"/>
          </p:cNvPicPr>
          <p:nvPr/>
        </p:nvPicPr>
        <p:blipFill>
          <a:blip r:embed="rId13"/>
          <a:stretch>
            <a:fillRect/>
          </a:stretch>
        </p:blipFill>
        <p:spPr>
          <a:xfrm>
            <a:off x="699964" y="3875177"/>
            <a:ext cx="360000" cy="188826"/>
          </a:xfrm>
          <a:prstGeom prst="rect">
            <a:avLst/>
          </a:prstGeom>
        </p:spPr>
      </p:pic>
      <p:pic>
        <p:nvPicPr>
          <p:cNvPr id="12" name="Picture 11">
            <a:extLst>
              <a:ext uri="{FF2B5EF4-FFF2-40B4-BE49-F238E27FC236}">
                <a16:creationId xmlns:a16="http://schemas.microsoft.com/office/drawing/2014/main" id="{B3CB0FF8-6498-7DE4-66E3-5E15846DBF9F}"/>
              </a:ext>
            </a:extLst>
          </p:cNvPr>
          <p:cNvPicPr>
            <a:picLocks noChangeAspect="1"/>
          </p:cNvPicPr>
          <p:nvPr/>
        </p:nvPicPr>
        <p:blipFill rotWithShape="1">
          <a:blip r:embed="rId14"/>
          <a:srcRect l="92687" b="1624"/>
          <a:stretch/>
        </p:blipFill>
        <p:spPr>
          <a:xfrm>
            <a:off x="731038" y="3451803"/>
            <a:ext cx="360000" cy="188826"/>
          </a:xfrm>
          <a:prstGeom prst="rect">
            <a:avLst/>
          </a:prstGeom>
        </p:spPr>
      </p:pic>
      <p:pic>
        <p:nvPicPr>
          <p:cNvPr id="4" name="Picture 3">
            <a:extLst>
              <a:ext uri="{FF2B5EF4-FFF2-40B4-BE49-F238E27FC236}">
                <a16:creationId xmlns:a16="http://schemas.microsoft.com/office/drawing/2014/main" id="{DBA103D5-2A88-D5FA-B6EA-467CE6A6A148}"/>
              </a:ext>
            </a:extLst>
          </p:cNvPr>
          <p:cNvPicPr>
            <a:picLocks noChangeAspect="1"/>
          </p:cNvPicPr>
          <p:nvPr/>
        </p:nvPicPr>
        <p:blipFill>
          <a:blip r:embed="rId15"/>
          <a:stretch>
            <a:fillRect/>
          </a:stretch>
        </p:blipFill>
        <p:spPr>
          <a:xfrm>
            <a:off x="744167" y="2385471"/>
            <a:ext cx="334049" cy="381252"/>
          </a:xfrm>
          <a:prstGeom prst="rect">
            <a:avLst/>
          </a:prstGeom>
        </p:spPr>
      </p:pic>
      <p:grpSp>
        <p:nvGrpSpPr>
          <p:cNvPr id="5" name="Group 4">
            <a:extLst>
              <a:ext uri="{FF2B5EF4-FFF2-40B4-BE49-F238E27FC236}">
                <a16:creationId xmlns:a16="http://schemas.microsoft.com/office/drawing/2014/main" id="{A2F67659-B9F3-0F58-BB36-7976E5F72922}"/>
              </a:ext>
            </a:extLst>
          </p:cNvPr>
          <p:cNvGrpSpPr/>
          <p:nvPr/>
        </p:nvGrpSpPr>
        <p:grpSpPr>
          <a:xfrm>
            <a:off x="747743" y="1683503"/>
            <a:ext cx="322942" cy="190371"/>
            <a:chOff x="1784412" y="1358800"/>
            <a:chExt cx="322942" cy="190371"/>
          </a:xfrm>
        </p:grpSpPr>
        <p:sp>
          <p:nvSpPr>
            <p:cNvPr id="6" name="Oval 5">
              <a:extLst>
                <a:ext uri="{FF2B5EF4-FFF2-40B4-BE49-F238E27FC236}">
                  <a16:creationId xmlns:a16="http://schemas.microsoft.com/office/drawing/2014/main" id="{C8BCF2E5-B5EB-987C-EACC-522A9BECBE25}"/>
                </a:ext>
              </a:extLst>
            </p:cNvPr>
            <p:cNvSpPr/>
            <p:nvPr/>
          </p:nvSpPr>
          <p:spPr>
            <a:xfrm rot="10800000">
              <a:off x="1899440" y="1373668"/>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4A4C7487-E5F6-36B4-F77B-D9EDE55DC96C}"/>
                </a:ext>
              </a:extLst>
            </p:cNvPr>
            <p:cNvSpPr/>
            <p:nvPr/>
          </p:nvSpPr>
          <p:spPr>
            <a:xfrm rot="10800000">
              <a:off x="1922883" y="1457789"/>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13145787-282B-736B-1C06-EE296FEBAFCA}"/>
                </a:ext>
              </a:extLst>
            </p:cNvPr>
            <p:cNvSpPr/>
            <p:nvPr/>
          </p:nvSpPr>
          <p:spPr>
            <a:xfrm rot="10800000">
              <a:off x="2022723" y="1435091"/>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D35FF794-7F8F-2328-BDD7-5FE749B135A4}"/>
                </a:ext>
              </a:extLst>
            </p:cNvPr>
            <p:cNvSpPr/>
            <p:nvPr/>
          </p:nvSpPr>
          <p:spPr>
            <a:xfrm rot="10800000">
              <a:off x="1784412" y="1476337"/>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F6614CB5-E482-4480-0516-AA34D31D60E7}"/>
                </a:ext>
              </a:extLst>
            </p:cNvPr>
            <p:cNvSpPr/>
            <p:nvPr/>
          </p:nvSpPr>
          <p:spPr>
            <a:xfrm rot="10800000">
              <a:off x="2037073" y="1358800"/>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0334F7FF-70B9-D57B-E242-85C7EFB1ED2C}"/>
                </a:ext>
              </a:extLst>
            </p:cNvPr>
            <p:cNvSpPr/>
            <p:nvPr/>
          </p:nvSpPr>
          <p:spPr>
            <a:xfrm rot="10800000">
              <a:off x="2086721" y="1499034"/>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E0381BDA-E0DB-13D9-E6C5-5486A0DDBE80}"/>
                </a:ext>
              </a:extLst>
            </p:cNvPr>
            <p:cNvSpPr/>
            <p:nvPr/>
          </p:nvSpPr>
          <p:spPr>
            <a:xfrm rot="10800000">
              <a:off x="1947707" y="1532030"/>
              <a:ext cx="20633" cy="17141"/>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a:ln>
                  <a:noFill/>
                </a:ln>
                <a:solidFill>
                  <a:srgbClr val="262B25"/>
                </a:solidFill>
                <a:effectLst/>
                <a:uLnTx/>
                <a:uFillTx/>
                <a:latin typeface="Arial" panose="020B0604020202020204"/>
                <a:ea typeface="+mn-ea"/>
                <a:cs typeface="+mn-cs"/>
              </a:endParaRPr>
            </a:p>
          </p:txBody>
        </p:sp>
      </p:grpSp>
      <p:pic>
        <p:nvPicPr>
          <p:cNvPr id="17" name="Picture 16" descr="Background pattern&#10;&#10;Description automatically generated">
            <a:extLst>
              <a:ext uri="{FF2B5EF4-FFF2-40B4-BE49-F238E27FC236}">
                <a16:creationId xmlns:a16="http://schemas.microsoft.com/office/drawing/2014/main" id="{688A3C6A-6514-E428-E946-896DE5524FAC}"/>
              </a:ext>
            </a:extLst>
          </p:cNvPr>
          <p:cNvPicPr>
            <a:picLocks noChangeAspect="1"/>
          </p:cNvPicPr>
          <p:nvPr/>
        </p:nvPicPr>
        <p:blipFill>
          <a:blip r:embed="rId16"/>
          <a:stretch>
            <a:fillRect/>
          </a:stretch>
        </p:blipFill>
        <p:spPr>
          <a:xfrm>
            <a:off x="778752" y="2064923"/>
            <a:ext cx="248920" cy="161798"/>
          </a:xfrm>
          <a:prstGeom prst="rect">
            <a:avLst/>
          </a:prstGeom>
        </p:spPr>
      </p:pic>
    </p:spTree>
    <p:extLst>
      <p:ext uri="{BB962C8B-B14F-4D97-AF65-F5344CB8AC3E}">
        <p14:creationId xmlns:p14="http://schemas.microsoft.com/office/powerpoint/2010/main" val="36672584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F2BA-6594-97F5-06A5-5E61183ECC31}"/>
              </a:ext>
            </a:extLst>
          </p:cNvPr>
          <p:cNvSpPr>
            <a:spLocks noGrp="1"/>
          </p:cNvSpPr>
          <p:nvPr>
            <p:ph type="title"/>
          </p:nvPr>
        </p:nvSpPr>
        <p:spPr/>
        <p:txBody>
          <a:bodyPr/>
          <a:lstStyle/>
          <a:p>
            <a:r>
              <a:rPr lang="en-GB"/>
              <a:t>References</a:t>
            </a:r>
          </a:p>
        </p:txBody>
      </p:sp>
      <p:grpSp>
        <p:nvGrpSpPr>
          <p:cNvPr id="17" name="Group 16">
            <a:extLst>
              <a:ext uri="{FF2B5EF4-FFF2-40B4-BE49-F238E27FC236}">
                <a16:creationId xmlns:a16="http://schemas.microsoft.com/office/drawing/2014/main" id="{3D146B16-52F2-57F1-4F19-385831CA88D5}"/>
              </a:ext>
            </a:extLst>
          </p:cNvPr>
          <p:cNvGrpSpPr/>
          <p:nvPr/>
        </p:nvGrpSpPr>
        <p:grpSpPr>
          <a:xfrm>
            <a:off x="10894587" y="6381538"/>
            <a:ext cx="1099968" cy="287551"/>
            <a:chOff x="10894587" y="6381538"/>
            <a:chExt cx="1099968" cy="287551"/>
          </a:xfrm>
        </p:grpSpPr>
        <p:grpSp>
          <p:nvGrpSpPr>
            <p:cNvPr id="18" name="Group 17">
              <a:extLst>
                <a:ext uri="{FF2B5EF4-FFF2-40B4-BE49-F238E27FC236}">
                  <a16:creationId xmlns:a16="http://schemas.microsoft.com/office/drawing/2014/main" id="{5F5C0BD1-DFE0-812E-BDA2-4E422B3F11AB}"/>
                </a:ext>
              </a:extLst>
            </p:cNvPr>
            <p:cNvGrpSpPr/>
            <p:nvPr/>
          </p:nvGrpSpPr>
          <p:grpSpPr>
            <a:xfrm>
              <a:off x="10894587" y="6381538"/>
              <a:ext cx="1099968" cy="287551"/>
              <a:chOff x="5334172" y="6525312"/>
              <a:chExt cx="1099968" cy="287551"/>
            </a:xfrm>
          </p:grpSpPr>
          <p:sp>
            <p:nvSpPr>
              <p:cNvPr id="21" name="Rectangle: Rounded Corners 20">
                <a:extLst>
                  <a:ext uri="{FF2B5EF4-FFF2-40B4-BE49-F238E27FC236}">
                    <a16:creationId xmlns:a16="http://schemas.microsoft.com/office/drawing/2014/main" id="{8D02A538-6DB7-5181-C294-B55B9BF11FA0}"/>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3">
                <a:hlinkClick r:id="" action="ppaction://hlinkshowjump?jump=lastslideviewed"/>
                <a:extLst>
                  <a:ext uri="{FF2B5EF4-FFF2-40B4-BE49-F238E27FC236}">
                    <a16:creationId xmlns:a16="http://schemas.microsoft.com/office/drawing/2014/main" id="{5BB16AAE-B34C-3722-00ED-7CEA6CD6FB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5657217" y="6560801"/>
                <a:ext cx="216000" cy="216000"/>
              </a:xfrm>
              <a:prstGeom prst="rect">
                <a:avLst/>
              </a:prstGeom>
            </p:spPr>
          </p:pic>
          <p:pic>
            <p:nvPicPr>
              <p:cNvPr id="23" name="Graphic 3">
                <a:extLst>
                  <a:ext uri="{FF2B5EF4-FFF2-40B4-BE49-F238E27FC236}">
                    <a16:creationId xmlns:a16="http://schemas.microsoft.com/office/drawing/2014/main" id="{9BFC3889-C907-9B92-F8D1-DE72747DF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0800000" flipH="1">
                <a:off x="5922567" y="6560801"/>
                <a:ext cx="216000" cy="216000"/>
              </a:xfrm>
              <a:prstGeom prst="rect">
                <a:avLst/>
              </a:prstGeom>
            </p:spPr>
          </p:pic>
        </p:grpSp>
        <p:pic>
          <p:nvPicPr>
            <p:cNvPr id="19" name="Graphic 14">
              <a:hlinkClick r:id="rId6" action="ppaction://hlinksldjump"/>
              <a:extLst>
                <a:ext uri="{FF2B5EF4-FFF2-40B4-BE49-F238E27FC236}">
                  <a16:creationId xmlns:a16="http://schemas.microsoft.com/office/drawing/2014/main" id="{1CABC4F8-E3C6-2DD4-E719-9F4F459CD0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734234" y="6417528"/>
              <a:ext cx="216000" cy="216000"/>
            </a:xfrm>
            <a:prstGeom prst="rect">
              <a:avLst/>
            </a:prstGeom>
          </p:spPr>
        </p:pic>
        <p:pic>
          <p:nvPicPr>
            <p:cNvPr id="20" name="Graphic 2">
              <a:hlinkClick r:id="rId9" action="ppaction://hlinksldjump"/>
              <a:extLst>
                <a:ext uri="{FF2B5EF4-FFF2-40B4-BE49-F238E27FC236}">
                  <a16:creationId xmlns:a16="http://schemas.microsoft.com/office/drawing/2014/main" id="{61C21687-6750-8DB1-1F7F-41E2F53677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951903" y="6416625"/>
              <a:ext cx="216000" cy="216000"/>
            </a:xfrm>
            <a:prstGeom prst="rect">
              <a:avLst/>
            </a:prstGeom>
          </p:spPr>
        </p:pic>
      </p:grpSp>
      <p:sp>
        <p:nvSpPr>
          <p:cNvPr id="6" name="Content Placeholder 7">
            <a:extLst>
              <a:ext uri="{FF2B5EF4-FFF2-40B4-BE49-F238E27FC236}">
                <a16:creationId xmlns:a16="http://schemas.microsoft.com/office/drawing/2014/main" id="{925520FD-7D0F-A716-5517-D041D75DCE0C}"/>
              </a:ext>
            </a:extLst>
          </p:cNvPr>
          <p:cNvSpPr txBox="1">
            <a:spLocks/>
          </p:cNvSpPr>
          <p:nvPr/>
        </p:nvSpPr>
        <p:spPr>
          <a:xfrm>
            <a:off x="185872" y="1152270"/>
            <a:ext cx="11822112" cy="5532312"/>
          </a:xfrm>
          <a:prstGeom prst="rect">
            <a:avLst/>
          </a:prstGeom>
        </p:spPr>
        <p:txBody>
          <a:bodyPr numCol="3"/>
          <a:lstStyle>
            <a:lvl1pPr marL="228600" indent="-228600" algn="l" defTabSz="914400" rtl="0" eaLnBrk="1" latinLnBrk="0" hangingPunct="1">
              <a:lnSpc>
                <a:spcPct val="100000"/>
              </a:lnSpc>
              <a:spcBef>
                <a:spcPts val="1000"/>
              </a:spcBef>
              <a:buFontTx/>
              <a:buBlip>
                <a:blip r:embed="rId12"/>
              </a:buBlip>
              <a:defRPr lang="en-US" sz="2000" b="0" i="0" kern="1200" dirty="0" smtClean="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Alberts B, et al. Molecular Biology of the Cell. 4th edition. New York: Garland Science; 2002. B Cells and Antibodies. Available </a:t>
            </a:r>
            <a:r>
              <a:rPr lang="en-GB"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from: https://www.ncbi.nlm.nih.gov/books/NBK26884/.</a:t>
            </a:r>
          </a:p>
          <a:p>
            <a:pPr>
              <a:lnSpc>
                <a:spcPct val="107000"/>
              </a:lnSpc>
              <a:spcBef>
                <a:spcPts val="0"/>
              </a:spcBef>
              <a:spcAft>
                <a:spcPts val="500"/>
              </a:spcAft>
              <a:buClr>
                <a:srgbClr val="590995"/>
              </a:buClr>
            </a:pPr>
            <a:r>
              <a:rPr lang="en-US"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Alberts B, et al. Molecular Biology of the Cell. 4th edition. New York: Garland Science; 2002. The Airways and the Gut. Available from: https://www.ncbi.nlm.nih.gov/books/NBK26875/.</a:t>
            </a:r>
          </a:p>
          <a:p>
            <a:pPr>
              <a:lnSpc>
                <a:spcPct val="107000"/>
              </a:lnSpc>
              <a:spcBef>
                <a:spcPts val="0"/>
              </a:spcBef>
              <a:spcAft>
                <a:spcPts val="500"/>
              </a:spcAft>
              <a:buClr>
                <a:srgbClr val="590995"/>
              </a:buClr>
            </a:pPr>
            <a:r>
              <a:rPr lang="en-US"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Alberts B, et al. Molecular Biology of the Cell. 4th edition. New York: Garland Science; 2002. The </a:t>
            </a:r>
            <a:r>
              <a:rPr lang="en-US" sz="900" err="1">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Extraceullular</a:t>
            </a:r>
            <a:r>
              <a:rPr lang="en-US"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 Matrix of Animals. Available from: https://www.ncbi.nlm.nih.gov/books/NBK26810/. </a:t>
            </a:r>
            <a:endParaRPr lang="en-GB"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Allakhverdi</a:t>
            </a:r>
            <a:r>
              <a:rPr lang="en-GB" sz="900">
                <a:effectLst/>
                <a:latin typeface="Calibri" panose="020F0502020204030204" pitchFamily="34" charset="0"/>
                <a:ea typeface="Calibri" panose="020F0502020204030204" pitchFamily="34" charset="0"/>
                <a:cs typeface="Times New Roman" panose="02020603050405020304" pitchFamily="18" charset="0"/>
              </a:rPr>
              <a:t> Z, et al. J Exp Med. 2007;204:253–258.</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Altman MC, et al. J Clin Invest. 2019;129:4979–4991.</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Barnes PJ. Pathophysiology of asthma. In: European Respiratory Society Monograph. 2003;84–113.</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Bartemes</a:t>
            </a:r>
            <a:r>
              <a:rPr lang="en-GB" sz="900">
                <a:effectLst/>
                <a:latin typeface="Calibri" panose="020F0502020204030204" pitchFamily="34" charset="0"/>
                <a:ea typeface="Calibri" panose="020F0502020204030204" pitchFamily="34" charset="0"/>
                <a:cs typeface="Times New Roman" panose="02020603050405020304" pitchFamily="18" charset="0"/>
              </a:rPr>
              <a:t> KR and Kita H. Clin Immunol. 2012;143:222–235.</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Baxi</a:t>
            </a:r>
            <a:r>
              <a:rPr lang="en-GB" sz="900">
                <a:effectLst/>
                <a:latin typeface="Calibri" panose="020F0502020204030204" pitchFamily="34" charset="0"/>
                <a:ea typeface="Calibri" panose="020F0502020204030204" pitchFamily="34" charset="0"/>
                <a:cs typeface="Times New Roman" panose="02020603050405020304" pitchFamily="18" charset="0"/>
              </a:rPr>
              <a:t> SN, </a:t>
            </a:r>
            <a:r>
              <a:rPr lang="en-GB" sz="900" err="1">
                <a:effectLst/>
                <a:latin typeface="Calibri" panose="020F0502020204030204" pitchFamily="34" charset="0"/>
                <a:ea typeface="Calibri" panose="020F0502020204030204" pitchFamily="34" charset="0"/>
                <a:cs typeface="Times New Roman" panose="02020603050405020304" pitchFamily="18" charset="0"/>
              </a:rPr>
              <a:t>Phipatanakul</a:t>
            </a:r>
            <a:r>
              <a:rPr lang="en-GB" sz="900">
                <a:effectLst/>
                <a:latin typeface="Calibri" panose="020F0502020204030204" pitchFamily="34" charset="0"/>
                <a:ea typeface="Calibri" panose="020F0502020204030204" pitchFamily="34" charset="0"/>
                <a:cs typeface="Times New Roman" panose="02020603050405020304" pitchFamily="18" charset="0"/>
              </a:rPr>
              <a:t> W. </a:t>
            </a:r>
            <a:r>
              <a:rPr lang="en-GB" sz="900" err="1">
                <a:effectLst/>
                <a:latin typeface="Calibri" panose="020F0502020204030204" pitchFamily="34" charset="0"/>
                <a:ea typeface="Calibri" panose="020F0502020204030204" pitchFamily="34" charset="0"/>
                <a:cs typeface="Times New Roman" panose="02020603050405020304" pitchFamily="18" charset="0"/>
              </a:rPr>
              <a:t>Adolesc</a:t>
            </a:r>
            <a:r>
              <a:rPr lang="en-GB" sz="900">
                <a:effectLst/>
                <a:latin typeface="Calibri" panose="020F0502020204030204" pitchFamily="34" charset="0"/>
                <a:ea typeface="Calibri" panose="020F0502020204030204" pitchFamily="34" charset="0"/>
                <a:cs typeface="Times New Roman" panose="02020603050405020304" pitchFamily="18" charset="0"/>
              </a:rPr>
              <a:t> Med State Art Rev. 2010;21:57–71.</a:t>
            </a: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Begueret H, et al. Thorax. 2007;62:8–15.</a:t>
            </a:r>
            <a:endParaRPr lang="nb-NO"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nb-NO" sz="900">
                <a:effectLst/>
                <a:latin typeface="Calibri" panose="020F0502020204030204" pitchFamily="34" charset="0"/>
                <a:ea typeface="Calibri" panose="020F0502020204030204" pitchFamily="34" charset="0"/>
                <a:cs typeface="Times New Roman" panose="02020603050405020304" pitchFamily="18" charset="0"/>
              </a:rPr>
              <a:t>Bennett JM, et al. Front Med (Lausanne). 2018;5:316.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Berair R, et al. BMC Medicine. 2013; 11:145.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Berair R, et al. J Allergy Cairo. 2013;2013:185971.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Brightling CE, et al. N Engl J Med. 2002;346:1699–1705.</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Brusselle</a:t>
            </a:r>
            <a:r>
              <a:rPr lang="en-GB" sz="900">
                <a:effectLst/>
                <a:latin typeface="Calibri" panose="020F0502020204030204" pitchFamily="34" charset="0"/>
                <a:ea typeface="Calibri" panose="020F0502020204030204" pitchFamily="34" charset="0"/>
                <a:cs typeface="Times New Roman" panose="02020603050405020304" pitchFamily="18" charset="0"/>
              </a:rPr>
              <a:t> GG and </a:t>
            </a:r>
            <a:r>
              <a:rPr lang="en-GB" sz="900" err="1">
                <a:effectLst/>
                <a:latin typeface="Calibri" panose="020F0502020204030204" pitchFamily="34" charset="0"/>
                <a:ea typeface="Calibri" panose="020F0502020204030204" pitchFamily="34" charset="0"/>
                <a:cs typeface="Times New Roman" panose="02020603050405020304" pitchFamily="18" charset="0"/>
              </a:rPr>
              <a:t>Koppelman</a:t>
            </a:r>
            <a:r>
              <a:rPr lang="en-GB" sz="900">
                <a:effectLst/>
                <a:latin typeface="Calibri" panose="020F0502020204030204" pitchFamily="34" charset="0"/>
                <a:ea typeface="Calibri" panose="020F0502020204030204" pitchFamily="34" charset="0"/>
                <a:cs typeface="Times New Roman" panose="02020603050405020304" pitchFamily="18" charset="0"/>
              </a:rPr>
              <a:t> GH. N </a:t>
            </a:r>
            <a:r>
              <a:rPr lang="en-GB" sz="900" err="1">
                <a:effectLst/>
                <a:latin typeface="Calibri" panose="020F0502020204030204" pitchFamily="34" charset="0"/>
                <a:ea typeface="Calibri" panose="020F0502020204030204" pitchFamily="34" charset="0"/>
                <a:cs typeface="Times New Roman" panose="02020603050405020304" pitchFamily="18" charset="0"/>
              </a:rPr>
              <a:t>Engl</a:t>
            </a:r>
            <a:r>
              <a:rPr lang="en-GB" sz="900">
                <a:effectLst/>
                <a:latin typeface="Calibri" panose="020F0502020204030204" pitchFamily="34" charset="0"/>
                <a:ea typeface="Calibri" panose="020F0502020204030204" pitchFamily="34" charset="0"/>
                <a:cs typeface="Times New Roman" panose="02020603050405020304" pitchFamily="18" charset="0"/>
              </a:rPr>
              <a:t> J Med. 2022;386(2):157–171.</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Busse</a:t>
            </a:r>
            <a:r>
              <a:rPr lang="en-GB" sz="900">
                <a:effectLst/>
                <a:latin typeface="Calibri" panose="020F0502020204030204" pitchFamily="34" charset="0"/>
                <a:ea typeface="Calibri" panose="020F0502020204030204" pitchFamily="34" charset="0"/>
                <a:cs typeface="Times New Roman" panose="02020603050405020304" pitchFamily="18" charset="0"/>
              </a:rPr>
              <a:t> WW. </a:t>
            </a:r>
            <a:r>
              <a:rPr lang="en-GB" sz="900" err="1">
                <a:effectLst/>
                <a:latin typeface="Calibri" panose="020F0502020204030204" pitchFamily="34" charset="0"/>
                <a:ea typeface="Calibri" panose="020F0502020204030204" pitchFamily="34" charset="0"/>
                <a:cs typeface="Times New Roman" panose="02020603050405020304" pitchFamily="18" charset="0"/>
              </a:rPr>
              <a:t>Allergol</a:t>
            </a:r>
            <a:r>
              <a:rPr lang="en-GB" sz="900">
                <a:effectLst/>
                <a:latin typeface="Calibri" panose="020F0502020204030204" pitchFamily="34" charset="0"/>
                <a:ea typeface="Calibri" panose="020F0502020204030204" pitchFamily="34" charset="0"/>
                <a:cs typeface="Times New Roman" panose="02020603050405020304" pitchFamily="18" charset="0"/>
              </a:rPr>
              <a:t> Int. 2019;68:158–166.</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Carr</a:t>
            </a:r>
            <a:r>
              <a:rPr lang="en-GB" sz="900">
                <a:effectLst/>
                <a:latin typeface="Calibri" panose="020F0502020204030204" pitchFamily="34" charset="0"/>
                <a:ea typeface="Calibri" panose="020F0502020204030204" pitchFamily="34" charset="0"/>
                <a:cs typeface="Times New Roman" panose="02020603050405020304" pitchFamily="18" charset="0"/>
              </a:rPr>
              <a:t> TF, Bleecker E. World Allergy Organ J. 2016 Nov 29;9(1):41.</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Chapman DG and Irvin CG. Clin Exp Allergy. 2015;45:706–719.</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Chung KF et al. Eur Respir J. 2014;43(2):343–373.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Cohn L. J Clin Invest. 2006;116(2):306–308.</a:t>
            </a:r>
          </a:p>
          <a:p>
            <a:pPr>
              <a:lnSpc>
                <a:spcPct val="107000"/>
              </a:lnSpc>
              <a:spcBef>
                <a:spcPts val="0"/>
              </a:spcBef>
              <a:spcAft>
                <a:spcPts val="500"/>
              </a:spcAft>
              <a:buClr>
                <a:srgbClr val="590995"/>
              </a:buClr>
            </a:pPr>
            <a:r>
              <a:rPr lang="nb-NO" sz="900">
                <a:effectLst/>
                <a:latin typeface="Calibri" panose="020F0502020204030204" pitchFamily="34" charset="0"/>
                <a:ea typeface="Calibri" panose="020F0502020204030204" pitchFamily="34" charset="0"/>
                <a:cs typeface="Times New Roman" panose="02020603050405020304" pitchFamily="18" charset="0"/>
              </a:rPr>
              <a:t>Comberiati P, et al. Immunol Allergy Clin North Am. 2018;38:545–571.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Denton E, et al. J Allergy Clin Immunol Pract. 2021;9:2680–2688.</a:t>
            </a:r>
            <a:endParaRPr lang="fr-FR" sz="90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Dougherty JM, et al. Allergy. [Updated 2022 Aug 1]. In: </a:t>
            </a:r>
            <a:r>
              <a:rPr lang="en-GB" sz="900" err="1">
                <a:effectLst/>
                <a:latin typeface="Calibri" panose="020F0502020204030204" pitchFamily="34" charset="0"/>
                <a:ea typeface="Calibri" panose="020F0502020204030204" pitchFamily="34" charset="0"/>
                <a:cs typeface="Times New Roman" panose="02020603050405020304" pitchFamily="18" charset="0"/>
              </a:rPr>
              <a:t>StatPearls</a:t>
            </a:r>
            <a:r>
              <a:rPr lang="en-GB" sz="900">
                <a:effectLst/>
                <a:latin typeface="Calibri" panose="020F0502020204030204" pitchFamily="34" charset="0"/>
                <a:ea typeface="Calibri" panose="020F0502020204030204" pitchFamily="34" charset="0"/>
                <a:cs typeface="Times New Roman" panose="02020603050405020304" pitchFamily="18" charset="0"/>
              </a:rPr>
              <a:t> [Internet]. Treasure Island (FL): </a:t>
            </a:r>
            <a:r>
              <a:rPr lang="en-GB" sz="900" err="1">
                <a:effectLst/>
                <a:latin typeface="Calibri" panose="020F0502020204030204" pitchFamily="34" charset="0"/>
                <a:ea typeface="Calibri" panose="020F0502020204030204" pitchFamily="34" charset="0"/>
                <a:cs typeface="Times New Roman" panose="02020603050405020304" pitchFamily="18" charset="0"/>
              </a:rPr>
              <a:t>StatPearls</a:t>
            </a:r>
            <a:r>
              <a:rPr lang="en-GB" sz="900">
                <a:effectLst/>
                <a:latin typeface="Calibri" panose="020F0502020204030204" pitchFamily="34" charset="0"/>
                <a:ea typeface="Calibri" panose="020F0502020204030204" pitchFamily="34" charset="0"/>
                <a:cs typeface="Times New Roman" panose="02020603050405020304" pitchFamily="18" charset="0"/>
              </a:rPr>
              <a:t> Publishing; 2022. Available from: https://www.ncbi.nlm.nih.gov/books/NBK545237/.</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Erle DJ, et al. J. Cell Biol. 2014;205(5):621–631.</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Escamilla-Gil JM, et al. Biomed Res Int. 2022. doi.org/10.1155/2022/5753524.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a typeface="Calibri" panose="020F0502020204030204" pitchFamily="34" charset="0"/>
                <a:cs typeface="Times New Roman" panose="02020603050405020304" pitchFamily="18" charset="0"/>
              </a:rPr>
              <a:t>Gao H et al. J Immunol Res. 2017;3743048.</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Gauvreau GM, et al. Expert </a:t>
            </a:r>
            <a:r>
              <a:rPr lang="en-GB" sz="900" err="1">
                <a:effectLst/>
                <a:latin typeface="Calibri" panose="020F0502020204030204" pitchFamily="34" charset="0"/>
                <a:ea typeface="Calibri" panose="020F0502020204030204" pitchFamily="34" charset="0"/>
                <a:cs typeface="Times New Roman" panose="02020603050405020304" pitchFamily="18" charset="0"/>
              </a:rPr>
              <a:t>Opin</a:t>
            </a:r>
            <a:r>
              <a:rPr lang="en-GB" sz="900">
                <a:effectLst/>
                <a:latin typeface="Calibri" panose="020F0502020204030204" pitchFamily="34" charset="0"/>
                <a:ea typeface="Calibri" panose="020F0502020204030204" pitchFamily="34" charset="0"/>
                <a:cs typeface="Times New Roman" panose="02020603050405020304" pitchFamily="18" charset="0"/>
              </a:rPr>
              <a:t> </a:t>
            </a:r>
            <a:r>
              <a:rPr lang="en-GB" sz="900" err="1">
                <a:effectLst/>
                <a:latin typeface="Calibri" panose="020F0502020204030204" pitchFamily="34" charset="0"/>
                <a:ea typeface="Calibri" panose="020F0502020204030204" pitchFamily="34" charset="0"/>
                <a:cs typeface="Times New Roman" panose="02020603050405020304" pitchFamily="18" charset="0"/>
              </a:rPr>
              <a:t>Ther</a:t>
            </a:r>
            <a:r>
              <a:rPr lang="en-GB" sz="900">
                <a:effectLst/>
                <a:latin typeface="Calibri" panose="020F0502020204030204" pitchFamily="34" charset="0"/>
                <a:ea typeface="Calibri" panose="020F0502020204030204" pitchFamily="34" charset="0"/>
                <a:cs typeface="Times New Roman" panose="02020603050405020304" pitchFamily="18" charset="0"/>
              </a:rPr>
              <a:t> Targets 2020;24:777–792.</a:t>
            </a:r>
          </a:p>
          <a:p>
            <a:pPr>
              <a:lnSpc>
                <a:spcPct val="107000"/>
              </a:lnSpc>
              <a:spcBef>
                <a:spcPts val="0"/>
              </a:spcBef>
              <a:spcAft>
                <a:spcPts val="500"/>
              </a:spcAft>
              <a:buClr>
                <a:srgbClr val="590995"/>
              </a:buClr>
            </a:pPr>
            <a:r>
              <a:rPr lang="en-US" sz="900" err="1">
                <a:effectLst/>
                <a:latin typeface="Calibri" panose="020F0502020204030204" pitchFamily="34" charset="0"/>
                <a:ea typeface="Calibri" panose="020F0502020204030204" pitchFamily="34" charset="0"/>
                <a:cs typeface="Times New Roman" panose="02020603050405020304" pitchFamily="18" charset="0"/>
              </a:rPr>
              <a:t>Hafen</a:t>
            </a:r>
            <a:r>
              <a:rPr lang="en-US" sz="900">
                <a:effectLst/>
                <a:latin typeface="Calibri" panose="020F0502020204030204" pitchFamily="34" charset="0"/>
                <a:ea typeface="Calibri" panose="020F0502020204030204" pitchFamily="34" charset="0"/>
                <a:cs typeface="Times New Roman" panose="02020603050405020304" pitchFamily="18" charset="0"/>
              </a:rPr>
              <a:t> BB, et al. Smooth Muscle. [Updated 2022 Aug 22]. In: </a:t>
            </a:r>
            <a:r>
              <a:rPr lang="en-US" sz="900" err="1">
                <a:effectLst/>
                <a:latin typeface="Calibri" panose="020F0502020204030204" pitchFamily="34" charset="0"/>
                <a:ea typeface="Calibri" panose="020F0502020204030204" pitchFamily="34" charset="0"/>
                <a:cs typeface="Times New Roman" panose="02020603050405020304" pitchFamily="18" charset="0"/>
              </a:rPr>
              <a:t>StatPearls</a:t>
            </a:r>
            <a:r>
              <a:rPr lang="en-US" sz="900">
                <a:effectLst/>
                <a:latin typeface="Calibri" panose="020F0502020204030204" pitchFamily="34" charset="0"/>
                <a:ea typeface="Calibri" panose="020F0502020204030204" pitchFamily="34" charset="0"/>
                <a:cs typeface="Times New Roman" panose="02020603050405020304" pitchFamily="18" charset="0"/>
              </a:rPr>
              <a:t> [Internet]. Treasure Island (FL): </a:t>
            </a:r>
            <a:r>
              <a:rPr lang="en-US" sz="900" err="1">
                <a:effectLst/>
                <a:latin typeface="Calibri" panose="020F0502020204030204" pitchFamily="34" charset="0"/>
                <a:ea typeface="Calibri" panose="020F0502020204030204" pitchFamily="34" charset="0"/>
                <a:cs typeface="Times New Roman" panose="02020603050405020304" pitchFamily="18" charset="0"/>
              </a:rPr>
              <a:t>StatPearls</a:t>
            </a:r>
            <a:r>
              <a:rPr lang="en-US" sz="900">
                <a:effectLst/>
                <a:latin typeface="Calibri" panose="020F0502020204030204" pitchFamily="34" charset="0"/>
                <a:ea typeface="Calibri" panose="020F0502020204030204" pitchFamily="34" charset="0"/>
                <a:cs typeface="Times New Roman" panose="02020603050405020304" pitchFamily="18" charset="0"/>
              </a:rPr>
              <a:t> Publishing; 2022. Available from: https://www.ncbi.nlm.nih.gov/books/NBK526125/.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Headley MB, et al. J Immunol. 2009;182(3):1641–1647</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Holgate ST. Immunol Rev. 2011;242:205–219.</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Hudey</a:t>
            </a:r>
            <a:r>
              <a:rPr lang="en-GB" sz="900">
                <a:effectLst/>
                <a:latin typeface="Calibri" panose="020F0502020204030204" pitchFamily="34" charset="0"/>
                <a:ea typeface="Calibri" panose="020F0502020204030204" pitchFamily="34" charset="0"/>
                <a:cs typeface="Times New Roman" panose="02020603050405020304" pitchFamily="18" charset="0"/>
              </a:rPr>
              <a:t> SN, et al. </a:t>
            </a:r>
            <a:r>
              <a:rPr lang="en-GB" sz="900" err="1">
                <a:effectLst/>
                <a:latin typeface="Calibri" panose="020F0502020204030204" pitchFamily="34" charset="0"/>
                <a:ea typeface="Calibri" panose="020F0502020204030204" pitchFamily="34" charset="0"/>
                <a:cs typeface="Times New Roman" panose="02020603050405020304" pitchFamily="18" charset="0"/>
              </a:rPr>
              <a:t>Curr</a:t>
            </a:r>
            <a:r>
              <a:rPr lang="en-GB" sz="900">
                <a:effectLst/>
                <a:latin typeface="Calibri" panose="020F0502020204030204" pitchFamily="34" charset="0"/>
                <a:ea typeface="Calibri" panose="020F0502020204030204" pitchFamily="34" charset="0"/>
                <a:cs typeface="Times New Roman" panose="02020603050405020304" pitchFamily="18" charset="0"/>
              </a:rPr>
              <a:t> </a:t>
            </a:r>
            <a:r>
              <a:rPr lang="en-GB" sz="900" err="1">
                <a:effectLst/>
                <a:latin typeface="Calibri" panose="020F0502020204030204" pitchFamily="34" charset="0"/>
                <a:ea typeface="Calibri" panose="020F0502020204030204" pitchFamily="34" charset="0"/>
                <a:cs typeface="Times New Roman" panose="02020603050405020304" pitchFamily="18" charset="0"/>
              </a:rPr>
              <a:t>Opin</a:t>
            </a:r>
            <a:r>
              <a:rPr lang="en-GB" sz="900">
                <a:effectLst/>
                <a:latin typeface="Calibri" panose="020F0502020204030204" pitchFamily="34" charset="0"/>
                <a:ea typeface="Calibri" panose="020F0502020204030204" pitchFamily="34" charset="0"/>
                <a:cs typeface="Times New Roman" panose="02020603050405020304" pitchFamily="18" charset="0"/>
              </a:rPr>
              <a:t> Immunol. 2020;66:123–128.</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Iikura</a:t>
            </a:r>
            <a:r>
              <a:rPr lang="en-GB" sz="900">
                <a:effectLst/>
                <a:latin typeface="Calibri" panose="020F0502020204030204" pitchFamily="34" charset="0"/>
                <a:ea typeface="Calibri" panose="020F0502020204030204" pitchFamily="34" charset="0"/>
                <a:cs typeface="Times New Roman" panose="02020603050405020304" pitchFamily="18" charset="0"/>
              </a:rPr>
              <a:t> M, et al. </a:t>
            </a:r>
            <a:r>
              <a:rPr lang="en-GB" sz="900" err="1">
                <a:effectLst/>
                <a:latin typeface="Calibri" panose="020F0502020204030204" pitchFamily="34" charset="0"/>
                <a:ea typeface="Calibri" panose="020F0502020204030204" pitchFamily="34" charset="0"/>
                <a:cs typeface="Times New Roman" panose="02020603050405020304" pitchFamily="18" charset="0"/>
              </a:rPr>
              <a:t>PLoS</a:t>
            </a:r>
            <a:r>
              <a:rPr lang="en-GB" sz="900">
                <a:effectLst/>
                <a:latin typeface="Calibri" panose="020F0502020204030204" pitchFamily="34" charset="0"/>
                <a:ea typeface="Calibri" panose="020F0502020204030204" pitchFamily="34" charset="0"/>
                <a:cs typeface="Times New Roman" panose="02020603050405020304" pitchFamily="18" charset="0"/>
              </a:rPr>
              <a:t> One. 2015;10:e0123584</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Ijaz HM, et al. Cureus. 2018;11(3):e4194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Jackson DJ, et al. Thorax. 2021;76:220–227.</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Janeway CA et al. </a:t>
            </a:r>
            <a:r>
              <a:rPr lang="en-NZ" sz="900">
                <a:effectLst/>
                <a:latin typeface="Calibri" panose="020F0502020204030204" pitchFamily="34" charset="0"/>
                <a:ea typeface="Calibri" panose="020F0502020204030204" pitchFamily="34" charset="0"/>
                <a:cs typeface="Times New Roman" panose="02020603050405020304" pitchFamily="18" charset="0"/>
              </a:rPr>
              <a:t>Annu. Rev. Immunol. 2002. 20:197–216.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Janeway ICA et al. Immunobiology: The Immune System in Health and Disease. 5th edition. New York: Garland Science; 2001. Glossary. Available from: </a:t>
            </a:r>
            <a:r>
              <a:rPr lang="en-GB" sz="900">
                <a:solidFill>
                  <a:srgbClr val="656665"/>
                </a:solidFill>
                <a:effectLst/>
                <a:latin typeface="Calibri" panose="020F0502020204030204" pitchFamily="34" charset="0"/>
                <a:ea typeface="Calibri" panose="020F0502020204030204" pitchFamily="34" charset="0"/>
                <a:cs typeface="Times New Roman" panose="02020603050405020304" pitchFamily="18" charset="0"/>
              </a:rPr>
              <a:t>https://www.ncbi.nlm.nih.gov/books/NBK10759/.</a:t>
            </a:r>
          </a:p>
          <a:p>
            <a:pPr>
              <a:lnSpc>
                <a:spcPct val="107000"/>
              </a:lnSpc>
              <a:spcBef>
                <a:spcPts val="0"/>
              </a:spcBef>
              <a:spcAft>
                <a:spcPts val="500"/>
              </a:spcAft>
              <a:buClr>
                <a:srgbClr val="590995"/>
              </a:buClr>
            </a:pPr>
            <a:r>
              <a:rPr lang="es-ES" sz="900">
                <a:effectLst/>
                <a:latin typeface="Calibri" panose="020F0502020204030204" pitchFamily="34" charset="0"/>
                <a:ea typeface="Calibri" panose="020F0502020204030204" pitchFamily="34" charset="0"/>
                <a:cs typeface="Times New Roman" panose="02020603050405020304" pitchFamily="18" charset="0"/>
              </a:rPr>
              <a:t>Jia Y, et al. Am J Respir Cell Mol Biol. 2016;55(5):675–683.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Kato A, et al. J Immunol. 2007;179:1080–1087.</a:t>
            </a: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Kim HY et al. Nat Immunol. 2010;11(7)577–584.</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Kisiel</a:t>
            </a:r>
            <a:r>
              <a:rPr lang="en-GB" sz="900">
                <a:effectLst/>
                <a:latin typeface="Calibri" panose="020F0502020204030204" pitchFamily="34" charset="0"/>
                <a:ea typeface="Calibri" panose="020F0502020204030204" pitchFamily="34" charset="0"/>
                <a:cs typeface="Times New Roman" panose="02020603050405020304" pitchFamily="18" charset="0"/>
              </a:rPr>
              <a:t> MA, et al. NPJ Prim Care Respir Med. 2020;30:14.</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Krystel</a:t>
            </a:r>
            <a:r>
              <a:rPr lang="en-GB" sz="900">
                <a:effectLst/>
                <a:latin typeface="Calibri" panose="020F0502020204030204" pitchFamily="34" charset="0"/>
                <a:ea typeface="Calibri" panose="020F0502020204030204" pitchFamily="34" charset="0"/>
                <a:cs typeface="Times New Roman" panose="02020603050405020304" pitchFamily="18" charset="0"/>
              </a:rPr>
              <a:t>-Whittemore M, et al. Front Immunol. 2016;6:620.</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Kouzaki</a:t>
            </a:r>
            <a:r>
              <a:rPr lang="en-GB" sz="900">
                <a:effectLst/>
                <a:latin typeface="Calibri" panose="020F0502020204030204" pitchFamily="34" charset="0"/>
                <a:ea typeface="Calibri" panose="020F0502020204030204" pitchFamily="34" charset="0"/>
                <a:cs typeface="Times New Roman" panose="02020603050405020304" pitchFamily="18" charset="0"/>
              </a:rPr>
              <a:t> H, et al. J Immunol. 2009;183(2)1427–1434.</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Kupczyk</a:t>
            </a:r>
            <a:r>
              <a:rPr lang="en-GB" sz="900">
                <a:effectLst/>
                <a:latin typeface="Calibri" panose="020F0502020204030204" pitchFamily="34" charset="0"/>
                <a:ea typeface="Calibri" panose="020F0502020204030204" pitchFamily="34" charset="0"/>
                <a:cs typeface="Times New Roman" panose="02020603050405020304" pitchFamily="18" charset="0"/>
              </a:rPr>
              <a:t> M, et al. Allergy. 2014;69:1198–1204.</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Lambrecht BN, Hammad H. Nat Immunol. 2015;16:45–56.</a:t>
            </a:r>
          </a:p>
          <a:p>
            <a:pPr>
              <a:lnSpc>
                <a:spcPct val="107000"/>
              </a:lnSpc>
              <a:spcBef>
                <a:spcPts val="0"/>
              </a:spcBef>
              <a:spcAft>
                <a:spcPts val="500"/>
              </a:spcAft>
              <a:buClr>
                <a:srgbClr val="590995"/>
              </a:buClr>
            </a:pPr>
            <a:r>
              <a:rPr lang="en-NZ" sz="900" err="1">
                <a:effectLst/>
                <a:latin typeface="Calibri" panose="020F0502020204030204" pitchFamily="34" charset="0"/>
                <a:ea typeface="Calibri" panose="020F0502020204030204" pitchFamily="34" charset="0"/>
                <a:cs typeface="Times New Roman" panose="02020603050405020304" pitchFamily="18" charset="0"/>
              </a:rPr>
              <a:t>Licona</a:t>
            </a:r>
            <a:r>
              <a:rPr lang="en-NZ" sz="900">
                <a:effectLst/>
                <a:latin typeface="Calibri" panose="020F0502020204030204" pitchFamily="34" charset="0"/>
                <a:ea typeface="Calibri" panose="020F0502020204030204" pitchFamily="34" charset="0"/>
                <a:cs typeface="Times New Roman" panose="02020603050405020304" pitchFamily="18" charset="0"/>
              </a:rPr>
              <a:t>-Limón P, et al. Nat Immunol. 2013;14(6):536-542.</a:t>
            </a:r>
            <a:endParaRPr lang="en-NZ" sz="90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Luo W, et al. Front Immunol. 2022;13:974066.</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Marone G, et al. Front Pharmacol. 2019;10:1387.</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Marshall et al. Allergy Asthma Clin Immunol. 2018;14(</a:t>
            </a:r>
            <a:r>
              <a:rPr lang="en-GB" sz="900" err="1">
                <a:effectLst/>
                <a:latin typeface="Calibri" panose="020F0502020204030204" pitchFamily="34" charset="0"/>
                <a:ea typeface="Calibri" panose="020F0502020204030204" pitchFamily="34" charset="0"/>
                <a:cs typeface="Times New Roman" panose="02020603050405020304" pitchFamily="18" charset="0"/>
              </a:rPr>
              <a:t>Suppl</a:t>
            </a:r>
            <a:r>
              <a:rPr lang="en-GB" sz="900">
                <a:effectLst/>
                <a:latin typeface="Calibri" panose="020F0502020204030204" pitchFamily="34" charset="0"/>
                <a:ea typeface="Calibri" panose="020F0502020204030204" pitchFamily="34" charset="0"/>
                <a:cs typeface="Times New Roman" panose="02020603050405020304" pitchFamily="18" charset="0"/>
              </a:rPr>
              <a:t> 2):49.</a:t>
            </a:r>
          </a:p>
          <a:p>
            <a:pPr>
              <a:lnSpc>
                <a:spcPct val="107000"/>
              </a:lnSpc>
              <a:spcBef>
                <a:spcPts val="0"/>
              </a:spcBef>
              <a:spcAft>
                <a:spcPts val="500"/>
              </a:spcAft>
              <a:buClr>
                <a:srgbClr val="590995"/>
              </a:buClr>
            </a:pPr>
            <a:r>
              <a:rPr lang="en-US" sz="900">
                <a:effectLst/>
                <a:latin typeface="Calibri" panose="020F0502020204030204" pitchFamily="34" charset="0"/>
                <a:ea typeface="Calibri" panose="020F0502020204030204" pitchFamily="34" charset="0"/>
                <a:cs typeface="Times New Roman" panose="02020603050405020304" pitchFamily="18" charset="0"/>
              </a:rPr>
              <a:t>Moore WC, et al. Am J Respir Crit Care Med.2010;181(4):315-23.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McBrien</a:t>
            </a:r>
            <a:r>
              <a:rPr lang="en-GB" sz="900">
                <a:effectLst/>
                <a:latin typeface="Calibri" panose="020F0502020204030204" pitchFamily="34" charset="0"/>
                <a:ea typeface="Calibri" panose="020F0502020204030204" pitchFamily="34" charset="0"/>
                <a:cs typeface="Times New Roman" panose="02020603050405020304" pitchFamily="18" charset="0"/>
              </a:rPr>
              <a:t> CN and Menzies-</a:t>
            </a:r>
            <a:r>
              <a:rPr lang="en-GB" sz="900" err="1">
                <a:effectLst/>
                <a:latin typeface="Calibri" panose="020F0502020204030204" pitchFamily="34" charset="0"/>
                <a:ea typeface="Calibri" panose="020F0502020204030204" pitchFamily="34" charset="0"/>
                <a:cs typeface="Times New Roman" panose="02020603050405020304" pitchFamily="18" charset="0"/>
              </a:rPr>
              <a:t>Gow</a:t>
            </a:r>
            <a:r>
              <a:rPr lang="en-GB" sz="900">
                <a:effectLst/>
                <a:latin typeface="Calibri" panose="020F0502020204030204" pitchFamily="34" charset="0"/>
                <a:ea typeface="Calibri" panose="020F0502020204030204" pitchFamily="34" charset="0"/>
                <a:cs typeface="Times New Roman" panose="02020603050405020304" pitchFamily="18" charset="0"/>
              </a:rPr>
              <a:t> A. Front Med. 2017;4:93.</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Nakwan N, et al. Adv Respir Med. 2022;doi:10.5603/ARM.a2022.0015.</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Oppenheimer J, et al. Ann Allergy Asthma Immunol. 2022;129:169–180.</a:t>
            </a: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P</a:t>
            </a:r>
            <a:r>
              <a:rPr lang="en-GB" sz="900">
                <a:effectLst/>
                <a:latin typeface="Calibri" panose="020F0502020204030204" pitchFamily="34" charset="0"/>
                <a:ea typeface="Calibri" panose="020F0502020204030204" pitchFamily="34" charset="0"/>
                <a:cs typeface="Times New Roman" panose="02020603050405020304" pitchFamily="18" charset="0"/>
              </a:rPr>
              <a:t>age S, et al. Am J </a:t>
            </a:r>
            <a:r>
              <a:rPr lang="en-GB" sz="900" err="1">
                <a:effectLst/>
                <a:latin typeface="Calibri" panose="020F0502020204030204" pitchFamily="34" charset="0"/>
                <a:ea typeface="Calibri" panose="020F0502020204030204" pitchFamily="34" charset="0"/>
                <a:cs typeface="Times New Roman" panose="02020603050405020304" pitchFamily="18" charset="0"/>
              </a:rPr>
              <a:t>Physiol</a:t>
            </a:r>
            <a:r>
              <a:rPr lang="en-GB" sz="900">
                <a:effectLst/>
                <a:latin typeface="Calibri" panose="020F0502020204030204" pitchFamily="34" charset="0"/>
                <a:ea typeface="Calibri" panose="020F0502020204030204" pitchFamily="34" charset="0"/>
                <a:cs typeface="Times New Roman" panose="02020603050405020304" pitchFamily="18" charset="0"/>
              </a:rPr>
              <a:t> Lung Cell Mol Physiol. 2001;281: L1313–L1323.</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Porsbjerg</a:t>
            </a:r>
            <a:r>
              <a:rPr lang="en-GB" sz="900">
                <a:effectLst/>
                <a:latin typeface="Calibri" panose="020F0502020204030204" pitchFamily="34" charset="0"/>
                <a:ea typeface="Calibri" panose="020F0502020204030204" pitchFamily="34" charset="0"/>
                <a:cs typeface="Times New Roman" panose="02020603050405020304" pitchFamily="18" charset="0"/>
              </a:rPr>
              <a:t> CM, et al. </a:t>
            </a:r>
            <a:r>
              <a:rPr lang="en-GB" sz="900" err="1">
                <a:effectLst/>
                <a:latin typeface="Calibri" panose="020F0502020204030204" pitchFamily="34" charset="0"/>
                <a:ea typeface="Calibri" panose="020F0502020204030204" pitchFamily="34" charset="0"/>
                <a:cs typeface="Times New Roman" panose="02020603050405020304" pitchFamily="18" charset="0"/>
              </a:rPr>
              <a:t>Eur</a:t>
            </a:r>
            <a:r>
              <a:rPr lang="en-GB" sz="900">
                <a:effectLst/>
                <a:latin typeface="Calibri" panose="020F0502020204030204" pitchFamily="34" charset="0"/>
                <a:ea typeface="Calibri" panose="020F0502020204030204" pitchFamily="34" charset="0"/>
                <a:cs typeface="Times New Roman" panose="02020603050405020304" pitchFamily="18" charset="0"/>
              </a:rPr>
              <a:t> Respir J 2020;56:2000260.</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Price D, </a:t>
            </a:r>
            <a:r>
              <a:rPr lang="en-GB" sz="900" err="1">
                <a:effectLst/>
                <a:latin typeface="Calibri" panose="020F0502020204030204" pitchFamily="34" charset="0"/>
                <a:ea typeface="Calibri" panose="020F0502020204030204" pitchFamily="34" charset="0"/>
                <a:cs typeface="Times New Roman" panose="02020603050405020304" pitchFamily="18" charset="0"/>
              </a:rPr>
              <a:t>Canonica</a:t>
            </a:r>
            <a:r>
              <a:rPr lang="en-GB" sz="900">
                <a:effectLst/>
                <a:latin typeface="Calibri" panose="020F0502020204030204" pitchFamily="34" charset="0"/>
                <a:ea typeface="Calibri" panose="020F0502020204030204" pitchFamily="34" charset="0"/>
                <a:cs typeface="Times New Roman" panose="02020603050405020304" pitchFamily="18" charset="0"/>
              </a:rPr>
              <a:t> GW. World Allergy Organ J. 2020;13:100380</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Raherison-Semjen CR, et al. Respir Res. 2021;22(1):136.</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Renauld</a:t>
            </a:r>
            <a:r>
              <a:rPr lang="en-GB" sz="900">
                <a:effectLst/>
                <a:latin typeface="Calibri" panose="020F0502020204030204" pitchFamily="34" charset="0"/>
                <a:ea typeface="Calibri" panose="020F0502020204030204" pitchFamily="34" charset="0"/>
                <a:cs typeface="Times New Roman" panose="02020603050405020304" pitchFamily="18" charset="0"/>
              </a:rPr>
              <a:t> CJ. J Clin </a:t>
            </a:r>
            <a:r>
              <a:rPr lang="en-GB" sz="900" err="1">
                <a:effectLst/>
                <a:latin typeface="Calibri" panose="020F0502020204030204" pitchFamily="34" charset="0"/>
                <a:ea typeface="Calibri" panose="020F0502020204030204" pitchFamily="34" charset="0"/>
                <a:cs typeface="Times New Roman" panose="02020603050405020304" pitchFamily="18" charset="0"/>
              </a:rPr>
              <a:t>Pathol</a:t>
            </a:r>
            <a:r>
              <a:rPr lang="en-GB" sz="900">
                <a:effectLst/>
                <a:latin typeface="Calibri" panose="020F0502020204030204" pitchFamily="34" charset="0"/>
                <a:ea typeface="Calibri" panose="020F0502020204030204" pitchFamily="34" charset="0"/>
                <a:cs typeface="Times New Roman" panose="02020603050405020304" pitchFamily="18" charset="0"/>
              </a:rPr>
              <a:t>. 2001;54:577–589.</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Roan F, et al. J Clin Invest. 2019;129:1441–1451.</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Salter BM et al. </a:t>
            </a:r>
            <a:r>
              <a:rPr lang="en-NZ" sz="900">
                <a:effectLst/>
                <a:latin typeface="Calibri" panose="020F0502020204030204" pitchFamily="34" charset="0"/>
                <a:ea typeface="Calibri" panose="020F0502020204030204" pitchFamily="34" charset="0"/>
                <a:cs typeface="Times New Roman" panose="02020603050405020304" pitchFamily="18" charset="0"/>
              </a:rPr>
              <a:t>J </a:t>
            </a:r>
            <a:r>
              <a:rPr lang="en-NZ" sz="900" err="1">
                <a:effectLst/>
                <a:latin typeface="Calibri" panose="020F0502020204030204" pitchFamily="34" charset="0"/>
                <a:ea typeface="Calibri" panose="020F0502020204030204" pitchFamily="34" charset="0"/>
                <a:cs typeface="Times New Roman" panose="02020603050405020304" pitchFamily="18" charset="0"/>
              </a:rPr>
              <a:t>Leukoc</a:t>
            </a:r>
            <a:r>
              <a:rPr lang="en-NZ" sz="900">
                <a:effectLst/>
                <a:latin typeface="Calibri" panose="020F0502020204030204" pitchFamily="34" charset="0"/>
                <a:ea typeface="Calibri" panose="020F0502020204030204" pitchFamily="34" charset="0"/>
                <a:cs typeface="Times New Roman" panose="02020603050405020304" pitchFamily="18" charset="0"/>
              </a:rPr>
              <a:t> Biol. 2019;106:889–901.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Scott-Taylor TH. </a:t>
            </a:r>
            <a:r>
              <a:rPr lang="en-GB" sz="900" err="1">
                <a:effectLst/>
                <a:latin typeface="Calibri" panose="020F0502020204030204" pitchFamily="34" charset="0"/>
                <a:ea typeface="Calibri" panose="020F0502020204030204" pitchFamily="34" charset="0"/>
                <a:cs typeface="Times New Roman" panose="02020603050405020304" pitchFamily="18" charset="0"/>
              </a:rPr>
              <a:t>Immun</a:t>
            </a:r>
            <a:r>
              <a:rPr lang="en-GB" sz="900">
                <a:effectLst/>
                <a:latin typeface="Calibri" panose="020F0502020204030204" pitchFamily="34" charset="0"/>
                <a:ea typeface="Calibri" panose="020F0502020204030204" pitchFamily="34" charset="0"/>
                <a:cs typeface="Times New Roman" panose="02020603050405020304" pitchFamily="18" charset="0"/>
              </a:rPr>
              <a:t> </a:t>
            </a:r>
            <a:r>
              <a:rPr lang="en-GB" sz="900" err="1">
                <a:effectLst/>
                <a:latin typeface="Calibri" panose="020F0502020204030204" pitchFamily="34" charset="0"/>
                <a:ea typeface="Calibri" panose="020F0502020204030204" pitchFamily="34" charset="0"/>
                <a:cs typeface="Times New Roman" panose="02020603050405020304" pitchFamily="18" charset="0"/>
              </a:rPr>
              <a:t>Inflamm</a:t>
            </a:r>
            <a:r>
              <a:rPr lang="en-GB" sz="900">
                <a:effectLst/>
                <a:latin typeface="Calibri" panose="020F0502020204030204" pitchFamily="34" charset="0"/>
                <a:ea typeface="Calibri" panose="020F0502020204030204" pitchFamily="34" charset="0"/>
                <a:cs typeface="Times New Roman" panose="02020603050405020304" pitchFamily="18" charset="0"/>
              </a:rPr>
              <a:t> Dis. 2017;6(1):13–33.</a:t>
            </a:r>
          </a:p>
          <a:p>
            <a:pPr>
              <a:lnSpc>
                <a:spcPct val="107000"/>
              </a:lnSpc>
              <a:spcBef>
                <a:spcPts val="0"/>
              </a:spcBef>
              <a:spcAft>
                <a:spcPts val="500"/>
              </a:spcAft>
              <a:buClr>
                <a:srgbClr val="590995"/>
              </a:buClr>
            </a:pPr>
            <a:r>
              <a:rPr lang="da-DK" sz="900">
                <a:effectLst/>
                <a:latin typeface="Calibri" panose="020F0502020204030204" pitchFamily="34" charset="0"/>
                <a:ea typeface="Calibri" panose="020F0502020204030204" pitchFamily="34" charset="0"/>
                <a:cs typeface="Times New Roman" panose="02020603050405020304" pitchFamily="18" charset="0"/>
              </a:rPr>
              <a:t>Shan L, et al. J Immunol. 2010;184:7134–7143.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Stone KD et al. J Allergy Clin Immunol. 2010;125(2 </a:t>
            </a:r>
            <a:r>
              <a:rPr lang="en-GB" sz="900" err="1">
                <a:effectLst/>
                <a:latin typeface="Calibri" panose="020F0502020204030204" pitchFamily="34" charset="0"/>
                <a:ea typeface="Calibri" panose="020F0502020204030204" pitchFamily="34" charset="0"/>
                <a:cs typeface="Times New Roman" panose="02020603050405020304" pitchFamily="18" charset="0"/>
              </a:rPr>
              <a:t>Suppl</a:t>
            </a:r>
            <a:r>
              <a:rPr lang="en-GB" sz="900">
                <a:effectLst/>
                <a:latin typeface="Calibri" panose="020F0502020204030204" pitchFamily="34" charset="0"/>
                <a:ea typeface="Calibri" panose="020F0502020204030204" pitchFamily="34" charset="0"/>
                <a:cs typeface="Times New Roman" panose="02020603050405020304" pitchFamily="18" charset="0"/>
              </a:rPr>
              <a:t> 2):S73–S80.</a:t>
            </a: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Sverrild A, et al. J Allergy Clin Immunol. 2010;126:952–958.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fr-FR" sz="900">
                <a:effectLst/>
                <a:latin typeface="Calibri" panose="020F0502020204030204" pitchFamily="34" charset="0"/>
                <a:ea typeface="Calibri" panose="020F0502020204030204" pitchFamily="34" charset="0"/>
                <a:cs typeface="Times New Roman" panose="02020603050405020304" pitchFamily="18" charset="0"/>
              </a:rPr>
              <a:t>Sverrild A, et al. Respir Res. 2021;22:28.</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Tran TN, et al. Ann Allergy Asthma Immunol. 2016;116:37–42.</a:t>
            </a:r>
          </a:p>
          <a:p>
            <a:pPr>
              <a:lnSpc>
                <a:spcPct val="107000"/>
              </a:lnSpc>
              <a:spcBef>
                <a:spcPts val="0"/>
              </a:spcBef>
              <a:spcAft>
                <a:spcPts val="500"/>
              </a:spcAft>
              <a:buClr>
                <a:srgbClr val="590995"/>
              </a:buClr>
            </a:pPr>
            <a:r>
              <a:rPr lang="en-GB" sz="900" err="1">
                <a:effectLst/>
                <a:latin typeface="Calibri" panose="020F0502020204030204" pitchFamily="34" charset="0"/>
                <a:ea typeface="Calibri" panose="020F0502020204030204" pitchFamily="34" charset="0"/>
                <a:cs typeface="Times New Roman" panose="02020603050405020304" pitchFamily="18" charset="0"/>
              </a:rPr>
              <a:t>Varricchi</a:t>
            </a:r>
            <a:r>
              <a:rPr lang="en-GB" sz="900">
                <a:effectLst/>
                <a:latin typeface="Calibri" panose="020F0502020204030204" pitchFamily="34" charset="0"/>
                <a:ea typeface="Calibri" panose="020F0502020204030204" pitchFamily="34" charset="0"/>
                <a:cs typeface="Times New Roman" panose="02020603050405020304" pitchFamily="18" charset="0"/>
              </a:rPr>
              <a:t> G, et al. Front Immunol 2018;9:1595.</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Walford HH et al. J Asthma Allergy. 2014;7:53–65.</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Wark PA and Gibson PG. Thorax. 2006;61:909–915.</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West EE, et al. Drug </a:t>
            </a:r>
            <a:r>
              <a:rPr lang="en-GB" sz="900" err="1">
                <a:effectLst/>
                <a:latin typeface="Calibri" panose="020F0502020204030204" pitchFamily="34" charset="0"/>
                <a:ea typeface="Calibri" panose="020F0502020204030204" pitchFamily="34" charset="0"/>
                <a:cs typeface="Times New Roman" panose="02020603050405020304" pitchFamily="18" charset="0"/>
              </a:rPr>
              <a:t>Discov</a:t>
            </a:r>
            <a:r>
              <a:rPr lang="en-GB" sz="900">
                <a:effectLst/>
                <a:latin typeface="Calibri" panose="020F0502020204030204" pitchFamily="34" charset="0"/>
                <a:ea typeface="Calibri" panose="020F0502020204030204" pitchFamily="34" charset="0"/>
                <a:cs typeface="Times New Roman" panose="02020603050405020304" pitchFamily="18" charset="0"/>
              </a:rPr>
              <a:t> Today Dis Mech. 2012;9:3–4.</a:t>
            </a:r>
          </a:p>
          <a:p>
            <a:pPr>
              <a:lnSpc>
                <a:spcPct val="107000"/>
              </a:lnSpc>
              <a:spcBef>
                <a:spcPts val="0"/>
              </a:spcBef>
              <a:spcAft>
                <a:spcPts val="500"/>
              </a:spcAft>
              <a:buClr>
                <a:srgbClr val="590995"/>
              </a:buClr>
            </a:pPr>
            <a:r>
              <a:rPr lang="en-GB" sz="900">
                <a:effectLst/>
                <a:latin typeface="Calibri" panose="020F0502020204030204" pitchFamily="34" charset="0"/>
                <a:ea typeface="Calibri" panose="020F0502020204030204" pitchFamily="34" charset="0"/>
                <a:cs typeface="Times New Roman" panose="02020603050405020304" pitchFamily="18" charset="0"/>
              </a:rPr>
              <a:t>Zhou B, et al. Nat Immunol 2005;6(10):1047–1053.</a:t>
            </a:r>
            <a:endParaRPr lang="en-GB" sz="900" b="1"/>
          </a:p>
        </p:txBody>
      </p:sp>
    </p:spTree>
    <p:extLst>
      <p:ext uri="{BB962C8B-B14F-4D97-AF65-F5344CB8AC3E}">
        <p14:creationId xmlns:p14="http://schemas.microsoft.com/office/powerpoint/2010/main" val="57655289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Airway inflammation is a key feature of severe asthma</a:t>
            </a:r>
            <a:endParaRPr lang="en-GB" baseline="30000"/>
          </a:p>
        </p:txBody>
      </p:sp>
      <p:pic>
        <p:nvPicPr>
          <p:cNvPr id="61" name="Picture 12">
            <a:extLst>
              <a:ext uri="{FF2B5EF4-FFF2-40B4-BE49-F238E27FC236}">
                <a16:creationId xmlns:a16="http://schemas.microsoft.com/office/drawing/2014/main" id="{8EFB39EA-C0BF-21A4-A268-872B0C17AA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635025" y="1974385"/>
            <a:ext cx="3759779" cy="359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6120386"/>
            <a:ext cx="10512000" cy="471214"/>
          </a:xfrm>
        </p:spPr>
        <p:txBody>
          <a:bodyPr/>
          <a:lstStyle/>
          <a:p>
            <a:r>
              <a:rPr lang="en-GB" sz="800"/>
              <a:t>Figure adapted from Severe Asthma Toolkit. Centre of Excellence in Severe Asthma. Available at: https://toolkit.severeasthma.org.au/management/asthma-pathophysiology/ [Accessed May 2023].</a:t>
            </a:r>
            <a:br>
              <a:rPr lang="fr-FR" sz="800" b="1"/>
            </a:br>
            <a:r>
              <a:rPr lang="fr-FR" sz="800" b="1" err="1"/>
              <a:t>Abbreviations</a:t>
            </a:r>
            <a:r>
              <a:rPr lang="fr-FR" sz="800"/>
              <a:t>: </a:t>
            </a:r>
            <a:r>
              <a:rPr lang="en-GB" sz="800"/>
              <a:t>AHR, airway hyperresponsiveness; </a:t>
            </a:r>
            <a:r>
              <a:rPr lang="en-GB" sz="800" err="1"/>
              <a:t>FeNO</a:t>
            </a:r>
            <a:r>
              <a:rPr lang="en-GB" sz="800"/>
              <a:t>, fractional exhaled nitric oxide. </a:t>
            </a:r>
          </a:p>
          <a:p>
            <a:r>
              <a:rPr lang="en-GB" sz="800" b="1"/>
              <a:t>References</a:t>
            </a:r>
            <a:r>
              <a:rPr lang="en-GB" sz="800"/>
              <a:t>: 1. </a:t>
            </a:r>
            <a:r>
              <a:rPr lang="nb-NO" sz="800"/>
              <a:t>Comberiati P, et al. Immunol Allergy Clin North Am. 2018;38:545–571; 2.</a:t>
            </a:r>
            <a:r>
              <a:rPr lang="en-GB" sz="800"/>
              <a:t> </a:t>
            </a:r>
            <a:r>
              <a:rPr lang="fr-FR" sz="800" err="1"/>
              <a:t>Gauvreau</a:t>
            </a:r>
            <a:r>
              <a:rPr lang="fr-FR" sz="800"/>
              <a:t> GM. et al. Expert </a:t>
            </a:r>
            <a:r>
              <a:rPr lang="fr-FR" sz="800" err="1"/>
              <a:t>Opin</a:t>
            </a:r>
            <a:r>
              <a:rPr lang="fr-FR" sz="800"/>
              <a:t> </a:t>
            </a:r>
            <a:r>
              <a:rPr lang="fr-FR" sz="800" err="1"/>
              <a:t>Ther</a:t>
            </a:r>
            <a:r>
              <a:rPr lang="fr-FR" sz="800"/>
              <a:t> </a:t>
            </a:r>
            <a:r>
              <a:rPr lang="fr-FR" sz="800" err="1"/>
              <a:t>Targets</a:t>
            </a:r>
            <a:r>
              <a:rPr lang="fr-FR" sz="800"/>
              <a:t>. 2020;24:777–792; 3. </a:t>
            </a:r>
            <a:r>
              <a:rPr lang="nb-NO" sz="800"/>
              <a:t>Bennett JM, et al. Front Med (Lausanne). 2018;5:316; </a:t>
            </a:r>
            <a:r>
              <a:rPr lang="fr-FR" sz="800"/>
              <a:t>4. </a:t>
            </a:r>
            <a:r>
              <a:rPr lang="fr-FR" sz="800" err="1"/>
              <a:t>Nakwan</a:t>
            </a:r>
            <a:r>
              <a:rPr lang="fr-FR" sz="800"/>
              <a:t> N, et al. Adv </a:t>
            </a:r>
            <a:r>
              <a:rPr lang="fr-FR" sz="800" err="1"/>
              <a:t>Respir</a:t>
            </a:r>
            <a:r>
              <a:rPr lang="fr-FR" sz="800"/>
              <a:t> Med. 2022;doi:10.5603/ARM.a2022.0015; 5. Chapman DG and Irvin CG. Clin </a:t>
            </a:r>
            <a:r>
              <a:rPr lang="fr-FR" sz="800" err="1"/>
              <a:t>Exp</a:t>
            </a:r>
            <a:r>
              <a:rPr lang="fr-FR" sz="800"/>
              <a:t> </a:t>
            </a:r>
            <a:r>
              <a:rPr lang="fr-FR" sz="800" err="1"/>
              <a:t>Allergy</a:t>
            </a:r>
            <a:r>
              <a:rPr lang="fr-FR" sz="800"/>
              <a:t>. 2015;45:706–719.</a:t>
            </a:r>
          </a:p>
          <a:p>
            <a:br>
              <a:rPr lang="fr-FR" sz="800"/>
            </a:br>
            <a:r>
              <a:rPr lang="en-GB" sz="800"/>
              <a:t>Z4-54955 | JUNE 2023</a:t>
            </a:r>
          </a:p>
        </p:txBody>
      </p:sp>
      <p:sp>
        <p:nvSpPr>
          <p:cNvPr id="17" name="TextBox 16">
            <a:extLst>
              <a:ext uri="{FF2B5EF4-FFF2-40B4-BE49-F238E27FC236}">
                <a16:creationId xmlns:a16="http://schemas.microsoft.com/office/drawing/2014/main" id="{65E26E2A-480B-3B45-8B71-90D174AB6317}"/>
              </a:ext>
            </a:extLst>
          </p:cNvPr>
          <p:cNvSpPr txBox="1"/>
          <p:nvPr/>
        </p:nvSpPr>
        <p:spPr>
          <a:xfrm>
            <a:off x="9922883" y="2396128"/>
            <a:ext cx="218968" cy="369332"/>
          </a:xfrm>
          <a:prstGeom prst="rect">
            <a:avLst/>
          </a:prstGeom>
          <a:noFill/>
        </p:spPr>
        <p:txBody>
          <a:bodyPr wrap="square" rtlCol="0">
            <a:spAutoFit/>
          </a:bodyPr>
          <a:lstStyle/>
          <a:p>
            <a:endParaRPr lang="en-GB">
              <a:latin typeface="Calibri" panose="020F0502020204030204" pitchFamily="34" charset="0"/>
            </a:endParaRPr>
          </a:p>
        </p:txBody>
      </p:sp>
      <p:sp>
        <p:nvSpPr>
          <p:cNvPr id="5" name="TextBox 4">
            <a:extLst>
              <a:ext uri="{FF2B5EF4-FFF2-40B4-BE49-F238E27FC236}">
                <a16:creationId xmlns:a16="http://schemas.microsoft.com/office/drawing/2014/main" id="{09C692F1-65C8-4C67-5E19-9BD2E417C874}"/>
              </a:ext>
            </a:extLst>
          </p:cNvPr>
          <p:cNvSpPr txBox="1"/>
          <p:nvPr/>
        </p:nvSpPr>
        <p:spPr>
          <a:xfrm>
            <a:off x="548282" y="1319179"/>
            <a:ext cx="6630186" cy="3724096"/>
          </a:xfrm>
          <a:prstGeom prst="rect">
            <a:avLst/>
          </a:prstGeom>
          <a:noFill/>
        </p:spPr>
        <p:txBody>
          <a:bodyPr wrap="square">
            <a:spAutoFit/>
          </a:bodyPr>
          <a:lstStyle/>
          <a:p>
            <a:pPr>
              <a:buClr>
                <a:schemeClr val="accent1"/>
              </a:buClr>
              <a:defRPr/>
            </a:pPr>
            <a:endParaRPr lang="en-US" b="1">
              <a:solidFill>
                <a:schemeClr val="tx2"/>
              </a:solidFill>
            </a:endParaRPr>
          </a:p>
          <a:p>
            <a:pPr>
              <a:buClr>
                <a:schemeClr val="accent1"/>
              </a:buClr>
              <a:defRPr/>
            </a:pPr>
            <a:r>
              <a:rPr lang="en-US" b="1">
                <a:solidFill>
                  <a:schemeClr val="tx2"/>
                </a:solidFill>
              </a:rPr>
              <a:t>Airway inflammation: </a:t>
            </a:r>
          </a:p>
          <a:p>
            <a:pPr marL="285750" indent="-285750">
              <a:spcAft>
                <a:spcPts val="600"/>
              </a:spcAft>
              <a:buFont typeface="Arial" panose="020B0604020202020204" pitchFamily="34" charset="0"/>
              <a:buChar char="•"/>
            </a:pPr>
            <a:r>
              <a:rPr lang="en-GB"/>
              <a:t>Can occur following exposure to </a:t>
            </a:r>
            <a:r>
              <a:rPr lang="en-GB" b="1">
                <a:solidFill>
                  <a:schemeClr val="bg2"/>
                </a:solidFill>
              </a:rPr>
              <a:t>allergens</a:t>
            </a:r>
            <a:r>
              <a:rPr lang="en-GB"/>
              <a:t>, </a:t>
            </a:r>
            <a:r>
              <a:rPr lang="en-GB" b="1">
                <a:solidFill>
                  <a:schemeClr val="bg2"/>
                </a:solidFill>
              </a:rPr>
              <a:t>infections</a:t>
            </a:r>
            <a:r>
              <a:rPr lang="en-GB"/>
              <a:t>, </a:t>
            </a:r>
            <a:r>
              <a:rPr lang="en-GB" b="1">
                <a:solidFill>
                  <a:schemeClr val="bg2"/>
                </a:solidFill>
              </a:rPr>
              <a:t>occupational</a:t>
            </a:r>
            <a:r>
              <a:rPr lang="en-GB" b="1"/>
              <a:t> </a:t>
            </a:r>
            <a:r>
              <a:rPr lang="en-GB" b="1">
                <a:solidFill>
                  <a:schemeClr val="bg2"/>
                </a:solidFill>
              </a:rPr>
              <a:t>triggers</a:t>
            </a:r>
            <a:r>
              <a:rPr lang="en-GB"/>
              <a:t> and/or </a:t>
            </a:r>
            <a:r>
              <a:rPr lang="en-GB" b="1">
                <a:solidFill>
                  <a:schemeClr val="bg2"/>
                </a:solidFill>
              </a:rPr>
              <a:t>environmental </a:t>
            </a:r>
            <a:r>
              <a:rPr lang="en-GB"/>
              <a:t>factors</a:t>
            </a:r>
            <a:r>
              <a:rPr lang="en-GB" baseline="30000"/>
              <a:t>1,2</a:t>
            </a:r>
          </a:p>
          <a:p>
            <a:pPr marL="742950" lvl="1" indent="-285750">
              <a:spcAft>
                <a:spcPts val="600"/>
              </a:spcAft>
              <a:buFont typeface="Arial" panose="020B0604020202020204" pitchFamily="34" charset="0"/>
              <a:buChar char="•"/>
            </a:pPr>
            <a:r>
              <a:rPr lang="en-GB"/>
              <a:t>When chronic, it can lead to disease, as seen in patients </a:t>
            </a:r>
            <a:br>
              <a:rPr lang="en-GB"/>
            </a:br>
            <a:r>
              <a:rPr lang="en-GB"/>
              <a:t>with asthma</a:t>
            </a:r>
            <a:r>
              <a:rPr lang="en-GB" baseline="30000"/>
              <a:t>3</a:t>
            </a:r>
            <a:r>
              <a:rPr lang="en-GB"/>
              <a:t> </a:t>
            </a:r>
            <a:endParaRPr lang="en-NZ"/>
          </a:p>
          <a:p>
            <a:pPr marL="285750" indent="-285750">
              <a:spcAft>
                <a:spcPts val="600"/>
              </a:spcAft>
              <a:buFont typeface="Arial" panose="020B0604020202020204" pitchFamily="34" charset="0"/>
              <a:buChar char="•"/>
            </a:pPr>
            <a:r>
              <a:rPr lang="en-NZ"/>
              <a:t>Involves multiple </a:t>
            </a:r>
            <a:r>
              <a:rPr lang="en-NZ" b="1">
                <a:solidFill>
                  <a:schemeClr val="bg2"/>
                </a:solidFill>
              </a:rPr>
              <a:t>cell types </a:t>
            </a:r>
            <a:r>
              <a:rPr lang="en-NZ"/>
              <a:t>and </a:t>
            </a:r>
            <a:r>
              <a:rPr lang="en-NZ" b="1">
                <a:solidFill>
                  <a:schemeClr val="bg2"/>
                </a:solidFill>
              </a:rPr>
              <a:t>immune pathways</a:t>
            </a:r>
            <a:r>
              <a:rPr lang="en-NZ" baseline="30000"/>
              <a:t>2</a:t>
            </a:r>
            <a:r>
              <a:rPr lang="en-NZ"/>
              <a:t> </a:t>
            </a:r>
          </a:p>
          <a:p>
            <a:pPr marL="285750" indent="-285750">
              <a:spcAft>
                <a:spcPts val="600"/>
              </a:spcAft>
              <a:buFont typeface="Arial" panose="020B0604020202020204" pitchFamily="34" charset="0"/>
              <a:buChar char="•"/>
            </a:pPr>
            <a:r>
              <a:rPr lang="en-GB"/>
              <a:t>Can be measured clinically using </a:t>
            </a:r>
            <a:r>
              <a:rPr lang="en-GB" b="1">
                <a:solidFill>
                  <a:schemeClr val="bg2"/>
                </a:solidFill>
              </a:rPr>
              <a:t>blood eosinophil levels </a:t>
            </a:r>
            <a:br>
              <a:rPr lang="en-GB" b="1">
                <a:solidFill>
                  <a:schemeClr val="bg2"/>
                </a:solidFill>
              </a:rPr>
            </a:br>
            <a:r>
              <a:rPr lang="en-GB"/>
              <a:t>and </a:t>
            </a:r>
            <a:r>
              <a:rPr lang="en-GB" b="1">
                <a:solidFill>
                  <a:schemeClr val="bg2"/>
                </a:solidFill>
              </a:rPr>
              <a:t>FeNO</a:t>
            </a:r>
            <a:r>
              <a:rPr lang="en-GB" baseline="30000"/>
              <a:t>4</a:t>
            </a:r>
            <a:endParaRPr lang="en-NZ" baseline="30000"/>
          </a:p>
          <a:p>
            <a:pPr marL="285750" indent="-285750">
              <a:spcAft>
                <a:spcPts val="600"/>
              </a:spcAft>
              <a:buFont typeface="Arial" panose="020B0604020202020204" pitchFamily="34" charset="0"/>
              <a:buChar char="•"/>
            </a:pPr>
            <a:r>
              <a:rPr lang="en-GB"/>
              <a:t>Is a transient, variable component of </a:t>
            </a:r>
            <a:r>
              <a:rPr lang="en-GB" b="1">
                <a:solidFill>
                  <a:schemeClr val="bg2"/>
                </a:solidFill>
              </a:rPr>
              <a:t>airway hyperresponsiveness </a:t>
            </a:r>
            <a:r>
              <a:rPr lang="en-GB"/>
              <a:t>(</a:t>
            </a:r>
            <a:r>
              <a:rPr lang="en-GB" b="1">
                <a:solidFill>
                  <a:schemeClr val="bg2"/>
                </a:solidFill>
              </a:rPr>
              <a:t>AHR</a:t>
            </a:r>
            <a:r>
              <a:rPr lang="en-GB"/>
              <a:t>),</a:t>
            </a:r>
            <a:r>
              <a:rPr lang="en-GB" baseline="30000"/>
              <a:t>1  </a:t>
            </a:r>
            <a:r>
              <a:rPr lang="en-GB"/>
              <a:t>the severity of which is associated with the number of inflammatory cells (</a:t>
            </a:r>
            <a:r>
              <a:rPr lang="en-GB" b="1">
                <a:solidFill>
                  <a:schemeClr val="bg2"/>
                </a:solidFill>
              </a:rPr>
              <a:t>eosinophils</a:t>
            </a:r>
            <a:r>
              <a:rPr lang="en-GB"/>
              <a:t> and </a:t>
            </a:r>
            <a:r>
              <a:rPr lang="en-GB" b="1">
                <a:solidFill>
                  <a:schemeClr val="bg2"/>
                </a:solidFill>
              </a:rPr>
              <a:t>mast cells</a:t>
            </a:r>
            <a:r>
              <a:rPr lang="en-GB"/>
              <a:t>) in the airway</a:t>
            </a:r>
            <a:r>
              <a:rPr lang="en-GB" baseline="30000"/>
              <a:t>5</a:t>
            </a:r>
            <a:r>
              <a:rPr lang="en-GB"/>
              <a:t> </a:t>
            </a:r>
          </a:p>
        </p:txBody>
      </p:sp>
      <p:sp>
        <p:nvSpPr>
          <p:cNvPr id="46" name="TextBox 45">
            <a:extLst>
              <a:ext uri="{FF2B5EF4-FFF2-40B4-BE49-F238E27FC236}">
                <a16:creationId xmlns:a16="http://schemas.microsoft.com/office/drawing/2014/main" id="{55801B88-5BF7-4E4F-8754-DAF5711567C6}"/>
              </a:ext>
            </a:extLst>
          </p:cNvPr>
          <p:cNvSpPr txBox="1"/>
          <p:nvPr/>
        </p:nvSpPr>
        <p:spPr>
          <a:xfrm>
            <a:off x="7675915" y="1601426"/>
            <a:ext cx="1785198" cy="276999"/>
          </a:xfrm>
          <a:prstGeom prst="rect">
            <a:avLst/>
          </a:prstGeom>
          <a:noFill/>
        </p:spPr>
        <p:txBody>
          <a:bodyPr wrap="square" rtlCol="0">
            <a:spAutoFit/>
          </a:bodyPr>
          <a:lstStyle/>
          <a:p>
            <a:pPr algn="r">
              <a:buClr>
                <a:schemeClr val="accent1"/>
              </a:buClr>
            </a:pPr>
            <a:r>
              <a:rPr lang="en-US" sz="1200" b="1">
                <a:solidFill>
                  <a:schemeClr val="tx2"/>
                </a:solidFill>
                <a:latin typeface="+mj-lt"/>
              </a:rPr>
              <a:t>Healthy airway</a:t>
            </a:r>
            <a:endParaRPr lang="en-GB" sz="1200" b="1">
              <a:solidFill>
                <a:schemeClr val="tx2"/>
              </a:solidFill>
              <a:latin typeface="+mj-lt"/>
            </a:endParaRPr>
          </a:p>
        </p:txBody>
      </p:sp>
      <p:sp>
        <p:nvSpPr>
          <p:cNvPr id="47" name="TextBox 46">
            <a:extLst>
              <a:ext uri="{FF2B5EF4-FFF2-40B4-BE49-F238E27FC236}">
                <a16:creationId xmlns:a16="http://schemas.microsoft.com/office/drawing/2014/main" id="{FD29BBF4-B159-F423-4C00-0A9AA88F6CA2}"/>
              </a:ext>
            </a:extLst>
          </p:cNvPr>
          <p:cNvSpPr txBox="1"/>
          <p:nvPr/>
        </p:nvSpPr>
        <p:spPr>
          <a:xfrm>
            <a:off x="9596694" y="1512720"/>
            <a:ext cx="2184674" cy="461665"/>
          </a:xfrm>
          <a:prstGeom prst="rect">
            <a:avLst/>
          </a:prstGeom>
          <a:noFill/>
        </p:spPr>
        <p:txBody>
          <a:bodyPr wrap="square" rtlCol="0">
            <a:spAutoFit/>
          </a:bodyPr>
          <a:lstStyle/>
          <a:p>
            <a:pPr>
              <a:buClr>
                <a:schemeClr val="accent1"/>
              </a:buClr>
            </a:pPr>
            <a:r>
              <a:rPr lang="en-US" sz="1200" b="1">
                <a:solidFill>
                  <a:schemeClr val="tx2"/>
                </a:solidFill>
                <a:latin typeface="+mj-lt"/>
              </a:rPr>
              <a:t>Airway of patient with severe asthma</a:t>
            </a:r>
            <a:endParaRPr lang="en-GB" sz="1200" b="1">
              <a:solidFill>
                <a:schemeClr val="tx2"/>
              </a:solidFill>
              <a:latin typeface="+mj-lt"/>
            </a:endParaRPr>
          </a:p>
        </p:txBody>
      </p:sp>
      <p:grpSp>
        <p:nvGrpSpPr>
          <p:cNvPr id="10" name="Group 9">
            <a:extLst>
              <a:ext uri="{FF2B5EF4-FFF2-40B4-BE49-F238E27FC236}">
                <a16:creationId xmlns:a16="http://schemas.microsoft.com/office/drawing/2014/main" id="{82F6EB9A-02BA-BC1A-B0F6-F75604B3167F}"/>
              </a:ext>
            </a:extLst>
          </p:cNvPr>
          <p:cNvGrpSpPr/>
          <p:nvPr/>
        </p:nvGrpSpPr>
        <p:grpSpPr>
          <a:xfrm>
            <a:off x="10894587" y="6381538"/>
            <a:ext cx="1099968" cy="287551"/>
            <a:chOff x="10894587" y="6381538"/>
            <a:chExt cx="1099968" cy="287551"/>
          </a:xfrm>
        </p:grpSpPr>
        <p:grpSp>
          <p:nvGrpSpPr>
            <p:cNvPr id="11" name="Group 10">
              <a:extLst>
                <a:ext uri="{FF2B5EF4-FFF2-40B4-BE49-F238E27FC236}">
                  <a16:creationId xmlns:a16="http://schemas.microsoft.com/office/drawing/2014/main" id="{71A1D563-2D78-9339-3FF1-C39EBE353244}"/>
                </a:ext>
              </a:extLst>
            </p:cNvPr>
            <p:cNvGrpSpPr/>
            <p:nvPr/>
          </p:nvGrpSpPr>
          <p:grpSpPr>
            <a:xfrm>
              <a:off x="10894587" y="6381538"/>
              <a:ext cx="1099968" cy="287551"/>
              <a:chOff x="5334172" y="6525312"/>
              <a:chExt cx="1099968" cy="287551"/>
            </a:xfrm>
          </p:grpSpPr>
          <p:sp>
            <p:nvSpPr>
              <p:cNvPr id="14" name="Rectangle: Rounded Corners 13">
                <a:extLst>
                  <a:ext uri="{FF2B5EF4-FFF2-40B4-BE49-F238E27FC236}">
                    <a16:creationId xmlns:a16="http://schemas.microsoft.com/office/drawing/2014/main" id="{A50123AE-1B74-7898-4B24-0414B5D34F0F}"/>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3">
                <a:hlinkClick r:id="" action="ppaction://hlinkshowjump?jump=previousslide"/>
                <a:extLst>
                  <a:ext uri="{FF2B5EF4-FFF2-40B4-BE49-F238E27FC236}">
                    <a16:creationId xmlns:a16="http://schemas.microsoft.com/office/drawing/2014/main" id="{7B4F596D-B120-90FB-4387-3912D28719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0800000">
                <a:off x="5657217" y="6560801"/>
                <a:ext cx="216000" cy="216000"/>
              </a:xfrm>
              <a:prstGeom prst="rect">
                <a:avLst/>
              </a:prstGeom>
            </p:spPr>
          </p:pic>
          <p:pic>
            <p:nvPicPr>
              <p:cNvPr id="16" name="Graphic 3">
                <a:hlinkClick r:id="" action="ppaction://hlinkshowjump?jump=nextslide"/>
                <a:extLst>
                  <a:ext uri="{FF2B5EF4-FFF2-40B4-BE49-F238E27FC236}">
                    <a16:creationId xmlns:a16="http://schemas.microsoft.com/office/drawing/2014/main" id="{8B6FB667-D417-AAD1-06B6-27A97146FC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0800000" flipH="1">
                <a:off x="5922567" y="6560801"/>
                <a:ext cx="216000" cy="216000"/>
              </a:xfrm>
              <a:prstGeom prst="rect">
                <a:avLst/>
              </a:prstGeom>
            </p:spPr>
          </p:pic>
        </p:grpSp>
        <p:pic>
          <p:nvPicPr>
            <p:cNvPr id="12" name="Graphic 14">
              <a:hlinkClick r:id="rId6" action="ppaction://hlinksldjump"/>
              <a:extLst>
                <a:ext uri="{FF2B5EF4-FFF2-40B4-BE49-F238E27FC236}">
                  <a16:creationId xmlns:a16="http://schemas.microsoft.com/office/drawing/2014/main" id="{4449F3E2-99AB-5D40-0ACC-C827B3922C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734234" y="6417528"/>
              <a:ext cx="216000" cy="216000"/>
            </a:xfrm>
            <a:prstGeom prst="rect">
              <a:avLst/>
            </a:prstGeom>
          </p:spPr>
        </p:pic>
        <p:pic>
          <p:nvPicPr>
            <p:cNvPr id="13" name="Graphic 2">
              <a:hlinkClick r:id="rId9" action="ppaction://hlinksldjump"/>
              <a:extLst>
                <a:ext uri="{FF2B5EF4-FFF2-40B4-BE49-F238E27FC236}">
                  <a16:creationId xmlns:a16="http://schemas.microsoft.com/office/drawing/2014/main" id="{D2C5D907-D25E-6189-FA91-44BF1BCC36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38417963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1" y="180000"/>
            <a:ext cx="11148119" cy="720000"/>
          </a:xfrm>
        </p:spPr>
        <p:txBody>
          <a:bodyPr/>
          <a:lstStyle/>
          <a:p>
            <a:r>
              <a:rPr lang="en-GB"/>
              <a:t>Airway hyperresponsiveness contributes to severe </a:t>
            </a:r>
            <a:br>
              <a:rPr lang="en-GB"/>
            </a:br>
            <a:r>
              <a:rPr lang="en-GB"/>
              <a:t>asthma pathogenesis </a:t>
            </a:r>
            <a:endParaRPr lang="en-GB" baseline="30000"/>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1" y="6061084"/>
            <a:ext cx="10512000" cy="504729"/>
          </a:xfrm>
        </p:spPr>
        <p:txBody>
          <a:bodyPr/>
          <a:lstStyle/>
          <a:p>
            <a:r>
              <a:rPr lang="fr-FR" sz="800" b="1" err="1"/>
              <a:t>Abbreviations</a:t>
            </a:r>
            <a:r>
              <a:rPr lang="fr-FR" sz="800"/>
              <a:t>: </a:t>
            </a:r>
            <a:r>
              <a:rPr lang="en-GB" sz="800"/>
              <a:t>AHR, airway hyperresponsiveness. </a:t>
            </a:r>
          </a:p>
          <a:p>
            <a:r>
              <a:rPr lang="en-GB" sz="800" b="1"/>
              <a:t>References</a:t>
            </a:r>
            <a:r>
              <a:rPr lang="en-GB" sz="800"/>
              <a:t>: 1. </a:t>
            </a:r>
            <a:r>
              <a:rPr lang="fr-FR" sz="800"/>
              <a:t>Chapman DG, et al. Clin </a:t>
            </a:r>
            <a:r>
              <a:rPr lang="fr-FR" sz="800" err="1"/>
              <a:t>Exp</a:t>
            </a:r>
            <a:r>
              <a:rPr lang="fr-FR" sz="800"/>
              <a:t> </a:t>
            </a:r>
            <a:r>
              <a:rPr lang="fr-FR" sz="800" err="1"/>
              <a:t>Allergy</a:t>
            </a:r>
            <a:r>
              <a:rPr lang="fr-FR" sz="800"/>
              <a:t>. 2015;45(4):706</a:t>
            </a:r>
            <a:r>
              <a:rPr lang="en-GB" sz="800"/>
              <a:t>–</a:t>
            </a:r>
            <a:r>
              <a:rPr lang="fr-FR" sz="800"/>
              <a:t>719; 2. </a:t>
            </a:r>
            <a:r>
              <a:rPr lang="fr-FR" sz="800" err="1"/>
              <a:t>Berair</a:t>
            </a:r>
            <a:r>
              <a:rPr lang="fr-FR" sz="800"/>
              <a:t> R, et al. J </a:t>
            </a:r>
            <a:r>
              <a:rPr lang="fr-FR" sz="800" err="1"/>
              <a:t>Allergy</a:t>
            </a:r>
            <a:r>
              <a:rPr lang="fr-FR" sz="800"/>
              <a:t> Cairo. 2013;2013:185971; 3.</a:t>
            </a:r>
            <a:r>
              <a:rPr lang="da-DK" sz="800"/>
              <a:t> Brightling CE, et al. N Engl J Med. 2002;346:1699–1705;</a:t>
            </a:r>
            <a:r>
              <a:rPr lang="fr-FR" sz="800"/>
              <a:t> 4. </a:t>
            </a:r>
            <a:r>
              <a:rPr lang="fr-FR" sz="800" err="1"/>
              <a:t>Sverrild</a:t>
            </a:r>
            <a:r>
              <a:rPr lang="fr-FR" sz="800"/>
              <a:t> A, et al. </a:t>
            </a:r>
            <a:r>
              <a:rPr lang="fr-FR" sz="800" err="1"/>
              <a:t>Respir</a:t>
            </a:r>
            <a:r>
              <a:rPr lang="fr-FR" sz="800"/>
              <a:t> </a:t>
            </a:r>
            <a:r>
              <a:rPr lang="fr-FR" sz="800" err="1"/>
              <a:t>Res</a:t>
            </a:r>
            <a:r>
              <a:rPr lang="fr-FR" sz="800"/>
              <a:t>. 2021;22:28; 5. </a:t>
            </a:r>
            <a:r>
              <a:rPr lang="fr-FR" sz="800" err="1"/>
              <a:t>Sverrild</a:t>
            </a:r>
            <a:r>
              <a:rPr lang="fr-FR" sz="800"/>
              <a:t> A, et al. J </a:t>
            </a:r>
            <a:r>
              <a:rPr lang="fr-FR" sz="800" err="1"/>
              <a:t>Allergy</a:t>
            </a:r>
            <a:r>
              <a:rPr lang="fr-FR" sz="800"/>
              <a:t> Clin </a:t>
            </a:r>
            <a:r>
              <a:rPr lang="fr-FR" sz="800" err="1"/>
              <a:t>Immunol</a:t>
            </a:r>
            <a:r>
              <a:rPr lang="fr-FR" sz="800"/>
              <a:t>. 2010;126:952–958.</a:t>
            </a:r>
          </a:p>
          <a:p>
            <a:endParaRPr lang="fr-FR" sz="800"/>
          </a:p>
          <a:p>
            <a:r>
              <a:rPr lang="en-GB" sz="800"/>
              <a:t>Z4-54955 | JUNE 2023</a:t>
            </a:r>
          </a:p>
        </p:txBody>
      </p:sp>
      <p:sp>
        <p:nvSpPr>
          <p:cNvPr id="17" name="TextBox 16">
            <a:extLst>
              <a:ext uri="{FF2B5EF4-FFF2-40B4-BE49-F238E27FC236}">
                <a16:creationId xmlns:a16="http://schemas.microsoft.com/office/drawing/2014/main" id="{65E26E2A-480B-3B45-8B71-90D174AB6317}"/>
              </a:ext>
            </a:extLst>
          </p:cNvPr>
          <p:cNvSpPr txBox="1"/>
          <p:nvPr/>
        </p:nvSpPr>
        <p:spPr>
          <a:xfrm>
            <a:off x="9922883" y="2396128"/>
            <a:ext cx="218968" cy="369332"/>
          </a:xfrm>
          <a:prstGeom prst="rect">
            <a:avLst/>
          </a:prstGeom>
          <a:noFill/>
        </p:spPr>
        <p:txBody>
          <a:bodyPr wrap="square" rtlCol="0">
            <a:spAutoFit/>
          </a:bodyPr>
          <a:lstStyle/>
          <a:p>
            <a:endParaRPr lang="en-GB">
              <a:latin typeface="Calibri" panose="020F0502020204030204" pitchFamily="34" charset="0"/>
            </a:endParaRPr>
          </a:p>
        </p:txBody>
      </p:sp>
      <p:sp>
        <p:nvSpPr>
          <p:cNvPr id="5" name="TextBox 4">
            <a:extLst>
              <a:ext uri="{FF2B5EF4-FFF2-40B4-BE49-F238E27FC236}">
                <a16:creationId xmlns:a16="http://schemas.microsoft.com/office/drawing/2014/main" id="{09C692F1-65C8-4C67-5E19-9BD2E417C874}"/>
              </a:ext>
            </a:extLst>
          </p:cNvPr>
          <p:cNvSpPr txBox="1"/>
          <p:nvPr/>
        </p:nvSpPr>
        <p:spPr>
          <a:xfrm>
            <a:off x="436126" y="1575581"/>
            <a:ext cx="5655543" cy="4247317"/>
          </a:xfrm>
          <a:prstGeom prst="rect">
            <a:avLst/>
          </a:prstGeom>
          <a:noFill/>
        </p:spPr>
        <p:txBody>
          <a:bodyPr wrap="square">
            <a:spAutoFit/>
          </a:bodyPr>
          <a:lstStyle/>
          <a:p>
            <a:pPr>
              <a:spcAft>
                <a:spcPts val="600"/>
              </a:spcAft>
            </a:pPr>
            <a:r>
              <a:rPr kumimoji="0" lang="en-US" b="1" i="0" u="none" strike="noStrike" kern="1200" cap="none" spc="0" normalizeH="0" baseline="0">
                <a:ln>
                  <a:noFill/>
                </a:ln>
                <a:solidFill>
                  <a:schemeClr val="tx2"/>
                </a:solidFill>
                <a:effectLst/>
                <a:uLnTx/>
                <a:uFillTx/>
                <a:ea typeface="+mn-ea"/>
                <a:cs typeface="+mn-cs"/>
              </a:rPr>
              <a:t>Airway hyperresponsiveness (AHR):</a:t>
            </a:r>
          </a:p>
          <a:p>
            <a:endParaRPr lang="en-US" b="1">
              <a:solidFill>
                <a:schemeClr val="tx2"/>
              </a:solidFill>
            </a:endParaRPr>
          </a:p>
          <a:p>
            <a:pPr marL="285750" indent="-285750">
              <a:spcAft>
                <a:spcPts val="600"/>
              </a:spcAft>
              <a:buFont typeface="Arial" panose="020B0604020202020204" pitchFamily="34" charset="0"/>
              <a:buChar char="•"/>
            </a:pPr>
            <a:r>
              <a:rPr lang="en-NZ"/>
              <a:t>A </a:t>
            </a:r>
            <a:r>
              <a:rPr lang="en-NZ" b="1">
                <a:solidFill>
                  <a:schemeClr val="bg2"/>
                </a:solidFill>
              </a:rPr>
              <a:t>predisposition of the airways to narrow </a:t>
            </a:r>
            <a:r>
              <a:rPr lang="en-NZ"/>
              <a:t>in response to stimuli that produce little to no effect in healthy individuals</a:t>
            </a:r>
            <a:r>
              <a:rPr lang="en-NZ" baseline="30000"/>
              <a:t>1</a:t>
            </a:r>
          </a:p>
          <a:p>
            <a:pPr marL="285750" indent="-285750">
              <a:spcAft>
                <a:spcPts val="600"/>
              </a:spcAft>
              <a:buFont typeface="Arial" panose="020B0604020202020204" pitchFamily="34" charset="0"/>
              <a:buChar char="•"/>
            </a:pPr>
            <a:r>
              <a:rPr lang="en-GB"/>
              <a:t>AHR is an intricate interplay of airway </a:t>
            </a:r>
            <a:r>
              <a:rPr lang="en-GB" b="1">
                <a:solidFill>
                  <a:schemeClr val="bg2"/>
                </a:solidFill>
              </a:rPr>
              <a:t>inflammation</a:t>
            </a:r>
            <a:r>
              <a:rPr lang="en-GB"/>
              <a:t>, </a:t>
            </a:r>
            <a:r>
              <a:rPr lang="en-GB" b="1">
                <a:solidFill>
                  <a:schemeClr val="bg2"/>
                </a:solidFill>
              </a:rPr>
              <a:t>remodelling</a:t>
            </a:r>
            <a:r>
              <a:rPr lang="en-GB"/>
              <a:t> and </a:t>
            </a:r>
            <a:r>
              <a:rPr lang="en-GB" b="1">
                <a:solidFill>
                  <a:schemeClr val="bg2"/>
                </a:solidFill>
              </a:rPr>
              <a:t>smooth muscle hypercontractility</a:t>
            </a:r>
            <a:r>
              <a:rPr lang="en-GB" baseline="30000"/>
              <a:t>1,2</a:t>
            </a:r>
            <a:endParaRPr lang="en-NZ" baseline="30000"/>
          </a:p>
          <a:p>
            <a:pPr marL="285750" indent="-285750">
              <a:spcAft>
                <a:spcPts val="600"/>
              </a:spcAft>
              <a:buFont typeface="Arial" panose="020B0604020202020204" pitchFamily="34" charset="0"/>
              <a:buChar char="•"/>
            </a:pPr>
            <a:r>
              <a:rPr lang="en-US"/>
              <a:t>AHR </a:t>
            </a:r>
            <a:r>
              <a:rPr lang="en-US">
                <a:solidFill>
                  <a:schemeClr val="tx1"/>
                </a:solidFill>
              </a:rPr>
              <a:t>severity is associated with </a:t>
            </a:r>
            <a:r>
              <a:rPr lang="en-US" b="1">
                <a:solidFill>
                  <a:schemeClr val="bg2"/>
                </a:solidFill>
              </a:rPr>
              <a:t>increased</a:t>
            </a:r>
            <a:r>
              <a:rPr lang="en-US">
                <a:solidFill>
                  <a:schemeClr val="tx1"/>
                </a:solidFill>
              </a:rPr>
              <a:t> asthma symptoms</a:t>
            </a:r>
            <a:r>
              <a:rPr lang="en-US" baseline="30000">
                <a:solidFill>
                  <a:schemeClr val="tx1"/>
                </a:solidFill>
              </a:rPr>
              <a:t>1</a:t>
            </a:r>
          </a:p>
          <a:p>
            <a:pPr marL="285750" indent="-285750">
              <a:spcAft>
                <a:spcPts val="600"/>
              </a:spcAft>
              <a:buClr>
                <a:schemeClr val="tx1"/>
              </a:buClr>
              <a:buFont typeface="Arial" panose="020B0604020202020204" pitchFamily="34" charset="0"/>
              <a:buChar char="•"/>
            </a:pPr>
            <a:r>
              <a:rPr lang="en-GB" b="1">
                <a:solidFill>
                  <a:schemeClr val="bg2"/>
                </a:solidFill>
              </a:rPr>
              <a:t>Mast cell </a:t>
            </a:r>
            <a:r>
              <a:rPr lang="en-GB"/>
              <a:t>infiltration into airway smooth muscle, and secretion of proinflammatory mediators, is key to the cellular/structural changes associated with </a:t>
            </a:r>
            <a:r>
              <a:rPr lang="en-GB" b="1">
                <a:solidFill>
                  <a:schemeClr val="bg2"/>
                </a:solidFill>
              </a:rPr>
              <a:t>AHR</a:t>
            </a:r>
            <a:r>
              <a:rPr lang="en-GB" baseline="30000"/>
              <a:t>3</a:t>
            </a:r>
          </a:p>
          <a:p>
            <a:pPr marL="285750" indent="-285750">
              <a:spcAft>
                <a:spcPts val="600"/>
              </a:spcAft>
              <a:buClr>
                <a:schemeClr val="tx1"/>
              </a:buClr>
              <a:buFont typeface="Arial" panose="020B0604020202020204" pitchFamily="34" charset="0"/>
              <a:buChar char="•"/>
            </a:pPr>
            <a:endParaRPr lang="en-US" baseline="30000"/>
          </a:p>
          <a:p>
            <a:pPr marL="285750" indent="-285750">
              <a:spcAft>
                <a:spcPts val="600"/>
              </a:spcAft>
              <a:buFont typeface="Arial" panose="020B0604020202020204" pitchFamily="34" charset="0"/>
              <a:buChar char="•"/>
            </a:pPr>
            <a:endParaRPr lang="en-NZ" baseline="30000"/>
          </a:p>
        </p:txBody>
      </p:sp>
      <p:sp>
        <p:nvSpPr>
          <p:cNvPr id="6" name="TextBox 5">
            <a:extLst>
              <a:ext uri="{FF2B5EF4-FFF2-40B4-BE49-F238E27FC236}">
                <a16:creationId xmlns:a16="http://schemas.microsoft.com/office/drawing/2014/main" id="{DCB568BD-F1D2-98EC-AE57-17B959669464}"/>
              </a:ext>
            </a:extLst>
          </p:cNvPr>
          <p:cNvSpPr txBox="1"/>
          <p:nvPr/>
        </p:nvSpPr>
        <p:spPr>
          <a:xfrm>
            <a:off x="9922883" y="2396128"/>
            <a:ext cx="218968" cy="369332"/>
          </a:xfrm>
          <a:prstGeom prst="rect">
            <a:avLst/>
          </a:prstGeom>
          <a:noFill/>
        </p:spPr>
        <p:txBody>
          <a:bodyPr wrap="square" rtlCol="0">
            <a:spAutoFit/>
          </a:bodyPr>
          <a:lstStyle/>
          <a:p>
            <a:endParaRPr lang="en-GB">
              <a:latin typeface="Calibri" panose="020F0502020204030204" pitchFamily="34" charset="0"/>
            </a:endParaRPr>
          </a:p>
        </p:txBody>
      </p:sp>
      <p:sp>
        <p:nvSpPr>
          <p:cNvPr id="13" name="Content Placeholder 2">
            <a:extLst>
              <a:ext uri="{FF2B5EF4-FFF2-40B4-BE49-F238E27FC236}">
                <a16:creationId xmlns:a16="http://schemas.microsoft.com/office/drawing/2014/main" id="{342C2C62-1816-7D0A-ABC4-0A20C380257E}"/>
              </a:ext>
            </a:extLst>
          </p:cNvPr>
          <p:cNvSpPr>
            <a:spLocks noGrp="1"/>
          </p:cNvSpPr>
          <p:nvPr>
            <p:ph idx="1"/>
          </p:nvPr>
        </p:nvSpPr>
        <p:spPr>
          <a:xfrm>
            <a:off x="6328161" y="1575581"/>
            <a:ext cx="5368239" cy="4230308"/>
          </a:xfrm>
          <a:prstGeom prst="roundRect">
            <a:avLst>
              <a:gd name="adj" fmla="val 6297"/>
            </a:avLst>
          </a:prstGeom>
          <a:solidFill>
            <a:schemeClr val="bg1">
              <a:lumMod val="95000"/>
            </a:schemeClr>
          </a:solidFill>
          <a:ln w="19050">
            <a:solidFill>
              <a:schemeClr val="tx1"/>
            </a:solidFill>
          </a:ln>
        </p:spPr>
        <p:txBody>
          <a:bodyPr lIns="180000" tIns="144000" rIns="180000"/>
          <a:lstStyle/>
          <a:p>
            <a:pPr marL="0" indent="0">
              <a:spcAft>
                <a:spcPts val="600"/>
              </a:spcAft>
              <a:buNone/>
            </a:pPr>
            <a:r>
              <a:rPr lang="en-NZ" sz="1600" b="1">
                <a:solidFill>
                  <a:schemeClr val="bg2"/>
                </a:solidFill>
                <a:latin typeface="+mn-lt"/>
              </a:rPr>
              <a:t>	</a:t>
            </a:r>
          </a:p>
          <a:p>
            <a:pPr marL="0" indent="0">
              <a:spcAft>
                <a:spcPts val="300"/>
              </a:spcAft>
              <a:buNone/>
            </a:pPr>
            <a:r>
              <a:rPr lang="en-NZ" sz="1400" b="1">
                <a:solidFill>
                  <a:schemeClr val="bg2"/>
                </a:solidFill>
                <a:latin typeface="+mn-lt"/>
              </a:rPr>
              <a:t>Mannitol challenge (indirect)</a:t>
            </a:r>
            <a:r>
              <a:rPr lang="en-NZ" sz="1200" b="1">
                <a:solidFill>
                  <a:schemeClr val="bg2"/>
                </a:solidFill>
                <a:latin typeface="+mn-lt"/>
              </a:rPr>
              <a:t> </a:t>
            </a:r>
            <a:endParaRPr lang="en-NZ" sz="1200" b="1">
              <a:effectLst/>
              <a:latin typeface="+mn-lt"/>
            </a:endParaRPr>
          </a:p>
          <a:p>
            <a:pPr marL="288000" lvl="1" indent="-285750">
              <a:spcAft>
                <a:spcPts val="300"/>
              </a:spcAft>
            </a:pPr>
            <a:r>
              <a:rPr lang="en-NZ" sz="1200"/>
              <a:t>Inhaled mannitol mimics the body’s response to an allergen by increasing </a:t>
            </a:r>
            <a:r>
              <a:rPr lang="en-NZ" sz="1200" b="1"/>
              <a:t>osmolarity</a:t>
            </a:r>
            <a:r>
              <a:rPr lang="en-NZ" sz="1200"/>
              <a:t> in the airways; this triggers </a:t>
            </a:r>
            <a:r>
              <a:rPr lang="en-NZ" sz="1200" b="1"/>
              <a:t>mast cell degranulation</a:t>
            </a:r>
            <a:r>
              <a:rPr lang="en-NZ" sz="1200"/>
              <a:t>, stimulating </a:t>
            </a:r>
            <a:r>
              <a:rPr lang="en-NZ" sz="1200" b="1"/>
              <a:t>bronchoconstriction</a:t>
            </a:r>
            <a:r>
              <a:rPr lang="en-NZ" sz="1200"/>
              <a:t> and a measurable </a:t>
            </a:r>
            <a:r>
              <a:rPr lang="en-NZ" sz="1200" b="1"/>
              <a:t>reduction in lung expiratory volume</a:t>
            </a:r>
            <a:r>
              <a:rPr lang="en-NZ" sz="1200" baseline="30000"/>
              <a:t>4</a:t>
            </a:r>
          </a:p>
          <a:p>
            <a:pPr marL="288000" lvl="1" indent="-285750">
              <a:spcBef>
                <a:spcPts val="0"/>
              </a:spcBef>
              <a:spcAft>
                <a:spcPts val="300"/>
              </a:spcAft>
            </a:pPr>
            <a:r>
              <a:rPr lang="en-NZ" sz="1200">
                <a:effectLst/>
              </a:rPr>
              <a:t>The</a:t>
            </a:r>
            <a:r>
              <a:rPr lang="en-NZ" sz="1200"/>
              <a:t>re is a correlation between </a:t>
            </a:r>
            <a:r>
              <a:rPr lang="en-NZ" sz="1200" b="1"/>
              <a:t>expiratory volume </a:t>
            </a:r>
            <a:r>
              <a:rPr lang="en-NZ" sz="1200"/>
              <a:t>reduction and the degree of </a:t>
            </a:r>
            <a:r>
              <a:rPr lang="en-NZ" sz="1200" b="1"/>
              <a:t>immune cell inflammation </a:t>
            </a:r>
            <a:r>
              <a:rPr lang="en-NZ" sz="1200"/>
              <a:t>in the airways</a:t>
            </a:r>
            <a:r>
              <a:rPr lang="en-NZ" sz="1200" baseline="30000"/>
              <a:t>4,5</a:t>
            </a:r>
            <a:endParaRPr lang="en-NZ" sz="1200"/>
          </a:p>
          <a:p>
            <a:pPr marL="0" indent="0">
              <a:spcAft>
                <a:spcPts val="300"/>
              </a:spcAft>
              <a:buNone/>
            </a:pPr>
            <a:r>
              <a:rPr lang="en-NZ" sz="1400" b="1">
                <a:solidFill>
                  <a:schemeClr val="bg2"/>
                </a:solidFill>
                <a:effectLst/>
                <a:latin typeface="+mn-lt"/>
              </a:rPr>
              <a:t>Methacholine challenge (direct)</a:t>
            </a:r>
            <a:endParaRPr lang="en-NZ" sz="1400" b="1" baseline="30000">
              <a:solidFill>
                <a:schemeClr val="bg2"/>
              </a:solidFill>
              <a:effectLst/>
              <a:latin typeface="+mn-lt"/>
            </a:endParaRPr>
          </a:p>
          <a:p>
            <a:pPr marL="288000" lvl="1" indent="-285750">
              <a:spcAft>
                <a:spcPts val="300"/>
              </a:spcAft>
            </a:pPr>
            <a:r>
              <a:rPr lang="en-NZ" sz="1200">
                <a:effectLst/>
              </a:rPr>
              <a:t>Inhaled methacholine directly induces airway </a:t>
            </a:r>
            <a:r>
              <a:rPr lang="en-NZ" sz="1200" b="1">
                <a:effectLst/>
              </a:rPr>
              <a:t>smooth muscle constriction</a:t>
            </a:r>
            <a:r>
              <a:rPr lang="en-NZ" sz="1200">
                <a:effectLst/>
              </a:rPr>
              <a:t>, </a:t>
            </a:r>
            <a:r>
              <a:rPr lang="en-NZ" sz="1200"/>
              <a:t>leading to a measurable </a:t>
            </a:r>
            <a:r>
              <a:rPr lang="en-NZ" sz="1200" b="1"/>
              <a:t>reduction in lung </a:t>
            </a:r>
            <a:br>
              <a:rPr lang="en-NZ" sz="1200" b="1"/>
            </a:br>
            <a:r>
              <a:rPr lang="en-NZ" sz="1200" b="1"/>
              <a:t>expiratory volume</a:t>
            </a:r>
            <a:r>
              <a:rPr lang="en-NZ" sz="1200" baseline="30000"/>
              <a:t>5</a:t>
            </a:r>
          </a:p>
          <a:p>
            <a:pPr marL="288000" lvl="1" indent="-285750">
              <a:spcBef>
                <a:spcPts val="0"/>
              </a:spcBef>
              <a:spcAft>
                <a:spcPts val="300"/>
              </a:spcAft>
            </a:pPr>
            <a:r>
              <a:rPr lang="en-NZ" sz="1200"/>
              <a:t>While this test is more sensitive than the mannitol test, it has lower specificity, and therefore a </a:t>
            </a:r>
            <a:r>
              <a:rPr lang="en-NZ" sz="1200" b="1"/>
              <a:t>false positive result </a:t>
            </a:r>
            <a:r>
              <a:rPr lang="en-NZ" sz="1200"/>
              <a:t>may be seen regardless of airway inflammation</a:t>
            </a:r>
            <a:r>
              <a:rPr lang="en-NZ" sz="1200" baseline="30000"/>
              <a:t>5</a:t>
            </a:r>
            <a:endParaRPr lang="en-NZ" sz="1200">
              <a:effectLst/>
            </a:endParaRPr>
          </a:p>
        </p:txBody>
      </p:sp>
      <p:sp>
        <p:nvSpPr>
          <p:cNvPr id="3" name="TextBox 2">
            <a:extLst>
              <a:ext uri="{FF2B5EF4-FFF2-40B4-BE49-F238E27FC236}">
                <a16:creationId xmlns:a16="http://schemas.microsoft.com/office/drawing/2014/main" id="{6D35D8CC-AE74-3E29-A9FE-B1B13F37B97C}"/>
              </a:ext>
            </a:extLst>
          </p:cNvPr>
          <p:cNvSpPr txBox="1"/>
          <p:nvPr/>
        </p:nvSpPr>
        <p:spPr>
          <a:xfrm>
            <a:off x="6430709" y="1703845"/>
            <a:ext cx="4926652" cy="584775"/>
          </a:xfrm>
          <a:prstGeom prst="rect">
            <a:avLst/>
          </a:prstGeom>
          <a:noFill/>
        </p:spPr>
        <p:txBody>
          <a:bodyPr wrap="square" rtlCol="0">
            <a:spAutoFit/>
          </a:bodyPr>
          <a:lstStyle/>
          <a:p>
            <a:r>
              <a:rPr lang="en-NZ" sz="1600" b="1"/>
              <a:t>Physiological t</a:t>
            </a:r>
            <a:r>
              <a:rPr lang="en-NZ" sz="1600" b="1">
                <a:latin typeface="+mn-lt"/>
              </a:rPr>
              <a:t>ests to detect AHR (supporting diagnosis of asthma)</a:t>
            </a:r>
            <a:r>
              <a:rPr lang="en-NZ" sz="1600" baseline="30000">
                <a:latin typeface="+mn-lt"/>
              </a:rPr>
              <a:t>4,5</a:t>
            </a:r>
          </a:p>
        </p:txBody>
      </p:sp>
      <p:pic>
        <p:nvPicPr>
          <p:cNvPr id="18" name="Graphic 1">
            <a:hlinkClick r:id="rId3"/>
            <a:extLst>
              <a:ext uri="{FF2B5EF4-FFF2-40B4-BE49-F238E27FC236}">
                <a16:creationId xmlns:a16="http://schemas.microsoft.com/office/drawing/2014/main" id="{4BCA7B3A-94D8-F983-6607-33201E29CB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693045" y="5413574"/>
            <a:ext cx="324000" cy="324000"/>
          </a:xfrm>
          <a:prstGeom prst="rect">
            <a:avLst/>
          </a:prstGeom>
        </p:spPr>
      </p:pic>
      <p:grpSp>
        <p:nvGrpSpPr>
          <p:cNvPr id="12" name="Group 11">
            <a:extLst>
              <a:ext uri="{FF2B5EF4-FFF2-40B4-BE49-F238E27FC236}">
                <a16:creationId xmlns:a16="http://schemas.microsoft.com/office/drawing/2014/main" id="{99A3D33E-F7D6-26A3-B70E-FED08FD130E9}"/>
              </a:ext>
            </a:extLst>
          </p:cNvPr>
          <p:cNvGrpSpPr/>
          <p:nvPr/>
        </p:nvGrpSpPr>
        <p:grpSpPr>
          <a:xfrm>
            <a:off x="10894587" y="6381538"/>
            <a:ext cx="1099968" cy="287551"/>
            <a:chOff x="10894587" y="6381538"/>
            <a:chExt cx="1099968" cy="287551"/>
          </a:xfrm>
        </p:grpSpPr>
        <p:grpSp>
          <p:nvGrpSpPr>
            <p:cNvPr id="14" name="Group 13">
              <a:extLst>
                <a:ext uri="{FF2B5EF4-FFF2-40B4-BE49-F238E27FC236}">
                  <a16:creationId xmlns:a16="http://schemas.microsoft.com/office/drawing/2014/main" id="{CE8989DB-9819-E315-0467-2377D82C9CCA}"/>
                </a:ext>
              </a:extLst>
            </p:cNvPr>
            <p:cNvGrpSpPr/>
            <p:nvPr/>
          </p:nvGrpSpPr>
          <p:grpSpPr>
            <a:xfrm>
              <a:off x="10894587" y="6381538"/>
              <a:ext cx="1099968" cy="287551"/>
              <a:chOff x="5334172" y="6525312"/>
              <a:chExt cx="1099968" cy="287551"/>
            </a:xfrm>
          </p:grpSpPr>
          <p:sp>
            <p:nvSpPr>
              <p:cNvPr id="19" name="Rectangle: Rounded Corners 18">
                <a:extLst>
                  <a:ext uri="{FF2B5EF4-FFF2-40B4-BE49-F238E27FC236}">
                    <a16:creationId xmlns:a16="http://schemas.microsoft.com/office/drawing/2014/main" id="{B17F5C27-FE3C-FD43-719D-65B8A7C17AC4}"/>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3">
                <a:hlinkClick r:id="" action="ppaction://hlinkshowjump?jump=previousslide"/>
                <a:extLst>
                  <a:ext uri="{FF2B5EF4-FFF2-40B4-BE49-F238E27FC236}">
                    <a16:creationId xmlns:a16="http://schemas.microsoft.com/office/drawing/2014/main" id="{B00B9DA1-852E-7C07-C1F7-153945CF56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10800000">
                <a:off x="5657217" y="6560801"/>
                <a:ext cx="216000" cy="216000"/>
              </a:xfrm>
              <a:prstGeom prst="rect">
                <a:avLst/>
              </a:prstGeom>
            </p:spPr>
          </p:pic>
          <p:pic>
            <p:nvPicPr>
              <p:cNvPr id="21" name="Graphic 3">
                <a:hlinkClick r:id="" action="ppaction://hlinkshowjump?jump=nextslide"/>
                <a:extLst>
                  <a:ext uri="{FF2B5EF4-FFF2-40B4-BE49-F238E27FC236}">
                    <a16:creationId xmlns:a16="http://schemas.microsoft.com/office/drawing/2014/main" id="{0B50C333-F806-506A-11F7-A3EE037564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10800000" flipH="1">
                <a:off x="5922567" y="6560801"/>
                <a:ext cx="216000" cy="216000"/>
              </a:xfrm>
              <a:prstGeom prst="rect">
                <a:avLst/>
              </a:prstGeom>
            </p:spPr>
          </p:pic>
        </p:grpSp>
        <p:pic>
          <p:nvPicPr>
            <p:cNvPr id="15" name="Graphic 14">
              <a:hlinkClick r:id="rId8" action="ppaction://hlinksldjump"/>
              <a:extLst>
                <a:ext uri="{FF2B5EF4-FFF2-40B4-BE49-F238E27FC236}">
                  <a16:creationId xmlns:a16="http://schemas.microsoft.com/office/drawing/2014/main" id="{1607D5C4-56CB-E192-4052-CB81505B08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734234" y="6417528"/>
              <a:ext cx="216000" cy="216000"/>
            </a:xfrm>
            <a:prstGeom prst="rect">
              <a:avLst/>
            </a:prstGeom>
          </p:spPr>
        </p:pic>
        <p:pic>
          <p:nvPicPr>
            <p:cNvPr id="16" name="Graphic 2">
              <a:hlinkClick r:id="rId11" action="ppaction://hlinksldjump"/>
              <a:extLst>
                <a:ext uri="{FF2B5EF4-FFF2-40B4-BE49-F238E27FC236}">
                  <a16:creationId xmlns:a16="http://schemas.microsoft.com/office/drawing/2014/main" id="{1F8981FC-12D7-3D64-D71B-11759F365E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343005758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FAB6-3E04-A458-C540-667101D2524E}"/>
              </a:ext>
            </a:extLst>
          </p:cNvPr>
          <p:cNvSpPr>
            <a:spLocks noGrp="1"/>
          </p:cNvSpPr>
          <p:nvPr>
            <p:ph type="title"/>
          </p:nvPr>
        </p:nvSpPr>
        <p:spPr>
          <a:xfrm>
            <a:off x="548281" y="180000"/>
            <a:ext cx="9195793" cy="720000"/>
          </a:xfrm>
        </p:spPr>
        <p:txBody>
          <a:bodyPr/>
          <a:lstStyle/>
          <a:p>
            <a:r>
              <a:rPr lang="en-GB"/>
              <a:t>Patients may have multiple drivers of inflammation </a:t>
            </a:r>
            <a:br>
              <a:rPr lang="en-GB"/>
            </a:br>
            <a:r>
              <a:rPr lang="en-GB"/>
              <a:t>and overlapping phenotypes</a:t>
            </a:r>
          </a:p>
        </p:txBody>
      </p:sp>
      <p:sp>
        <p:nvSpPr>
          <p:cNvPr id="4" name="Content Placeholder 7">
            <a:extLst>
              <a:ext uri="{FF2B5EF4-FFF2-40B4-BE49-F238E27FC236}">
                <a16:creationId xmlns:a16="http://schemas.microsoft.com/office/drawing/2014/main" id="{182E4755-7469-6A6F-12D4-D8CD661844FE}"/>
              </a:ext>
            </a:extLst>
          </p:cNvPr>
          <p:cNvSpPr>
            <a:spLocks noGrp="1"/>
          </p:cNvSpPr>
          <p:nvPr>
            <p:ph idx="1"/>
          </p:nvPr>
        </p:nvSpPr>
        <p:spPr>
          <a:xfrm>
            <a:off x="596647" y="1246845"/>
            <a:ext cx="11099753" cy="555239"/>
          </a:xfrm>
        </p:spPr>
        <p:txBody>
          <a:bodyPr/>
          <a:lstStyle/>
          <a:p>
            <a:pPr marL="0" indent="0">
              <a:buNone/>
            </a:pPr>
            <a:r>
              <a:rPr lang="en-GB" sz="1600" b="1">
                <a:solidFill>
                  <a:schemeClr val="tx2"/>
                </a:solidFill>
              </a:rPr>
              <a:t>Patients with severe asthma may display overlapping inflammatory pathways, which may change over time owing to different circumstances, such as changes in medications, treatment adherence, exacerbations, or exposure to allergens</a:t>
            </a:r>
            <a:r>
              <a:rPr lang="en-GB" sz="1600" b="1" baseline="30000">
                <a:solidFill>
                  <a:schemeClr val="tx2"/>
                </a:solidFill>
              </a:rPr>
              <a:t>1–7 </a:t>
            </a:r>
          </a:p>
          <a:p>
            <a:pPr marL="0" indent="0">
              <a:spcBef>
                <a:spcPts val="0"/>
              </a:spcBef>
              <a:buNone/>
            </a:pPr>
            <a:endParaRPr lang="en-GB" sz="1600" b="1"/>
          </a:p>
        </p:txBody>
      </p:sp>
      <p:sp>
        <p:nvSpPr>
          <p:cNvPr id="5" name="TextBox 4">
            <a:extLst>
              <a:ext uri="{FF2B5EF4-FFF2-40B4-BE49-F238E27FC236}">
                <a16:creationId xmlns:a16="http://schemas.microsoft.com/office/drawing/2014/main" id="{FA767D89-3238-CBE4-D774-DED6B12E26B0}"/>
              </a:ext>
            </a:extLst>
          </p:cNvPr>
          <p:cNvSpPr txBox="1"/>
          <p:nvPr/>
        </p:nvSpPr>
        <p:spPr>
          <a:xfrm>
            <a:off x="543824" y="1897179"/>
            <a:ext cx="4984686" cy="461665"/>
          </a:xfrm>
          <a:prstGeom prst="rect">
            <a:avLst/>
          </a:prstGeom>
          <a:noFill/>
        </p:spPr>
        <p:txBody>
          <a:bodyPr wrap="square">
            <a:spAutoFit/>
          </a:bodyPr>
          <a:lstStyle/>
          <a:p>
            <a:r>
              <a:rPr lang="en-GB" sz="1200" b="1">
                <a:latin typeface="+mj-lt"/>
              </a:rPr>
              <a:t>Overlap of baseline positivity of three clinically used biomarkers from the International Severe Asthma Registry (n=1,175)</a:t>
            </a:r>
            <a:r>
              <a:rPr lang="en-GB" sz="1200" b="1" baseline="30000">
                <a:latin typeface="+mj-lt"/>
              </a:rPr>
              <a:t>8</a:t>
            </a:r>
            <a:endParaRPr lang="en-NZ" sz="1200" b="1" baseline="30000">
              <a:latin typeface="+mj-lt"/>
            </a:endParaRPr>
          </a:p>
        </p:txBody>
      </p:sp>
      <p:grpSp>
        <p:nvGrpSpPr>
          <p:cNvPr id="7" name="Group 6">
            <a:extLst>
              <a:ext uri="{FF2B5EF4-FFF2-40B4-BE49-F238E27FC236}">
                <a16:creationId xmlns:a16="http://schemas.microsoft.com/office/drawing/2014/main" id="{23FCF1CA-B925-C268-0E35-32C12E34FE97}"/>
              </a:ext>
            </a:extLst>
          </p:cNvPr>
          <p:cNvGrpSpPr>
            <a:grpSpLocks noChangeAspect="1"/>
          </p:cNvGrpSpPr>
          <p:nvPr/>
        </p:nvGrpSpPr>
        <p:grpSpPr>
          <a:xfrm>
            <a:off x="993334" y="2381049"/>
            <a:ext cx="3204054" cy="2715659"/>
            <a:chOff x="7933908" y="2085847"/>
            <a:chExt cx="3754995" cy="3448155"/>
          </a:xfrm>
        </p:grpSpPr>
        <p:grpSp>
          <p:nvGrpSpPr>
            <p:cNvPr id="9" name="Group 8">
              <a:extLst>
                <a:ext uri="{FF2B5EF4-FFF2-40B4-BE49-F238E27FC236}">
                  <a16:creationId xmlns:a16="http://schemas.microsoft.com/office/drawing/2014/main" id="{3C0E31D9-FA48-6C84-8762-24E434EF4005}"/>
                </a:ext>
              </a:extLst>
            </p:cNvPr>
            <p:cNvGrpSpPr>
              <a:grpSpLocks noChangeAspect="1"/>
            </p:cNvGrpSpPr>
            <p:nvPr/>
          </p:nvGrpSpPr>
          <p:grpSpPr>
            <a:xfrm>
              <a:off x="7933908" y="2085847"/>
              <a:ext cx="3754995" cy="3448155"/>
              <a:chOff x="1929127" y="765544"/>
              <a:chExt cx="5460096" cy="5013927"/>
            </a:xfrm>
          </p:grpSpPr>
          <p:sp>
            <p:nvSpPr>
              <p:cNvPr id="13" name="Oval 12">
                <a:extLst>
                  <a:ext uri="{FF2B5EF4-FFF2-40B4-BE49-F238E27FC236}">
                    <a16:creationId xmlns:a16="http://schemas.microsoft.com/office/drawing/2014/main" id="{7776C9E3-46A9-DDE0-5ADE-D2124DB6246F}"/>
                  </a:ext>
                </a:extLst>
              </p:cNvPr>
              <p:cNvSpPr/>
              <p:nvPr/>
            </p:nvSpPr>
            <p:spPr>
              <a:xfrm>
                <a:off x="3232297" y="765544"/>
                <a:ext cx="3067418" cy="3323344"/>
              </a:xfrm>
              <a:prstGeom prst="ellipse">
                <a:avLst/>
              </a:prstGeom>
              <a:solidFill>
                <a:schemeClr val="accent3">
                  <a:alpha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400"/>
              </a:p>
            </p:txBody>
          </p:sp>
          <p:sp>
            <p:nvSpPr>
              <p:cNvPr id="14" name="Oval 13">
                <a:extLst>
                  <a:ext uri="{FF2B5EF4-FFF2-40B4-BE49-F238E27FC236}">
                    <a16:creationId xmlns:a16="http://schemas.microsoft.com/office/drawing/2014/main" id="{F50B062B-73AB-2429-A950-7F8F1EE813ED}"/>
                  </a:ext>
                </a:extLst>
              </p:cNvPr>
              <p:cNvSpPr/>
              <p:nvPr/>
            </p:nvSpPr>
            <p:spPr>
              <a:xfrm>
                <a:off x="1929127" y="2456127"/>
                <a:ext cx="3067418" cy="3323344"/>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Oval 14">
                <a:extLst>
                  <a:ext uri="{FF2B5EF4-FFF2-40B4-BE49-F238E27FC236}">
                    <a16:creationId xmlns:a16="http://schemas.microsoft.com/office/drawing/2014/main" id="{090899F0-D5E3-A46A-1FA3-A1306AEF6532}"/>
                  </a:ext>
                </a:extLst>
              </p:cNvPr>
              <p:cNvSpPr/>
              <p:nvPr/>
            </p:nvSpPr>
            <p:spPr>
              <a:xfrm>
                <a:off x="4321805" y="2456127"/>
                <a:ext cx="3067418" cy="3323344"/>
              </a:xfrm>
              <a:prstGeom prst="ellipse">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400"/>
              </a:p>
            </p:txBody>
          </p:sp>
          <p:sp>
            <p:nvSpPr>
              <p:cNvPr id="16" name="TextBox 15">
                <a:extLst>
                  <a:ext uri="{FF2B5EF4-FFF2-40B4-BE49-F238E27FC236}">
                    <a16:creationId xmlns:a16="http://schemas.microsoft.com/office/drawing/2014/main" id="{7C4503BC-1804-8957-19F6-696F6F840967}"/>
                  </a:ext>
                </a:extLst>
              </p:cNvPr>
              <p:cNvSpPr txBox="1"/>
              <p:nvPr/>
            </p:nvSpPr>
            <p:spPr>
              <a:xfrm>
                <a:off x="4214280" y="2184702"/>
                <a:ext cx="883323" cy="511424"/>
              </a:xfrm>
              <a:prstGeom prst="rect">
                <a:avLst/>
              </a:prstGeom>
              <a:noFill/>
            </p:spPr>
            <p:txBody>
              <a:bodyPr wrap="square" rtlCol="0">
                <a:spAutoFit/>
              </a:bodyPr>
              <a:lstStyle/>
              <a:p>
                <a:pPr algn="ctr"/>
                <a:r>
                  <a:rPr lang="en-GB" sz="1200" b="1"/>
                  <a:t>8%</a:t>
                </a:r>
              </a:p>
            </p:txBody>
          </p:sp>
          <p:sp>
            <p:nvSpPr>
              <p:cNvPr id="17" name="TextBox 16">
                <a:extLst>
                  <a:ext uri="{FF2B5EF4-FFF2-40B4-BE49-F238E27FC236}">
                    <a16:creationId xmlns:a16="http://schemas.microsoft.com/office/drawing/2014/main" id="{9DB85B8F-D2DD-C371-CA80-3ACCE68CD0D7}"/>
                  </a:ext>
                </a:extLst>
              </p:cNvPr>
              <p:cNvSpPr txBox="1"/>
              <p:nvPr/>
            </p:nvSpPr>
            <p:spPr>
              <a:xfrm>
                <a:off x="5198662" y="3000851"/>
                <a:ext cx="883323" cy="511424"/>
              </a:xfrm>
              <a:prstGeom prst="rect">
                <a:avLst/>
              </a:prstGeom>
              <a:noFill/>
            </p:spPr>
            <p:txBody>
              <a:bodyPr wrap="square" rtlCol="0">
                <a:spAutoFit/>
              </a:bodyPr>
              <a:lstStyle/>
              <a:p>
                <a:pPr algn="ctr"/>
                <a:r>
                  <a:rPr lang="en-GB" sz="1200" b="1"/>
                  <a:t>8%</a:t>
                </a:r>
              </a:p>
            </p:txBody>
          </p:sp>
          <p:sp>
            <p:nvSpPr>
              <p:cNvPr id="18" name="TextBox 17">
                <a:extLst>
                  <a:ext uri="{FF2B5EF4-FFF2-40B4-BE49-F238E27FC236}">
                    <a16:creationId xmlns:a16="http://schemas.microsoft.com/office/drawing/2014/main" id="{7E857B9C-DDE7-8E36-6532-E7B176839E72}"/>
                  </a:ext>
                </a:extLst>
              </p:cNvPr>
              <p:cNvSpPr txBox="1"/>
              <p:nvPr/>
            </p:nvSpPr>
            <p:spPr>
              <a:xfrm>
                <a:off x="3560392" y="3000851"/>
                <a:ext cx="883323" cy="511424"/>
              </a:xfrm>
              <a:prstGeom prst="rect">
                <a:avLst/>
              </a:prstGeom>
              <a:noFill/>
            </p:spPr>
            <p:txBody>
              <a:bodyPr wrap="square" rtlCol="0">
                <a:spAutoFit/>
              </a:bodyPr>
              <a:lstStyle/>
              <a:p>
                <a:pPr algn="ctr"/>
                <a:r>
                  <a:rPr lang="en-GB" sz="1200" b="1"/>
                  <a:t>14%</a:t>
                </a:r>
              </a:p>
            </p:txBody>
          </p:sp>
          <p:sp>
            <p:nvSpPr>
              <p:cNvPr id="19" name="TextBox 18">
                <a:extLst>
                  <a:ext uri="{FF2B5EF4-FFF2-40B4-BE49-F238E27FC236}">
                    <a16:creationId xmlns:a16="http://schemas.microsoft.com/office/drawing/2014/main" id="{7D232127-D870-5315-007A-9778EC577A63}"/>
                  </a:ext>
                </a:extLst>
              </p:cNvPr>
              <p:cNvSpPr txBox="1"/>
              <p:nvPr/>
            </p:nvSpPr>
            <p:spPr>
              <a:xfrm>
                <a:off x="4247274" y="3496989"/>
                <a:ext cx="883323" cy="511424"/>
              </a:xfrm>
              <a:prstGeom prst="rect">
                <a:avLst/>
              </a:prstGeom>
              <a:noFill/>
            </p:spPr>
            <p:txBody>
              <a:bodyPr wrap="square" rtlCol="0">
                <a:spAutoFit/>
              </a:bodyPr>
              <a:lstStyle/>
              <a:p>
                <a:pPr algn="ctr"/>
                <a:r>
                  <a:rPr lang="en-GB" sz="1200" b="1"/>
                  <a:t>27%</a:t>
                </a:r>
              </a:p>
            </p:txBody>
          </p:sp>
          <p:sp>
            <p:nvSpPr>
              <p:cNvPr id="20" name="TextBox 19">
                <a:extLst>
                  <a:ext uri="{FF2B5EF4-FFF2-40B4-BE49-F238E27FC236}">
                    <a16:creationId xmlns:a16="http://schemas.microsoft.com/office/drawing/2014/main" id="{2C5826AB-A148-7956-F9FD-F30CFD1DED0A}"/>
                  </a:ext>
                </a:extLst>
              </p:cNvPr>
              <p:cNvSpPr txBox="1"/>
              <p:nvPr/>
            </p:nvSpPr>
            <p:spPr>
              <a:xfrm>
                <a:off x="4239038" y="4212993"/>
                <a:ext cx="883323" cy="511424"/>
              </a:xfrm>
              <a:prstGeom prst="rect">
                <a:avLst/>
              </a:prstGeom>
              <a:noFill/>
            </p:spPr>
            <p:txBody>
              <a:bodyPr wrap="square" rtlCol="0">
                <a:spAutoFit/>
              </a:bodyPr>
              <a:lstStyle/>
              <a:p>
                <a:pPr algn="ctr"/>
                <a:r>
                  <a:rPr lang="en-GB" sz="1200" b="1"/>
                  <a:t>10%</a:t>
                </a:r>
              </a:p>
            </p:txBody>
          </p:sp>
          <p:sp>
            <p:nvSpPr>
              <p:cNvPr id="21" name="TextBox 20">
                <a:extLst>
                  <a:ext uri="{FF2B5EF4-FFF2-40B4-BE49-F238E27FC236}">
                    <a16:creationId xmlns:a16="http://schemas.microsoft.com/office/drawing/2014/main" id="{6ED7A629-41FB-3C54-4FE0-E01E95DE2192}"/>
                  </a:ext>
                </a:extLst>
              </p:cNvPr>
              <p:cNvSpPr txBox="1"/>
              <p:nvPr/>
            </p:nvSpPr>
            <p:spPr>
              <a:xfrm>
                <a:off x="5639343" y="4209025"/>
                <a:ext cx="883323" cy="511424"/>
              </a:xfrm>
              <a:prstGeom prst="rect">
                <a:avLst/>
              </a:prstGeom>
              <a:noFill/>
            </p:spPr>
            <p:txBody>
              <a:bodyPr wrap="square" rtlCol="0">
                <a:spAutoFit/>
              </a:bodyPr>
              <a:lstStyle/>
              <a:p>
                <a:pPr algn="ctr"/>
                <a:r>
                  <a:rPr lang="en-GB" sz="1200" b="1"/>
                  <a:t>14%</a:t>
                </a:r>
              </a:p>
            </p:txBody>
          </p:sp>
          <p:sp>
            <p:nvSpPr>
              <p:cNvPr id="22" name="TextBox 21">
                <a:extLst>
                  <a:ext uri="{FF2B5EF4-FFF2-40B4-BE49-F238E27FC236}">
                    <a16:creationId xmlns:a16="http://schemas.microsoft.com/office/drawing/2014/main" id="{3FEB582E-75F9-03FE-9F41-E3D1BF27EAF2}"/>
                  </a:ext>
                </a:extLst>
              </p:cNvPr>
              <p:cNvSpPr txBox="1"/>
              <p:nvPr/>
            </p:nvSpPr>
            <p:spPr>
              <a:xfrm>
                <a:off x="2838731" y="4216347"/>
                <a:ext cx="883323" cy="511424"/>
              </a:xfrm>
              <a:prstGeom prst="rect">
                <a:avLst/>
              </a:prstGeom>
              <a:noFill/>
            </p:spPr>
            <p:txBody>
              <a:bodyPr wrap="square" rtlCol="0">
                <a:spAutoFit/>
              </a:bodyPr>
              <a:lstStyle/>
              <a:p>
                <a:pPr algn="ctr"/>
                <a:r>
                  <a:rPr lang="en-GB" sz="1200" b="1"/>
                  <a:t>7%</a:t>
                </a:r>
              </a:p>
            </p:txBody>
          </p:sp>
        </p:grpSp>
        <p:sp>
          <p:nvSpPr>
            <p:cNvPr id="10" name="Rectangle: Rounded Corners 9">
              <a:extLst>
                <a:ext uri="{FF2B5EF4-FFF2-40B4-BE49-F238E27FC236}">
                  <a16:creationId xmlns:a16="http://schemas.microsoft.com/office/drawing/2014/main" id="{1E271359-9D69-CF1B-70EA-397E7D4871A6}"/>
                </a:ext>
              </a:extLst>
            </p:cNvPr>
            <p:cNvSpPr/>
            <p:nvPr/>
          </p:nvSpPr>
          <p:spPr>
            <a:xfrm>
              <a:off x="9258402" y="2325213"/>
              <a:ext cx="1262435" cy="57966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900" b="1">
                  <a:solidFill>
                    <a:schemeClr val="bg1"/>
                  </a:solidFill>
                </a:rPr>
                <a:t>Blood eosinophils positive</a:t>
              </a:r>
            </a:p>
          </p:txBody>
        </p:sp>
        <p:sp>
          <p:nvSpPr>
            <p:cNvPr id="11" name="Rectangle: Rounded Corners 10">
              <a:extLst>
                <a:ext uri="{FF2B5EF4-FFF2-40B4-BE49-F238E27FC236}">
                  <a16:creationId xmlns:a16="http://schemas.microsoft.com/office/drawing/2014/main" id="{7C716F39-7F50-A6A1-6251-4DBAEB17070B}"/>
                </a:ext>
              </a:extLst>
            </p:cNvPr>
            <p:cNvSpPr/>
            <p:nvPr/>
          </p:nvSpPr>
          <p:spPr>
            <a:xfrm>
              <a:off x="10436343" y="4878802"/>
              <a:ext cx="868361" cy="38429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900" b="1">
                  <a:solidFill>
                    <a:schemeClr val="bg1"/>
                  </a:solidFill>
                </a:rPr>
                <a:t>IgE positive</a:t>
              </a:r>
            </a:p>
          </p:txBody>
        </p:sp>
        <p:sp>
          <p:nvSpPr>
            <p:cNvPr id="12" name="Rectangle: Rounded Corners 11">
              <a:extLst>
                <a:ext uri="{FF2B5EF4-FFF2-40B4-BE49-F238E27FC236}">
                  <a16:creationId xmlns:a16="http://schemas.microsoft.com/office/drawing/2014/main" id="{FC38D275-9106-A367-E9A0-D32204431FC5}"/>
                </a:ext>
              </a:extLst>
            </p:cNvPr>
            <p:cNvSpPr/>
            <p:nvPr/>
          </p:nvSpPr>
          <p:spPr>
            <a:xfrm>
              <a:off x="8510030" y="4855563"/>
              <a:ext cx="932664" cy="3901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900" b="1">
                  <a:solidFill>
                    <a:schemeClr val="bg1"/>
                  </a:solidFill>
                </a:rPr>
                <a:t>FeNO positive</a:t>
              </a:r>
            </a:p>
          </p:txBody>
        </p:sp>
      </p:grpSp>
      <p:sp>
        <p:nvSpPr>
          <p:cNvPr id="8" name="TextBox 7">
            <a:extLst>
              <a:ext uri="{FF2B5EF4-FFF2-40B4-BE49-F238E27FC236}">
                <a16:creationId xmlns:a16="http://schemas.microsoft.com/office/drawing/2014/main" id="{73EFAE36-83C1-DC36-9E56-06681C626C93}"/>
              </a:ext>
            </a:extLst>
          </p:cNvPr>
          <p:cNvSpPr txBox="1"/>
          <p:nvPr/>
        </p:nvSpPr>
        <p:spPr>
          <a:xfrm>
            <a:off x="596647" y="2660378"/>
            <a:ext cx="1144701" cy="395533"/>
          </a:xfrm>
          <a:prstGeom prst="rect">
            <a:avLst/>
          </a:prstGeom>
          <a:noFill/>
        </p:spPr>
        <p:txBody>
          <a:bodyPr wrap="square" rtlCol="0">
            <a:spAutoFit/>
          </a:bodyPr>
          <a:lstStyle/>
          <a:p>
            <a:pPr algn="ctr"/>
            <a:r>
              <a:rPr lang="en-GB" sz="1100">
                <a:latin typeface="+mj-lt"/>
              </a:rPr>
              <a:t>Triple biomarker negative: </a:t>
            </a:r>
            <a:r>
              <a:rPr lang="en-GB" sz="1100" b="1">
                <a:latin typeface="+mj-lt"/>
              </a:rPr>
              <a:t>12%</a:t>
            </a:r>
          </a:p>
        </p:txBody>
      </p:sp>
      <p:sp>
        <p:nvSpPr>
          <p:cNvPr id="28" name="TextBox 27">
            <a:extLst>
              <a:ext uri="{FF2B5EF4-FFF2-40B4-BE49-F238E27FC236}">
                <a16:creationId xmlns:a16="http://schemas.microsoft.com/office/drawing/2014/main" id="{50672D70-47ED-5BB9-876F-02C692DF7AEA}"/>
              </a:ext>
            </a:extLst>
          </p:cNvPr>
          <p:cNvSpPr txBox="1"/>
          <p:nvPr/>
        </p:nvSpPr>
        <p:spPr>
          <a:xfrm>
            <a:off x="9951609" y="1962955"/>
            <a:ext cx="184731" cy="369332"/>
          </a:xfrm>
          <a:prstGeom prst="rect">
            <a:avLst/>
          </a:prstGeom>
          <a:noFill/>
        </p:spPr>
        <p:txBody>
          <a:bodyPr wrap="square" rtlCol="0">
            <a:spAutoFit/>
          </a:bodyPr>
          <a:lstStyle/>
          <a:p>
            <a:endParaRPr lang="en-GB">
              <a:latin typeface="Calibri" panose="020F0502020204030204" pitchFamily="34" charset="0"/>
            </a:endParaRPr>
          </a:p>
        </p:txBody>
      </p:sp>
      <p:sp>
        <p:nvSpPr>
          <p:cNvPr id="49" name="TextBox 48">
            <a:extLst>
              <a:ext uri="{FF2B5EF4-FFF2-40B4-BE49-F238E27FC236}">
                <a16:creationId xmlns:a16="http://schemas.microsoft.com/office/drawing/2014/main" id="{04777962-823A-BF2E-DE7A-90038479298C}"/>
              </a:ext>
            </a:extLst>
          </p:cNvPr>
          <p:cNvSpPr txBox="1"/>
          <p:nvPr/>
        </p:nvSpPr>
        <p:spPr>
          <a:xfrm>
            <a:off x="6239817" y="1886658"/>
            <a:ext cx="5710417" cy="461665"/>
          </a:xfrm>
          <a:prstGeom prst="rect">
            <a:avLst/>
          </a:prstGeom>
          <a:noFill/>
        </p:spPr>
        <p:txBody>
          <a:bodyPr wrap="square">
            <a:spAutoFit/>
          </a:bodyPr>
          <a:lstStyle/>
          <a:p>
            <a:pPr marL="0" indent="0">
              <a:buNone/>
            </a:pPr>
            <a:r>
              <a:rPr lang="en-GB" sz="1200" b="1">
                <a:latin typeface="+mj-lt"/>
              </a:rPr>
              <a:t>The UK Severe Asthma Registry assessed patients (n=2,225) attending </a:t>
            </a:r>
            <a:br>
              <a:rPr lang="en-GB" sz="1200" b="1">
                <a:latin typeface="+mj-lt"/>
              </a:rPr>
            </a:br>
            <a:r>
              <a:rPr lang="en-GB" sz="1200" b="1">
                <a:latin typeface="+mj-lt"/>
              </a:rPr>
              <a:t>15 specialist severe asthma centres.</a:t>
            </a:r>
            <a:r>
              <a:rPr lang="en-GB" sz="1200" b="1" baseline="30000">
                <a:latin typeface="+mj-lt"/>
              </a:rPr>
              <a:t>9 </a:t>
            </a:r>
            <a:r>
              <a:rPr lang="en-GB" sz="1200" b="1">
                <a:latin typeface="+mj-lt"/>
              </a:rPr>
              <a:t>In this cohort:</a:t>
            </a:r>
          </a:p>
        </p:txBody>
      </p:sp>
      <p:sp>
        <p:nvSpPr>
          <p:cNvPr id="50" name="Footer Placeholder 1">
            <a:extLst>
              <a:ext uri="{FF2B5EF4-FFF2-40B4-BE49-F238E27FC236}">
                <a16:creationId xmlns:a16="http://schemas.microsoft.com/office/drawing/2014/main" id="{0F1B4CEE-1A9B-9FDC-F3BA-B5B0D77D409A}"/>
              </a:ext>
            </a:extLst>
          </p:cNvPr>
          <p:cNvSpPr>
            <a:spLocks noGrp="1"/>
          </p:cNvSpPr>
          <p:nvPr>
            <p:ph type="ftr" sz="quarter" idx="11"/>
          </p:nvPr>
        </p:nvSpPr>
        <p:spPr>
          <a:xfrm>
            <a:off x="548282" y="5946820"/>
            <a:ext cx="10620000" cy="644780"/>
          </a:xfrm>
        </p:spPr>
        <p:txBody>
          <a:bodyPr/>
          <a:lstStyle/>
          <a:p>
            <a:endParaRPr lang="en-GB" sz="800" b="1"/>
          </a:p>
          <a:p>
            <a:endParaRPr lang="en-GB" sz="800" b="1"/>
          </a:p>
          <a:p>
            <a:r>
              <a:rPr lang="en-GB" sz="800" b="1"/>
              <a:t>Abbreviations</a:t>
            </a:r>
            <a:r>
              <a:rPr lang="en-GB" sz="800"/>
              <a:t>: </a:t>
            </a:r>
            <a:r>
              <a:rPr lang="en-GB" sz="800" err="1"/>
              <a:t>FeNO</a:t>
            </a:r>
            <a:r>
              <a:rPr lang="en-GB" sz="800"/>
              <a:t>, fractional exhaled nitric oxide; </a:t>
            </a:r>
            <a:r>
              <a:rPr lang="en-GB" sz="800" err="1"/>
              <a:t>IgE</a:t>
            </a:r>
            <a:r>
              <a:rPr lang="en-GB" sz="800"/>
              <a:t>, immunoglobulin E; IU, international unit; ppb, parts per billion; Th2, T helper 2 cell; UK, United Kingdom.</a:t>
            </a:r>
          </a:p>
          <a:p>
            <a:r>
              <a:rPr lang="en-GB" sz="800" b="1"/>
              <a:t>References</a:t>
            </a:r>
            <a:r>
              <a:rPr lang="en-GB" sz="800"/>
              <a:t>: 1. </a:t>
            </a:r>
            <a:r>
              <a:rPr lang="en-GB" sz="800" err="1"/>
              <a:t>Busse</a:t>
            </a:r>
            <a:r>
              <a:rPr lang="en-GB" sz="800"/>
              <a:t> WW. </a:t>
            </a:r>
            <a:r>
              <a:rPr lang="en-GB" sz="800" err="1"/>
              <a:t>Allergol</a:t>
            </a:r>
            <a:r>
              <a:rPr lang="en-GB" sz="800"/>
              <a:t> Int. 2019;68:158–166; 2. Tran TN, et al. Ann Allergy Asthma Immunol. 2016;116:37–42; 3. Price D, </a:t>
            </a:r>
            <a:r>
              <a:rPr lang="en-GB" sz="800" err="1"/>
              <a:t>Canonica</a:t>
            </a:r>
            <a:r>
              <a:rPr lang="en-GB" sz="800"/>
              <a:t> GW. World Allergy Organ J. 2020;13:100380; 4. </a:t>
            </a:r>
            <a:r>
              <a:rPr lang="en-GB" sz="800" err="1"/>
              <a:t>Kupczyk</a:t>
            </a:r>
            <a:r>
              <a:rPr lang="en-GB" sz="800"/>
              <a:t> M, et al. Allergy. 2014;69:1198–1204; </a:t>
            </a:r>
            <a:br>
              <a:rPr lang="en-GB" sz="800"/>
            </a:br>
            <a:r>
              <a:rPr lang="en-GB" sz="800"/>
              <a:t>5. </a:t>
            </a:r>
            <a:r>
              <a:rPr lang="fr-FR" sz="800" err="1"/>
              <a:t>Raherison-Semjen</a:t>
            </a:r>
            <a:r>
              <a:rPr lang="fr-FR" sz="800"/>
              <a:t> CR, et al. </a:t>
            </a:r>
            <a:r>
              <a:rPr lang="fr-FR" sz="800" err="1"/>
              <a:t>Respir</a:t>
            </a:r>
            <a:r>
              <a:rPr lang="fr-FR" sz="800"/>
              <a:t> </a:t>
            </a:r>
            <a:r>
              <a:rPr lang="fr-FR" sz="800" err="1"/>
              <a:t>Res</a:t>
            </a:r>
            <a:r>
              <a:rPr lang="fr-FR" sz="800"/>
              <a:t>. 2021;22(1):136; 6. </a:t>
            </a:r>
            <a:r>
              <a:rPr lang="fr-FR" sz="800" err="1"/>
              <a:t>Kisiel</a:t>
            </a:r>
            <a:r>
              <a:rPr lang="fr-FR" sz="800"/>
              <a:t> MA, et al. NPJ Prim Care </a:t>
            </a:r>
            <a:r>
              <a:rPr lang="fr-FR" sz="800" err="1"/>
              <a:t>Respir</a:t>
            </a:r>
            <a:r>
              <a:rPr lang="fr-FR" sz="800"/>
              <a:t> Med. 2020;30:14; 7. </a:t>
            </a:r>
            <a:r>
              <a:rPr lang="en-US" sz="800"/>
              <a:t>Moore WC, et al. Am J Respir Crit Care Med.2010;181(4):315-23; 8.</a:t>
            </a:r>
            <a:r>
              <a:rPr lang="en-GB" sz="800"/>
              <a:t> </a:t>
            </a:r>
            <a:r>
              <a:rPr lang="fr-FR" sz="800"/>
              <a:t>Denton E, et al. J </a:t>
            </a:r>
            <a:r>
              <a:rPr lang="fr-FR" sz="800" err="1"/>
              <a:t>Allergy</a:t>
            </a:r>
            <a:r>
              <a:rPr lang="fr-FR" sz="800"/>
              <a:t> Clin </a:t>
            </a:r>
            <a:r>
              <a:rPr lang="fr-FR" sz="800" err="1"/>
              <a:t>Immunol</a:t>
            </a:r>
            <a:r>
              <a:rPr lang="fr-FR" sz="800"/>
              <a:t> </a:t>
            </a:r>
            <a:r>
              <a:rPr lang="fr-FR" sz="800" err="1"/>
              <a:t>Pract</a:t>
            </a:r>
            <a:r>
              <a:rPr lang="fr-FR" sz="800"/>
              <a:t>. 2021;9:2680–2688; 9. </a:t>
            </a:r>
            <a:r>
              <a:rPr lang="en-GB" sz="800"/>
              <a:t>Jackson DJ, et al. Thorax. 2021;76:220–227.</a:t>
            </a:r>
          </a:p>
          <a:p>
            <a:endParaRPr lang="en-GB" sz="800"/>
          </a:p>
          <a:p>
            <a:r>
              <a:rPr lang="en-GB" sz="800"/>
              <a:t>Z4-54955 | JUNE 2023</a:t>
            </a:r>
          </a:p>
        </p:txBody>
      </p:sp>
      <p:sp>
        <p:nvSpPr>
          <p:cNvPr id="56" name="Rectangle 55">
            <a:extLst>
              <a:ext uri="{FF2B5EF4-FFF2-40B4-BE49-F238E27FC236}">
                <a16:creationId xmlns:a16="http://schemas.microsoft.com/office/drawing/2014/main" id="{77FBD172-0AB5-99BF-95CC-BD7E77922597}"/>
              </a:ext>
            </a:extLst>
          </p:cNvPr>
          <p:cNvSpPr/>
          <p:nvPr/>
        </p:nvSpPr>
        <p:spPr>
          <a:xfrm>
            <a:off x="-119" y="5375164"/>
            <a:ext cx="12192000" cy="416401"/>
          </a:xfrm>
          <a:prstGeom prst="rect">
            <a:avLst/>
          </a:prstGeom>
          <a:solidFill>
            <a:schemeClr val="bg2"/>
          </a:solidFill>
          <a:ln w="19050">
            <a:solidFill>
              <a:schemeClr val="bg2"/>
            </a:solidFill>
          </a:ln>
        </p:spPr>
        <p:txBody>
          <a:bodyPr wrap="square" lIns="252000" rIns="0" anchor="ctr">
            <a:noAutofit/>
          </a:bodyPr>
          <a:lstStyle/>
          <a:p>
            <a:pPr marL="0" marR="0" lvl="0" indent="0" algn="ctr" defTabSz="914377" rtl="0" eaLnBrk="1" fontAlgn="auto" latinLnBrk="0" hangingPunct="1">
              <a:lnSpc>
                <a:spcPct val="100000"/>
              </a:lnSpc>
              <a:spcBef>
                <a:spcPts val="0"/>
              </a:spcBef>
              <a:spcAft>
                <a:spcPts val="0"/>
              </a:spcAft>
              <a:buClr>
                <a:srgbClr val="12839E"/>
              </a:buClr>
              <a:buSzTx/>
              <a:buFontTx/>
              <a:buNone/>
              <a:tabLst/>
              <a:defRPr/>
            </a:pPr>
            <a:r>
              <a:rPr kumimoji="0" lang="en-US" sz="1200" b="1" i="0" u="none" strike="noStrike" kern="0" cap="none" spc="0" normalizeH="0" baseline="0">
                <a:ln>
                  <a:noFill/>
                </a:ln>
                <a:solidFill>
                  <a:prstClr val="white"/>
                </a:solidFill>
                <a:effectLst/>
                <a:uLnTx/>
                <a:uFillTx/>
                <a:ea typeface="+mn-ea"/>
                <a:cs typeface="Arial" pitchFamily="34" charset="0"/>
              </a:rPr>
              <a:t>New approaches are needed to address the complexity of severe asthma, as suboptimal disease control continues to impact patient outcomes and quality of life</a:t>
            </a:r>
            <a:r>
              <a:rPr kumimoji="0" lang="en-US" sz="1200" b="1" i="0" u="none" strike="noStrike" kern="0" cap="none" spc="0" normalizeH="0" baseline="30000">
                <a:ln>
                  <a:noFill/>
                </a:ln>
                <a:solidFill>
                  <a:prstClr val="white"/>
                </a:solidFill>
                <a:effectLst/>
                <a:uLnTx/>
                <a:uFillTx/>
                <a:ea typeface="+mn-ea"/>
                <a:cs typeface="Arial" pitchFamily="34" charset="0"/>
              </a:rPr>
              <a:t>1</a:t>
            </a:r>
            <a:endParaRPr kumimoji="0" lang="en-US" sz="1200" b="0" i="0" u="none" strike="noStrike" kern="0" cap="none" spc="0" normalizeH="0" baseline="30000">
              <a:ln>
                <a:noFill/>
              </a:ln>
              <a:solidFill>
                <a:prstClr val="white"/>
              </a:solidFill>
              <a:effectLst/>
              <a:uLnTx/>
              <a:uFillTx/>
              <a:ea typeface="+mn-ea"/>
              <a:cs typeface="Arial" pitchFamily="34" charset="0"/>
            </a:endParaRPr>
          </a:p>
        </p:txBody>
      </p:sp>
      <p:grpSp>
        <p:nvGrpSpPr>
          <p:cNvPr id="26" name="Group 25">
            <a:extLst>
              <a:ext uri="{FF2B5EF4-FFF2-40B4-BE49-F238E27FC236}">
                <a16:creationId xmlns:a16="http://schemas.microsoft.com/office/drawing/2014/main" id="{DAD9436B-C0A9-417A-B9C8-23E89CD3278D}"/>
              </a:ext>
            </a:extLst>
          </p:cNvPr>
          <p:cNvGrpSpPr/>
          <p:nvPr/>
        </p:nvGrpSpPr>
        <p:grpSpPr>
          <a:xfrm>
            <a:off x="5715933" y="2580217"/>
            <a:ext cx="6024032" cy="2511273"/>
            <a:chOff x="5715933" y="2580217"/>
            <a:chExt cx="6024032" cy="2511273"/>
          </a:xfrm>
        </p:grpSpPr>
        <p:grpSp>
          <p:nvGrpSpPr>
            <p:cNvPr id="29" name="Group 28">
              <a:extLst>
                <a:ext uri="{FF2B5EF4-FFF2-40B4-BE49-F238E27FC236}">
                  <a16:creationId xmlns:a16="http://schemas.microsoft.com/office/drawing/2014/main" id="{B0CEA58A-E739-D04C-9347-3231E92C326F}"/>
                </a:ext>
              </a:extLst>
            </p:cNvPr>
            <p:cNvGrpSpPr/>
            <p:nvPr/>
          </p:nvGrpSpPr>
          <p:grpSpPr>
            <a:xfrm>
              <a:off x="6029548" y="2580217"/>
              <a:ext cx="5710416" cy="756873"/>
              <a:chOff x="360463" y="1416372"/>
              <a:chExt cx="6049318" cy="754265"/>
            </a:xfrm>
          </p:grpSpPr>
          <p:sp>
            <p:nvSpPr>
              <p:cNvPr id="30" name="Rectangle: Rounded Corners 29">
                <a:extLst>
                  <a:ext uri="{FF2B5EF4-FFF2-40B4-BE49-F238E27FC236}">
                    <a16:creationId xmlns:a16="http://schemas.microsoft.com/office/drawing/2014/main" id="{70BA273F-6E5C-73D1-6020-B52FEDF79E37}"/>
                  </a:ext>
                </a:extLst>
              </p:cNvPr>
              <p:cNvSpPr/>
              <p:nvPr/>
            </p:nvSpPr>
            <p:spPr>
              <a:xfrm>
                <a:off x="1353699" y="1421804"/>
                <a:ext cx="5056082" cy="720000"/>
              </a:xfrm>
              <a:prstGeom prst="roundRect">
                <a:avLst/>
              </a:prstGeom>
              <a:solidFill>
                <a:schemeClr val="bg1">
                  <a:lumMod val="95000"/>
                </a:schemeClr>
              </a:solidFill>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spcBef>
                    <a:spcPts val="300"/>
                  </a:spcBef>
                  <a:spcAft>
                    <a:spcPts val="300"/>
                  </a:spcAft>
                  <a:defRPr/>
                </a:pPr>
                <a:r>
                  <a:rPr kumimoji="0" lang="en-US" sz="1400" i="0" u="none" strike="noStrike" kern="1200" cap="none" spc="0" normalizeH="0" baseline="0">
                    <a:ln>
                      <a:noFill/>
                    </a:ln>
                    <a:solidFill>
                      <a:schemeClr val="tx1"/>
                    </a:solidFill>
                    <a:effectLst/>
                    <a:uLnTx/>
                    <a:uFillTx/>
                    <a:ea typeface="+mn-ea"/>
                    <a:cs typeface="+mn-cs"/>
                  </a:rPr>
                  <a:t>Median blood eosinophils was  </a:t>
                </a:r>
                <a:r>
                  <a:rPr kumimoji="0" lang="en-US" sz="1400" b="1" i="0" u="none" strike="noStrike" kern="1200" cap="none" spc="0" normalizeH="0" baseline="0">
                    <a:ln>
                      <a:noFill/>
                    </a:ln>
                    <a:solidFill>
                      <a:schemeClr val="bg2"/>
                    </a:solidFill>
                    <a:effectLst/>
                    <a:uLnTx/>
                    <a:uFillTx/>
                    <a:ea typeface="+mn-ea"/>
                    <a:cs typeface="+mn-cs"/>
                  </a:rPr>
                  <a:t>0.33 cells/10</a:t>
                </a:r>
                <a:r>
                  <a:rPr kumimoji="0" lang="en-US" sz="1400" b="1" i="0" u="none" strike="noStrike" kern="1200" cap="none" spc="0" normalizeH="0" baseline="30000">
                    <a:ln>
                      <a:noFill/>
                    </a:ln>
                    <a:solidFill>
                      <a:schemeClr val="bg2"/>
                    </a:solidFill>
                    <a:effectLst/>
                    <a:uLnTx/>
                    <a:uFillTx/>
                    <a:ea typeface="+mn-ea"/>
                    <a:cs typeface="+mn-cs"/>
                  </a:rPr>
                  <a:t>9</a:t>
                </a:r>
                <a:r>
                  <a:rPr kumimoji="0" lang="en-US" sz="1400" b="1" i="0" u="none" strike="noStrike" kern="1200" cap="none" spc="0" normalizeH="0" baseline="0">
                    <a:ln>
                      <a:noFill/>
                    </a:ln>
                    <a:solidFill>
                      <a:schemeClr val="bg2"/>
                    </a:solidFill>
                    <a:effectLst/>
                    <a:uLnTx/>
                    <a:uFillTx/>
                    <a:ea typeface="+mn-ea"/>
                    <a:cs typeface="+mn-cs"/>
                  </a:rPr>
                  <a:t>L</a:t>
                </a:r>
              </a:p>
            </p:txBody>
          </p:sp>
          <p:sp>
            <p:nvSpPr>
              <p:cNvPr id="33" name="Hexagon 32">
                <a:extLst>
                  <a:ext uri="{FF2B5EF4-FFF2-40B4-BE49-F238E27FC236}">
                    <a16:creationId xmlns:a16="http://schemas.microsoft.com/office/drawing/2014/main" id="{3D96ABC4-638F-A7DA-BE5A-E454FB8D4E9E}"/>
                  </a:ext>
                </a:extLst>
              </p:cNvPr>
              <p:cNvSpPr/>
              <p:nvPr/>
            </p:nvSpPr>
            <p:spPr>
              <a:xfrm>
                <a:off x="360463" y="1416372"/>
                <a:ext cx="863823" cy="754265"/>
              </a:xfrm>
              <a:prstGeom prst="hexagon">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25000">
                  <a:ln>
                    <a:noFill/>
                  </a:ln>
                  <a:solidFill>
                    <a:schemeClr val="tx1"/>
                  </a:solidFill>
                  <a:effectLst/>
                  <a:uLnTx/>
                  <a:uFillTx/>
                  <a:ea typeface="+mn-ea"/>
                  <a:cs typeface="+mn-cs"/>
                </a:endParaRPr>
              </a:p>
            </p:txBody>
          </p:sp>
          <p:cxnSp>
            <p:nvCxnSpPr>
              <p:cNvPr id="32" name="Straight Connector 31">
                <a:extLst>
                  <a:ext uri="{FF2B5EF4-FFF2-40B4-BE49-F238E27FC236}">
                    <a16:creationId xmlns:a16="http://schemas.microsoft.com/office/drawing/2014/main" id="{2FD6F019-3B13-694B-9F55-E91824BD8F23}"/>
                  </a:ext>
                </a:extLst>
              </p:cNvPr>
              <p:cNvCxnSpPr>
                <a:cxnSpLocks/>
              </p:cNvCxnSpPr>
              <p:nvPr/>
            </p:nvCxnSpPr>
            <p:spPr>
              <a:xfrm>
                <a:off x="1207357" y="1799040"/>
                <a:ext cx="127666" cy="0"/>
              </a:xfrm>
              <a:prstGeom prst="line">
                <a:avLst/>
              </a:prstGeom>
              <a:ln w="19050">
                <a:solidFill>
                  <a:schemeClr val="tx1"/>
                </a:solidFill>
              </a:ln>
            </p:spPr>
            <p:style>
              <a:lnRef idx="2">
                <a:schemeClr val="accent2"/>
              </a:lnRef>
              <a:fillRef idx="1">
                <a:schemeClr val="lt1"/>
              </a:fillRef>
              <a:effectRef idx="0">
                <a:schemeClr val="accent2"/>
              </a:effectRef>
              <a:fontRef idx="minor">
                <a:schemeClr val="dk1"/>
              </a:fontRef>
            </p:style>
          </p:cxnSp>
        </p:grpSp>
        <p:grpSp>
          <p:nvGrpSpPr>
            <p:cNvPr id="35" name="Group 34">
              <a:extLst>
                <a:ext uri="{FF2B5EF4-FFF2-40B4-BE49-F238E27FC236}">
                  <a16:creationId xmlns:a16="http://schemas.microsoft.com/office/drawing/2014/main" id="{6A6840D6-D04F-511F-5118-1A4175248513}"/>
                </a:ext>
              </a:extLst>
            </p:cNvPr>
            <p:cNvGrpSpPr/>
            <p:nvPr/>
          </p:nvGrpSpPr>
          <p:grpSpPr>
            <a:xfrm>
              <a:off x="6030180" y="4276335"/>
              <a:ext cx="5709785" cy="815155"/>
              <a:chOff x="360463" y="3334262"/>
              <a:chExt cx="6048650" cy="812346"/>
            </a:xfrm>
          </p:grpSpPr>
          <p:sp>
            <p:nvSpPr>
              <p:cNvPr id="36" name="Rectangle: Rounded Corners 35">
                <a:extLst>
                  <a:ext uri="{FF2B5EF4-FFF2-40B4-BE49-F238E27FC236}">
                    <a16:creationId xmlns:a16="http://schemas.microsoft.com/office/drawing/2014/main" id="{478F67BA-1310-5EDF-3EC6-4AB357CE95F8}"/>
                  </a:ext>
                </a:extLst>
              </p:cNvPr>
              <p:cNvSpPr/>
              <p:nvPr/>
            </p:nvSpPr>
            <p:spPr>
              <a:xfrm>
                <a:off x="1353698" y="3351391"/>
                <a:ext cx="5055415" cy="795217"/>
              </a:xfrm>
              <a:prstGeom prst="roundRect">
                <a:avLst/>
              </a:prstGeom>
              <a:solidFill>
                <a:schemeClr val="bg1">
                  <a:lumMod val="95000"/>
                </a:schemeClr>
              </a:solidFill>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spcBef>
                    <a:spcPts val="300"/>
                  </a:spcBef>
                  <a:spcAft>
                    <a:spcPts val="300"/>
                  </a:spcAft>
                  <a:defRPr/>
                </a:pPr>
                <a:r>
                  <a:rPr kumimoji="0" lang="en-US" sz="1400" i="0" u="none" strike="noStrike" kern="1200" cap="none" spc="0" normalizeH="0" baseline="0">
                    <a:ln>
                      <a:noFill/>
                    </a:ln>
                    <a:solidFill>
                      <a:schemeClr val="tx1"/>
                    </a:solidFill>
                    <a:effectLst/>
                    <a:uLnTx/>
                    <a:uFillTx/>
                    <a:ea typeface="+mn-ea"/>
                    <a:cs typeface="+mn-cs"/>
                  </a:rPr>
                  <a:t>Median IgE level of </a:t>
                </a:r>
                <a:r>
                  <a:rPr kumimoji="0" lang="en-US" sz="1400" b="1" i="0" u="none" strike="noStrike" kern="1200" cap="none" spc="0" normalizeH="0" baseline="0">
                    <a:ln>
                      <a:noFill/>
                    </a:ln>
                    <a:solidFill>
                      <a:schemeClr val="bg2"/>
                    </a:solidFill>
                    <a:effectLst/>
                    <a:uLnTx/>
                    <a:uFillTx/>
                    <a:ea typeface="+mn-ea"/>
                    <a:cs typeface="+mn-cs"/>
                  </a:rPr>
                  <a:t>181 IU/mL</a:t>
                </a:r>
              </a:p>
            </p:txBody>
          </p:sp>
          <p:sp>
            <p:nvSpPr>
              <p:cNvPr id="39" name="Hexagon 38">
                <a:extLst>
                  <a:ext uri="{FF2B5EF4-FFF2-40B4-BE49-F238E27FC236}">
                    <a16:creationId xmlns:a16="http://schemas.microsoft.com/office/drawing/2014/main" id="{21998A36-3273-D6F6-DF3F-D7B3DDAC113D}"/>
                  </a:ext>
                </a:extLst>
              </p:cNvPr>
              <p:cNvSpPr/>
              <p:nvPr/>
            </p:nvSpPr>
            <p:spPr>
              <a:xfrm>
                <a:off x="360463" y="3334262"/>
                <a:ext cx="863823" cy="754265"/>
              </a:xfrm>
              <a:prstGeom prst="hexagon">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a:ln>
                    <a:noFill/>
                  </a:ln>
                  <a:solidFill>
                    <a:schemeClr val="tx1"/>
                  </a:solidFill>
                  <a:effectLst/>
                  <a:uLnTx/>
                  <a:uFillTx/>
                  <a:latin typeface="+mj-lt"/>
                  <a:ea typeface="+mn-ea"/>
                  <a:cs typeface="+mn-cs"/>
                </a:endParaRPr>
              </a:p>
            </p:txBody>
          </p:sp>
          <p:cxnSp>
            <p:nvCxnSpPr>
              <p:cNvPr id="38" name="Straight Connector 37">
                <a:extLst>
                  <a:ext uri="{FF2B5EF4-FFF2-40B4-BE49-F238E27FC236}">
                    <a16:creationId xmlns:a16="http://schemas.microsoft.com/office/drawing/2014/main" id="{F4F71FBF-D5D5-3199-2AD4-67B771B02DD7}"/>
                  </a:ext>
                </a:extLst>
              </p:cNvPr>
              <p:cNvCxnSpPr>
                <a:cxnSpLocks/>
              </p:cNvCxnSpPr>
              <p:nvPr/>
            </p:nvCxnSpPr>
            <p:spPr>
              <a:xfrm>
                <a:off x="1207357" y="3713297"/>
                <a:ext cx="127666" cy="0"/>
              </a:xfrm>
              <a:prstGeom prst="line">
                <a:avLst/>
              </a:prstGeom>
              <a:ln w="19050">
                <a:solidFill>
                  <a:schemeClr val="tx1"/>
                </a:solidFill>
              </a:ln>
            </p:spPr>
            <p:style>
              <a:lnRef idx="2">
                <a:schemeClr val="accent2"/>
              </a:lnRef>
              <a:fillRef idx="1">
                <a:schemeClr val="lt1"/>
              </a:fillRef>
              <a:effectRef idx="0">
                <a:schemeClr val="accent2"/>
              </a:effectRef>
              <a:fontRef idx="minor">
                <a:schemeClr val="dk1"/>
              </a:fontRef>
            </p:style>
          </p:cxnSp>
        </p:grpSp>
        <p:grpSp>
          <p:nvGrpSpPr>
            <p:cNvPr id="41" name="Group 40">
              <a:extLst>
                <a:ext uri="{FF2B5EF4-FFF2-40B4-BE49-F238E27FC236}">
                  <a16:creationId xmlns:a16="http://schemas.microsoft.com/office/drawing/2014/main" id="{5A8CF8E4-BAB2-F84B-27FB-C4B87BBAD576}"/>
                </a:ext>
              </a:extLst>
            </p:cNvPr>
            <p:cNvGrpSpPr/>
            <p:nvPr/>
          </p:nvGrpSpPr>
          <p:grpSpPr>
            <a:xfrm>
              <a:off x="6029548" y="3426018"/>
              <a:ext cx="5710416" cy="756873"/>
              <a:chOff x="360463" y="2347150"/>
              <a:chExt cx="6049317" cy="754265"/>
            </a:xfrm>
          </p:grpSpPr>
          <p:sp>
            <p:nvSpPr>
              <p:cNvPr id="42" name="Rectangle: Rounded Corners 41">
                <a:extLst>
                  <a:ext uri="{FF2B5EF4-FFF2-40B4-BE49-F238E27FC236}">
                    <a16:creationId xmlns:a16="http://schemas.microsoft.com/office/drawing/2014/main" id="{29E76070-6E0A-3397-337D-B88510DC9F44}"/>
                  </a:ext>
                </a:extLst>
              </p:cNvPr>
              <p:cNvSpPr/>
              <p:nvPr/>
            </p:nvSpPr>
            <p:spPr>
              <a:xfrm>
                <a:off x="1353699" y="2364282"/>
                <a:ext cx="5056081" cy="720000"/>
              </a:xfrm>
              <a:prstGeom prst="roundRect">
                <a:avLst/>
              </a:prstGeom>
              <a:solidFill>
                <a:schemeClr val="bg1">
                  <a:lumMod val="95000"/>
                </a:schemeClr>
              </a:solidFill>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spcBef>
                    <a:spcPts val="300"/>
                  </a:spcBef>
                  <a:spcAft>
                    <a:spcPts val="300"/>
                  </a:spcAft>
                  <a:defRPr/>
                </a:pPr>
                <a:r>
                  <a:rPr kumimoji="0" lang="en-US" sz="1400" i="0" u="none" strike="noStrike" kern="1200" cap="none" spc="0" normalizeH="0" baseline="0">
                    <a:ln>
                      <a:noFill/>
                    </a:ln>
                    <a:solidFill>
                      <a:schemeClr val="tx1"/>
                    </a:solidFill>
                    <a:effectLst/>
                    <a:uLnTx/>
                    <a:uFillTx/>
                    <a:ea typeface="+mn-ea"/>
                    <a:cs typeface="+mn-cs"/>
                  </a:rPr>
                  <a:t>Median FeNO was </a:t>
                </a:r>
                <a:r>
                  <a:rPr kumimoji="0" lang="en-US" sz="1400" b="1" i="0" u="none" strike="noStrike" kern="1200" cap="none" spc="0" normalizeH="0" baseline="0">
                    <a:ln>
                      <a:noFill/>
                    </a:ln>
                    <a:solidFill>
                      <a:schemeClr val="bg2"/>
                    </a:solidFill>
                    <a:effectLst/>
                    <a:uLnTx/>
                    <a:uFillTx/>
                    <a:ea typeface="+mn-ea"/>
                    <a:cs typeface="+mn-cs"/>
                  </a:rPr>
                  <a:t>39 ppb</a:t>
                </a:r>
              </a:p>
            </p:txBody>
          </p:sp>
          <p:grpSp>
            <p:nvGrpSpPr>
              <p:cNvPr id="43" name="Group 42">
                <a:extLst>
                  <a:ext uri="{FF2B5EF4-FFF2-40B4-BE49-F238E27FC236}">
                    <a16:creationId xmlns:a16="http://schemas.microsoft.com/office/drawing/2014/main" id="{6327069A-6098-7574-B2C7-2B7D6B8A6184}"/>
                  </a:ext>
                </a:extLst>
              </p:cNvPr>
              <p:cNvGrpSpPr/>
              <p:nvPr/>
            </p:nvGrpSpPr>
            <p:grpSpPr>
              <a:xfrm>
                <a:off x="360463" y="2347150"/>
                <a:ext cx="974559" cy="754265"/>
                <a:chOff x="360463" y="2347150"/>
                <a:chExt cx="974559" cy="754265"/>
              </a:xfrm>
            </p:grpSpPr>
            <p:sp>
              <p:nvSpPr>
                <p:cNvPr id="46" name="Hexagon 45">
                  <a:extLst>
                    <a:ext uri="{FF2B5EF4-FFF2-40B4-BE49-F238E27FC236}">
                      <a16:creationId xmlns:a16="http://schemas.microsoft.com/office/drawing/2014/main" id="{51524B64-0E4B-E7FA-6367-4788FABAC778}"/>
                    </a:ext>
                  </a:extLst>
                </p:cNvPr>
                <p:cNvSpPr/>
                <p:nvPr/>
              </p:nvSpPr>
              <p:spPr>
                <a:xfrm>
                  <a:off x="360463" y="2347150"/>
                  <a:ext cx="863823" cy="754265"/>
                </a:xfrm>
                <a:prstGeom prst="hexagon">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25000">
                    <a:ln>
                      <a:noFill/>
                    </a:ln>
                    <a:solidFill>
                      <a:schemeClr val="tx1"/>
                    </a:solidFill>
                    <a:effectLst/>
                    <a:uLnTx/>
                    <a:uFillTx/>
                    <a:ea typeface="+mn-ea"/>
                    <a:cs typeface="+mn-cs"/>
                  </a:endParaRPr>
                </a:p>
              </p:txBody>
            </p:sp>
            <p:cxnSp>
              <p:nvCxnSpPr>
                <p:cNvPr id="45" name="Straight Connector 44">
                  <a:extLst>
                    <a:ext uri="{FF2B5EF4-FFF2-40B4-BE49-F238E27FC236}">
                      <a16:creationId xmlns:a16="http://schemas.microsoft.com/office/drawing/2014/main" id="{A67BC7EA-31AA-9E35-13A5-AE59D8B26D21}"/>
                    </a:ext>
                  </a:extLst>
                </p:cNvPr>
                <p:cNvCxnSpPr>
                  <a:cxnSpLocks/>
                </p:cNvCxnSpPr>
                <p:nvPr/>
              </p:nvCxnSpPr>
              <p:spPr>
                <a:xfrm>
                  <a:off x="1207356" y="2726336"/>
                  <a:ext cx="127666" cy="0"/>
                </a:xfrm>
                <a:prstGeom prst="line">
                  <a:avLst/>
                </a:prstGeom>
                <a:ln w="19050">
                  <a:solidFill>
                    <a:schemeClr val="tx1"/>
                  </a:solidFill>
                </a:ln>
              </p:spPr>
              <p:style>
                <a:lnRef idx="2">
                  <a:schemeClr val="accent2"/>
                </a:lnRef>
                <a:fillRef idx="1">
                  <a:schemeClr val="lt1"/>
                </a:fillRef>
                <a:effectRef idx="0">
                  <a:schemeClr val="accent2"/>
                </a:effectRef>
                <a:fontRef idx="minor">
                  <a:schemeClr val="dk1"/>
                </a:fontRef>
              </p:style>
            </p:cxnSp>
          </p:grpSp>
        </p:grpSp>
        <p:pic>
          <p:nvPicPr>
            <p:cNvPr id="3" name="Graphic 2">
              <a:extLst>
                <a:ext uri="{FF2B5EF4-FFF2-40B4-BE49-F238E27FC236}">
                  <a16:creationId xmlns:a16="http://schemas.microsoft.com/office/drawing/2014/main" id="{78713E7A-D1F4-4434-BEE9-5CA8F70CD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42608" y="3438602"/>
              <a:ext cx="720000" cy="720000"/>
            </a:xfrm>
            <a:prstGeom prst="rect">
              <a:avLst/>
            </a:prstGeom>
          </p:spPr>
        </p:pic>
        <p:pic>
          <p:nvPicPr>
            <p:cNvPr id="44" name="Graphic 43">
              <a:extLst>
                <a:ext uri="{FF2B5EF4-FFF2-40B4-BE49-F238E27FC236}">
                  <a16:creationId xmlns:a16="http://schemas.microsoft.com/office/drawing/2014/main" id="{4031FEA6-4EF5-47A6-8987-60391238B0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9548" y="4309372"/>
              <a:ext cx="720000" cy="720000"/>
            </a:xfrm>
            <a:prstGeom prst="rect">
              <a:avLst/>
            </a:prstGeom>
          </p:spPr>
        </p:pic>
        <p:sp>
          <p:nvSpPr>
            <p:cNvPr id="23" name="AutoShape 2" descr="Blood Test Vector SVG Icon (4) - SVG Repo">
              <a:extLst>
                <a:ext uri="{FF2B5EF4-FFF2-40B4-BE49-F238E27FC236}">
                  <a16:creationId xmlns:a16="http://schemas.microsoft.com/office/drawing/2014/main" id="{AE99E5FA-6DF0-4BEC-8C6E-BB133E9F84B9}"/>
                </a:ext>
              </a:extLst>
            </p:cNvPr>
            <p:cNvSpPr>
              <a:spLocks noChangeAspect="1" noChangeArrowheads="1"/>
            </p:cNvSpPr>
            <p:nvPr/>
          </p:nvSpPr>
          <p:spPr bwMode="auto">
            <a:xfrm>
              <a:off x="5715933" y="29917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5" name="Picture 24">
              <a:extLst>
                <a:ext uri="{FF2B5EF4-FFF2-40B4-BE49-F238E27FC236}">
                  <a16:creationId xmlns:a16="http://schemas.microsoft.com/office/drawing/2014/main" id="{1D631769-3FF2-4134-9CE4-E3EA2883C8DC}"/>
                </a:ext>
              </a:extLst>
            </p:cNvPr>
            <p:cNvPicPr>
              <a:picLocks noChangeAspect="1"/>
            </p:cNvPicPr>
            <p:nvPr/>
          </p:nvPicPr>
          <p:blipFill>
            <a:blip r:embed="rId6"/>
            <a:stretch>
              <a:fillRect/>
            </a:stretch>
          </p:blipFill>
          <p:spPr>
            <a:xfrm rot="1639084">
              <a:off x="6335669" y="2679549"/>
              <a:ext cx="226301" cy="558207"/>
            </a:xfrm>
            <a:prstGeom prst="rect">
              <a:avLst/>
            </a:prstGeom>
          </p:spPr>
        </p:pic>
      </p:grpSp>
      <p:pic>
        <p:nvPicPr>
          <p:cNvPr id="40" name="Graphic 1">
            <a:hlinkClick r:id="rId7"/>
            <a:extLst>
              <a:ext uri="{FF2B5EF4-FFF2-40B4-BE49-F238E27FC236}">
                <a16:creationId xmlns:a16="http://schemas.microsoft.com/office/drawing/2014/main" id="{328B4799-A734-1600-1041-CB9D5B7757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646788" y="1339085"/>
            <a:ext cx="324000" cy="324000"/>
          </a:xfrm>
          <a:prstGeom prst="rect">
            <a:avLst/>
          </a:prstGeom>
        </p:spPr>
      </p:pic>
      <p:grpSp>
        <p:nvGrpSpPr>
          <p:cNvPr id="47" name="Group 46">
            <a:extLst>
              <a:ext uri="{FF2B5EF4-FFF2-40B4-BE49-F238E27FC236}">
                <a16:creationId xmlns:a16="http://schemas.microsoft.com/office/drawing/2014/main" id="{AAD2C7C7-D822-ED4C-3A29-F001EFFD247F}"/>
              </a:ext>
            </a:extLst>
          </p:cNvPr>
          <p:cNvGrpSpPr/>
          <p:nvPr/>
        </p:nvGrpSpPr>
        <p:grpSpPr>
          <a:xfrm>
            <a:off x="10894587" y="6381538"/>
            <a:ext cx="1099968" cy="287551"/>
            <a:chOff x="10894587" y="6381538"/>
            <a:chExt cx="1099968" cy="287551"/>
          </a:xfrm>
        </p:grpSpPr>
        <p:grpSp>
          <p:nvGrpSpPr>
            <p:cNvPr id="48" name="Group 47">
              <a:extLst>
                <a:ext uri="{FF2B5EF4-FFF2-40B4-BE49-F238E27FC236}">
                  <a16:creationId xmlns:a16="http://schemas.microsoft.com/office/drawing/2014/main" id="{4B1F7050-1493-3EA6-55DA-3F397DBE735D}"/>
                </a:ext>
              </a:extLst>
            </p:cNvPr>
            <p:cNvGrpSpPr/>
            <p:nvPr/>
          </p:nvGrpSpPr>
          <p:grpSpPr>
            <a:xfrm>
              <a:off x="10894587" y="6381538"/>
              <a:ext cx="1099968" cy="287551"/>
              <a:chOff x="5334172" y="6525312"/>
              <a:chExt cx="1099968" cy="287551"/>
            </a:xfrm>
          </p:grpSpPr>
          <p:sp>
            <p:nvSpPr>
              <p:cNvPr id="53" name="Rectangle: Rounded Corners 52">
                <a:extLst>
                  <a:ext uri="{FF2B5EF4-FFF2-40B4-BE49-F238E27FC236}">
                    <a16:creationId xmlns:a16="http://schemas.microsoft.com/office/drawing/2014/main" id="{22F8AC96-C3CA-5E08-9443-65CF37CEBD6B}"/>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Graphic 3">
                <a:hlinkClick r:id="" action="ppaction://hlinkshowjump?jump=previousslide"/>
                <a:extLst>
                  <a:ext uri="{FF2B5EF4-FFF2-40B4-BE49-F238E27FC236}">
                    <a16:creationId xmlns:a16="http://schemas.microsoft.com/office/drawing/2014/main" id="{6144864D-E1DA-4436-FC5F-6A2757781C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a:off x="5657217" y="6560801"/>
                <a:ext cx="216000" cy="216000"/>
              </a:xfrm>
              <a:prstGeom prst="rect">
                <a:avLst/>
              </a:prstGeom>
            </p:spPr>
          </p:pic>
          <p:pic>
            <p:nvPicPr>
              <p:cNvPr id="55" name="Graphic 3">
                <a:hlinkClick r:id="" action="ppaction://hlinkshowjump?jump=nextslide"/>
                <a:extLst>
                  <a:ext uri="{FF2B5EF4-FFF2-40B4-BE49-F238E27FC236}">
                    <a16:creationId xmlns:a16="http://schemas.microsoft.com/office/drawing/2014/main" id="{094D319B-7166-A229-B035-506286010B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5922567" y="6560801"/>
                <a:ext cx="216000" cy="216000"/>
              </a:xfrm>
              <a:prstGeom prst="rect">
                <a:avLst/>
              </a:prstGeom>
            </p:spPr>
          </p:pic>
        </p:grpSp>
        <p:pic>
          <p:nvPicPr>
            <p:cNvPr id="51" name="Graphic 14">
              <a:hlinkClick r:id="rId12" action="ppaction://hlinksldjump"/>
              <a:extLst>
                <a:ext uri="{FF2B5EF4-FFF2-40B4-BE49-F238E27FC236}">
                  <a16:creationId xmlns:a16="http://schemas.microsoft.com/office/drawing/2014/main" id="{9F580F45-125C-6928-B414-5A51A1F19DC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1734234" y="6417528"/>
              <a:ext cx="216000" cy="216000"/>
            </a:xfrm>
            <a:prstGeom prst="rect">
              <a:avLst/>
            </a:prstGeom>
          </p:spPr>
        </p:pic>
        <p:pic>
          <p:nvPicPr>
            <p:cNvPr id="52" name="Graphic 2">
              <a:hlinkClick r:id="rId15" action="ppaction://hlinksldjump"/>
              <a:extLst>
                <a:ext uri="{FF2B5EF4-FFF2-40B4-BE49-F238E27FC236}">
                  <a16:creationId xmlns:a16="http://schemas.microsoft.com/office/drawing/2014/main" id="{92D97DF6-7625-5F28-A9D0-F9EBD104CC3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0951903" y="6416625"/>
              <a:ext cx="216000" cy="216000"/>
            </a:xfrm>
            <a:prstGeom prst="rect">
              <a:avLst/>
            </a:prstGeom>
          </p:spPr>
        </p:pic>
      </p:grpSp>
      <p:sp>
        <p:nvSpPr>
          <p:cNvPr id="24" name="TextBox 23">
            <a:extLst>
              <a:ext uri="{FF2B5EF4-FFF2-40B4-BE49-F238E27FC236}">
                <a16:creationId xmlns:a16="http://schemas.microsoft.com/office/drawing/2014/main" id="{03A4F7E5-B496-754D-07F1-5D458E0956A9}"/>
              </a:ext>
            </a:extLst>
          </p:cNvPr>
          <p:cNvSpPr txBox="1"/>
          <p:nvPr/>
        </p:nvSpPr>
        <p:spPr>
          <a:xfrm>
            <a:off x="543824" y="5130303"/>
            <a:ext cx="6107228" cy="215444"/>
          </a:xfrm>
          <a:prstGeom prst="rect">
            <a:avLst/>
          </a:prstGeom>
          <a:noFill/>
        </p:spPr>
        <p:txBody>
          <a:bodyPr wrap="square">
            <a:spAutoFit/>
          </a:bodyPr>
          <a:lstStyle/>
          <a:p>
            <a:r>
              <a:rPr lang="fr-FR" sz="800"/>
              <a:t>Figure </a:t>
            </a:r>
            <a:r>
              <a:rPr lang="fr-FR" sz="800" err="1"/>
              <a:t>adapted</a:t>
            </a:r>
            <a:r>
              <a:rPr lang="fr-FR" sz="800"/>
              <a:t> </a:t>
            </a:r>
            <a:r>
              <a:rPr lang="fr-FR" sz="800" err="1"/>
              <a:t>from</a:t>
            </a:r>
            <a:r>
              <a:rPr lang="fr-FR" sz="800"/>
              <a:t> Denton E, et al. J </a:t>
            </a:r>
            <a:r>
              <a:rPr lang="fr-FR" sz="800" err="1"/>
              <a:t>Allergy</a:t>
            </a:r>
            <a:r>
              <a:rPr lang="fr-FR" sz="800"/>
              <a:t> Clin </a:t>
            </a:r>
            <a:r>
              <a:rPr lang="fr-FR" sz="800" err="1"/>
              <a:t>Immunol</a:t>
            </a:r>
            <a:r>
              <a:rPr lang="fr-FR" sz="800"/>
              <a:t> </a:t>
            </a:r>
            <a:r>
              <a:rPr lang="fr-FR" sz="800" err="1"/>
              <a:t>Pract</a:t>
            </a:r>
            <a:r>
              <a:rPr lang="fr-FR" sz="800"/>
              <a:t>. 2021;9:2680–2688</a:t>
            </a:r>
            <a:endParaRPr lang="en-GB" sz="800"/>
          </a:p>
        </p:txBody>
      </p:sp>
    </p:spTree>
    <p:extLst>
      <p:ext uri="{BB962C8B-B14F-4D97-AF65-F5344CB8AC3E}">
        <p14:creationId xmlns:p14="http://schemas.microsoft.com/office/powerpoint/2010/main" val="36949461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2FE917-19FF-8145-BEB4-BC455A9E8D58}"/>
              </a:ext>
            </a:extLst>
          </p:cNvPr>
          <p:cNvSpPr>
            <a:spLocks noGrp="1"/>
          </p:cNvSpPr>
          <p:nvPr>
            <p:ph idx="1"/>
          </p:nvPr>
        </p:nvSpPr>
        <p:spPr/>
        <p:txBody>
          <a:bodyPr vert="horz" lIns="0" tIns="0" rIns="0" bIns="0" rtlCol="0" anchor="t">
            <a:noAutofit/>
          </a:bodyPr>
          <a:lstStyle/>
          <a:p>
            <a:pPr marL="0" indent="0">
              <a:buNone/>
            </a:pPr>
            <a:r>
              <a:rPr lang="en-GB" sz="1800" b="1">
                <a:solidFill>
                  <a:schemeClr val="tx2"/>
                </a:solidFill>
              </a:rPr>
              <a:t>Asthma-associated inflammation is complex and heterogenous,</a:t>
            </a:r>
            <a:r>
              <a:rPr lang="en-GB" sz="1800" b="1" baseline="30000">
                <a:solidFill>
                  <a:schemeClr val="tx2"/>
                </a:solidFill>
              </a:rPr>
              <a:t>1–4</a:t>
            </a:r>
            <a:r>
              <a:rPr lang="en-GB" sz="1800" b="1">
                <a:solidFill>
                  <a:schemeClr val="tx2"/>
                </a:solidFill>
              </a:rPr>
              <a:t> with numerous cell types and immune </a:t>
            </a:r>
            <a:br>
              <a:rPr lang="en-GB" sz="1800" b="1">
                <a:solidFill>
                  <a:schemeClr val="tx2"/>
                </a:solidFill>
              </a:rPr>
            </a:br>
            <a:r>
              <a:rPr lang="en-GB" sz="1800" b="1">
                <a:solidFill>
                  <a:schemeClr val="tx2"/>
                </a:solidFill>
              </a:rPr>
              <a:t>pathways involved</a:t>
            </a:r>
            <a:r>
              <a:rPr lang="en-GB" sz="1800" b="1" baseline="30000">
                <a:solidFill>
                  <a:schemeClr val="tx2"/>
                </a:solidFill>
              </a:rPr>
              <a:t>1,5,6</a:t>
            </a:r>
            <a:endParaRPr lang="en-GB" sz="1800" b="1">
              <a:solidFill>
                <a:schemeClr val="tx2"/>
              </a:solidFill>
            </a:endParaRPr>
          </a:p>
          <a:p>
            <a:pPr marL="287655" indent="-287655"/>
            <a:r>
              <a:rPr lang="en-GB" sz="1800"/>
              <a:t>Asthma phenotyping integrates clinical and biological disease characteristics,</a:t>
            </a:r>
            <a:r>
              <a:rPr lang="en-GB" sz="1800" baseline="30000"/>
              <a:t>7 </a:t>
            </a:r>
            <a:r>
              <a:rPr lang="en-GB" sz="1800"/>
              <a:t> including triggers of inflammation, clinical signs and pathological features</a:t>
            </a:r>
            <a:r>
              <a:rPr lang="en-GB" sz="1800" baseline="30000"/>
              <a:t>8</a:t>
            </a:r>
          </a:p>
          <a:p>
            <a:pPr marL="287655" indent="-287655"/>
            <a:r>
              <a:rPr lang="en-GB" sz="1800">
                <a:latin typeface="Calibri"/>
                <a:ea typeface="Roboto"/>
                <a:cs typeface="Calibri"/>
              </a:rPr>
              <a:t>There are three prominent phenotypes of severe asthma, which may overlap considerably: </a:t>
            </a:r>
            <a:endParaRPr lang="en-GB" sz="1800"/>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p:txBody>
          <a:bodyPr/>
          <a:lstStyle/>
          <a:p>
            <a:r>
              <a:rPr lang="en-GB"/>
              <a:t>Multiple inflammatory pathways underpin the complexity and heterogeneity of inflammation in severe asthma</a:t>
            </a:r>
            <a:endParaRPr lang="en-GB" baseline="30000"/>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48282" y="6234487"/>
            <a:ext cx="10512000" cy="357113"/>
          </a:xfrm>
        </p:spPr>
        <p:txBody>
          <a:bodyPr/>
          <a:lstStyle/>
          <a:p>
            <a:r>
              <a:rPr lang="en-GB" sz="800" b="1"/>
              <a:t>Abbreviations</a:t>
            </a:r>
            <a:r>
              <a:rPr lang="en-GB" sz="800"/>
              <a:t>: AHR, </a:t>
            </a:r>
            <a:r>
              <a:rPr lang="en-GB" sz="800">
                <a:solidFill>
                  <a:schemeClr val="tx1"/>
                </a:solidFill>
              </a:rPr>
              <a:t>airway hyperresponsiveness;</a:t>
            </a:r>
            <a:r>
              <a:rPr lang="en-GB" sz="800"/>
              <a:t> </a:t>
            </a:r>
            <a:r>
              <a:rPr lang="en-GB" sz="800" err="1"/>
              <a:t>FeNO</a:t>
            </a:r>
            <a:r>
              <a:rPr lang="en-GB" sz="800"/>
              <a:t>, fractional exhaled nitric oxide; </a:t>
            </a:r>
            <a:r>
              <a:rPr lang="en-GB" sz="800" err="1"/>
              <a:t>IgE</a:t>
            </a:r>
            <a:r>
              <a:rPr lang="en-GB" sz="800"/>
              <a:t>, immunoglobulin E. </a:t>
            </a:r>
            <a:br>
              <a:rPr lang="en-GB" sz="800"/>
            </a:br>
            <a:r>
              <a:rPr lang="en-GB" sz="800" b="1"/>
              <a:t>References</a:t>
            </a:r>
            <a:r>
              <a:rPr lang="en-GB" sz="800"/>
              <a:t>: 1. </a:t>
            </a:r>
            <a:r>
              <a:rPr lang="en-GB" sz="800" err="1"/>
              <a:t>Busse</a:t>
            </a:r>
            <a:r>
              <a:rPr lang="en-GB" sz="800"/>
              <a:t> WW. </a:t>
            </a:r>
            <a:r>
              <a:rPr lang="en-GB" sz="800" err="1"/>
              <a:t>Allergol</a:t>
            </a:r>
            <a:r>
              <a:rPr lang="en-GB" sz="800"/>
              <a:t> Int. 2019;68:158–166; 2. Tran TN, et al. Ann Allergy Asthma Immunol. 2016;116:37–42; 3. </a:t>
            </a:r>
            <a:r>
              <a:rPr lang="en-GB" sz="800" err="1"/>
              <a:t>Carr</a:t>
            </a:r>
            <a:r>
              <a:rPr lang="en-GB" sz="800"/>
              <a:t> TF, Bleecker E. World Allergy Organ J. 2016 Nov 29;9(1):41; 4. </a:t>
            </a:r>
            <a:r>
              <a:rPr lang="en-GB" sz="800" err="1"/>
              <a:t>Kupczyk</a:t>
            </a:r>
            <a:r>
              <a:rPr lang="en-GB" sz="800"/>
              <a:t> M, et al. Allergy. 2014;69:1198–1204; 5. Barnes PJ. Pathophysiology of asthma. In: European Respiratory Society Monograph. 2003;84–113; 6. Gauvreau GM, et al. Expert </a:t>
            </a:r>
            <a:r>
              <a:rPr lang="en-GB" sz="800" err="1"/>
              <a:t>Opin</a:t>
            </a:r>
            <a:r>
              <a:rPr lang="en-GB" sz="800"/>
              <a:t> </a:t>
            </a:r>
            <a:r>
              <a:rPr lang="en-GB" sz="800" err="1"/>
              <a:t>Ther</a:t>
            </a:r>
            <a:r>
              <a:rPr lang="en-GB" sz="800"/>
              <a:t> Targets. 2020;24:777–792; 7. </a:t>
            </a:r>
            <a:r>
              <a:rPr lang="fr-FR" sz="800"/>
              <a:t>Chung KF et al. </a:t>
            </a:r>
            <a:r>
              <a:rPr lang="fr-FR" sz="800" err="1"/>
              <a:t>Eur</a:t>
            </a:r>
            <a:r>
              <a:rPr lang="fr-FR" sz="800"/>
              <a:t> </a:t>
            </a:r>
            <a:r>
              <a:rPr lang="fr-FR" sz="800" err="1"/>
              <a:t>Respir</a:t>
            </a:r>
            <a:r>
              <a:rPr lang="fr-FR" sz="800"/>
              <a:t> J. 2014;43(2):343–373. 8. </a:t>
            </a:r>
            <a:r>
              <a:rPr lang="fr-FR" sz="800" err="1"/>
              <a:t>Ijaz</a:t>
            </a:r>
            <a:r>
              <a:rPr lang="fr-FR" sz="800"/>
              <a:t> HM, et al. </a:t>
            </a:r>
            <a:r>
              <a:rPr lang="fr-FR" sz="800" err="1"/>
              <a:t>Cureus</a:t>
            </a:r>
            <a:r>
              <a:rPr lang="fr-FR" sz="800"/>
              <a:t>. 2018;11(3):e4194; 9. </a:t>
            </a:r>
            <a:r>
              <a:rPr lang="en-GB" sz="800" err="1"/>
              <a:t>Porsbjerg</a:t>
            </a:r>
            <a:r>
              <a:rPr lang="en-GB" sz="800"/>
              <a:t> CM, et al. </a:t>
            </a:r>
            <a:r>
              <a:rPr lang="en-GB" sz="800" err="1"/>
              <a:t>Eur</a:t>
            </a:r>
            <a:r>
              <a:rPr lang="en-GB" sz="800"/>
              <a:t> Respir J. 2020;56:2000260; 10. </a:t>
            </a:r>
            <a:r>
              <a:rPr lang="en-GB" sz="800" err="1"/>
              <a:t>Hudey</a:t>
            </a:r>
            <a:r>
              <a:rPr lang="en-GB" sz="800"/>
              <a:t> SN, et al. </a:t>
            </a:r>
            <a:r>
              <a:rPr lang="en-GB" sz="800" err="1"/>
              <a:t>Curr</a:t>
            </a:r>
            <a:r>
              <a:rPr lang="en-GB" sz="800"/>
              <a:t> </a:t>
            </a:r>
            <a:r>
              <a:rPr lang="en-GB" sz="800" err="1"/>
              <a:t>Opin</a:t>
            </a:r>
            <a:r>
              <a:rPr lang="en-GB" sz="800"/>
              <a:t> Immunol. 2020;66:123–128. </a:t>
            </a:r>
          </a:p>
          <a:p>
            <a:endParaRPr lang="en-GB" sz="800"/>
          </a:p>
          <a:p>
            <a:r>
              <a:rPr lang="en-GB" sz="800"/>
              <a:t>Z4-54955 | JUNE 2023</a:t>
            </a:r>
          </a:p>
        </p:txBody>
      </p:sp>
      <p:sp>
        <p:nvSpPr>
          <p:cNvPr id="17" name="TextBox 16">
            <a:extLst>
              <a:ext uri="{FF2B5EF4-FFF2-40B4-BE49-F238E27FC236}">
                <a16:creationId xmlns:a16="http://schemas.microsoft.com/office/drawing/2014/main" id="{65E26E2A-480B-3B45-8B71-90D174AB6317}"/>
              </a:ext>
            </a:extLst>
          </p:cNvPr>
          <p:cNvSpPr txBox="1"/>
          <p:nvPr/>
        </p:nvSpPr>
        <p:spPr>
          <a:xfrm>
            <a:off x="9951609" y="2396128"/>
            <a:ext cx="184731" cy="369332"/>
          </a:xfrm>
          <a:prstGeom prst="rect">
            <a:avLst/>
          </a:prstGeom>
          <a:noFill/>
        </p:spPr>
        <p:txBody>
          <a:bodyPr wrap="none" rtlCol="0">
            <a:spAutoFit/>
          </a:bodyPr>
          <a:lstStyle/>
          <a:p>
            <a:endParaRPr lang="en-GB">
              <a:latin typeface="Calibri" panose="020F0502020204030204" pitchFamily="34" charset="0"/>
            </a:endParaRPr>
          </a:p>
        </p:txBody>
      </p:sp>
      <p:sp>
        <p:nvSpPr>
          <p:cNvPr id="3" name="Rectangle: Rounded Corners 2">
            <a:extLst>
              <a:ext uri="{FF2B5EF4-FFF2-40B4-BE49-F238E27FC236}">
                <a16:creationId xmlns:a16="http://schemas.microsoft.com/office/drawing/2014/main" id="{6C9E6763-7418-B008-833E-7F1125C1C639}"/>
              </a:ext>
            </a:extLst>
          </p:cNvPr>
          <p:cNvSpPr>
            <a:spLocks/>
          </p:cNvSpPr>
          <p:nvPr/>
        </p:nvSpPr>
        <p:spPr>
          <a:xfrm>
            <a:off x="548282" y="3772175"/>
            <a:ext cx="3614744" cy="2015062"/>
          </a:xfrm>
          <a:prstGeom prst="roundRect">
            <a:avLst/>
          </a:prstGeom>
          <a:solidFill>
            <a:schemeClr val="bg1">
              <a:lumMod val="95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GB" sz="1600" b="1">
                <a:solidFill>
                  <a:schemeClr val="bg2"/>
                </a:solidFill>
                <a:latin typeface="+mj-lt"/>
              </a:rPr>
              <a:t>Allergic </a:t>
            </a:r>
            <a:br>
              <a:rPr lang="en-GB" sz="1600" b="1">
                <a:solidFill>
                  <a:schemeClr val="bg2"/>
                </a:solidFill>
                <a:latin typeface="+mj-lt"/>
              </a:rPr>
            </a:br>
            <a:r>
              <a:rPr lang="en-GB" sz="1600" b="1">
                <a:solidFill>
                  <a:schemeClr val="bg2"/>
                </a:solidFill>
                <a:latin typeface="+mj-lt"/>
              </a:rPr>
              <a:t>eosinophilic asthma</a:t>
            </a:r>
            <a:r>
              <a:rPr lang="en-GB" sz="1600" baseline="30000">
                <a:solidFill>
                  <a:schemeClr val="tx1"/>
                </a:solidFill>
                <a:latin typeface="+mj-lt"/>
              </a:rPr>
              <a:t>1,2,6,9</a:t>
            </a:r>
            <a:br>
              <a:rPr lang="en-GB" sz="1400" b="1" baseline="30000">
                <a:solidFill>
                  <a:schemeClr val="bg2"/>
                </a:solidFill>
              </a:rPr>
            </a:br>
            <a:endParaRPr lang="en-GB" sz="1400" b="1" baseline="30000">
              <a:solidFill>
                <a:schemeClr val="bg2"/>
              </a:solidFill>
            </a:endParaRPr>
          </a:p>
          <a:p>
            <a:pPr marL="285750" indent="-285750">
              <a:buFont typeface="Arial" panose="020B0604020202020204" pitchFamily="34" charset="0"/>
              <a:buChar char="•"/>
            </a:pPr>
            <a:r>
              <a:rPr lang="en-GB" sz="1400" b="1">
                <a:solidFill>
                  <a:schemeClr val="bg2"/>
                </a:solidFill>
              </a:rPr>
              <a:t>Triggers: </a:t>
            </a:r>
            <a:r>
              <a:rPr lang="en-GB" sz="1400">
                <a:solidFill>
                  <a:schemeClr val="tx1"/>
                </a:solidFill>
              </a:rPr>
              <a:t>Seasonal and perennial aeroallergens</a:t>
            </a:r>
          </a:p>
          <a:p>
            <a:pPr marL="285750" indent="-285750">
              <a:buFont typeface="Arial" panose="020B0604020202020204" pitchFamily="34" charset="0"/>
              <a:buChar char="•"/>
            </a:pPr>
            <a:r>
              <a:rPr lang="en-GB" sz="1400" b="1">
                <a:solidFill>
                  <a:schemeClr val="bg2"/>
                </a:solidFill>
              </a:rPr>
              <a:t>Characterised by: </a:t>
            </a:r>
            <a:r>
              <a:rPr lang="en-GB" sz="1400">
                <a:solidFill>
                  <a:schemeClr val="tx1"/>
                </a:solidFill>
              </a:rPr>
              <a:t>High serum IgE, high eosinophils and high FeNO biomarker levels</a:t>
            </a:r>
          </a:p>
        </p:txBody>
      </p:sp>
      <p:sp>
        <p:nvSpPr>
          <p:cNvPr id="4" name="Rectangle: Rounded Corners 3">
            <a:extLst>
              <a:ext uri="{FF2B5EF4-FFF2-40B4-BE49-F238E27FC236}">
                <a16:creationId xmlns:a16="http://schemas.microsoft.com/office/drawing/2014/main" id="{DE3ADEA8-5558-D146-EB56-A874EB101CC1}"/>
              </a:ext>
            </a:extLst>
          </p:cNvPr>
          <p:cNvSpPr/>
          <p:nvPr/>
        </p:nvSpPr>
        <p:spPr>
          <a:xfrm>
            <a:off x="4288628" y="3827646"/>
            <a:ext cx="3614744" cy="1959591"/>
          </a:xfrm>
          <a:prstGeom prst="roundRect">
            <a:avLst/>
          </a:prstGeom>
          <a:solidFill>
            <a:schemeClr val="bg1">
              <a:lumMod val="9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GB" sz="1600" b="1">
                <a:solidFill>
                  <a:schemeClr val="tx2"/>
                </a:solidFill>
                <a:latin typeface="+mj-lt"/>
              </a:rPr>
              <a:t>Non-allergic </a:t>
            </a:r>
            <a:br>
              <a:rPr lang="en-GB" sz="1600" b="1">
                <a:solidFill>
                  <a:schemeClr val="tx2"/>
                </a:solidFill>
                <a:latin typeface="+mj-lt"/>
              </a:rPr>
            </a:br>
            <a:r>
              <a:rPr lang="en-GB" sz="1600" b="1">
                <a:solidFill>
                  <a:schemeClr val="tx2"/>
                </a:solidFill>
                <a:latin typeface="+mj-lt"/>
              </a:rPr>
              <a:t>eosinophilic asthma</a:t>
            </a:r>
            <a:r>
              <a:rPr lang="en-GB" sz="1600" baseline="30000">
                <a:solidFill>
                  <a:schemeClr val="tx1"/>
                </a:solidFill>
                <a:latin typeface="+mj-lt"/>
              </a:rPr>
              <a:t>1,2,6,9</a:t>
            </a:r>
            <a:br>
              <a:rPr lang="en-GB" sz="1400" b="1" baseline="30000">
                <a:solidFill>
                  <a:schemeClr val="tx2"/>
                </a:solidFill>
              </a:rPr>
            </a:br>
            <a:endParaRPr lang="en-GB" sz="1400" b="1" baseline="30000">
              <a:solidFill>
                <a:schemeClr val="tx2"/>
              </a:solidFill>
            </a:endParaRPr>
          </a:p>
          <a:p>
            <a:pPr marL="285750" indent="-285750">
              <a:buFont typeface="Arial" panose="020B0604020202020204" pitchFamily="34" charset="0"/>
              <a:buChar char="•"/>
            </a:pPr>
            <a:r>
              <a:rPr lang="en-GB" sz="1400" b="1">
                <a:solidFill>
                  <a:schemeClr val="tx2"/>
                </a:solidFill>
              </a:rPr>
              <a:t>Triggers: </a:t>
            </a:r>
            <a:r>
              <a:rPr lang="en-GB" sz="1400">
                <a:solidFill>
                  <a:schemeClr val="tx1"/>
                </a:solidFill>
              </a:rPr>
              <a:t>Pathogens, pollutants and smoke</a:t>
            </a:r>
          </a:p>
          <a:p>
            <a:pPr marL="285750" indent="-285750">
              <a:buFont typeface="Arial" panose="020B0604020202020204" pitchFamily="34" charset="0"/>
              <a:buChar char="•"/>
            </a:pPr>
            <a:r>
              <a:rPr lang="en-GB" sz="1400" b="1">
                <a:solidFill>
                  <a:schemeClr val="tx2"/>
                </a:solidFill>
              </a:rPr>
              <a:t>Characterised by: </a:t>
            </a:r>
            <a:r>
              <a:rPr lang="en-GB" sz="1400">
                <a:solidFill>
                  <a:schemeClr val="tx1"/>
                </a:solidFill>
              </a:rPr>
              <a:t>High blood eosinophils and high FeNO biomarker levels</a:t>
            </a:r>
            <a:endParaRPr lang="en-GB" sz="1400" b="0" i="0" u="none" strike="noStrike" baseline="0">
              <a:solidFill>
                <a:schemeClr val="tx1"/>
              </a:solidFill>
              <a:latin typeface="AdvOT5fa4e291"/>
            </a:endParaRPr>
          </a:p>
        </p:txBody>
      </p:sp>
      <p:sp>
        <p:nvSpPr>
          <p:cNvPr id="5" name="Rectangle: Rounded Corners 4">
            <a:extLst>
              <a:ext uri="{FF2B5EF4-FFF2-40B4-BE49-F238E27FC236}">
                <a16:creationId xmlns:a16="http://schemas.microsoft.com/office/drawing/2014/main" id="{587AD2E4-CD83-B1D7-4074-37FE63772E6C}"/>
              </a:ext>
            </a:extLst>
          </p:cNvPr>
          <p:cNvSpPr/>
          <p:nvPr/>
        </p:nvSpPr>
        <p:spPr>
          <a:xfrm>
            <a:off x="8081892" y="3827646"/>
            <a:ext cx="3614508" cy="1959591"/>
          </a:xfrm>
          <a:prstGeom prst="roundRect">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GB" sz="1600" b="1">
                <a:solidFill>
                  <a:schemeClr val="accent2"/>
                </a:solidFill>
                <a:latin typeface="+mj-lt"/>
              </a:rPr>
              <a:t>Beyond </a:t>
            </a:r>
            <a:br>
              <a:rPr lang="en-GB" sz="1600" b="1">
                <a:solidFill>
                  <a:schemeClr val="accent2"/>
                </a:solidFill>
                <a:latin typeface="+mj-lt"/>
              </a:rPr>
            </a:br>
            <a:r>
              <a:rPr lang="en-GB" sz="1600" b="1">
                <a:solidFill>
                  <a:schemeClr val="accent2"/>
                </a:solidFill>
                <a:latin typeface="+mj-lt"/>
              </a:rPr>
              <a:t>T2 asthma</a:t>
            </a:r>
            <a:r>
              <a:rPr lang="en-GB" sz="1600" baseline="30000">
                <a:solidFill>
                  <a:schemeClr val="tx1"/>
                </a:solidFill>
                <a:latin typeface="+mj-lt"/>
              </a:rPr>
              <a:t>4,6,10</a:t>
            </a:r>
            <a:br>
              <a:rPr lang="en-GB" sz="1400" b="1" baseline="30000">
                <a:solidFill>
                  <a:schemeClr val="accent1"/>
                </a:solidFill>
              </a:rPr>
            </a:br>
            <a:endParaRPr lang="en-GB" sz="1400" b="1" baseline="30000">
              <a:solidFill>
                <a:schemeClr val="accent1"/>
              </a:solidFill>
            </a:endParaRPr>
          </a:p>
          <a:p>
            <a:pPr marL="285750" indent="-285750">
              <a:buFont typeface="Arial" panose="020B0604020202020204" pitchFamily="34" charset="0"/>
              <a:buChar char="•"/>
            </a:pPr>
            <a:r>
              <a:rPr lang="en-GB" sz="1400" b="1">
                <a:solidFill>
                  <a:schemeClr val="accent2"/>
                </a:solidFill>
              </a:rPr>
              <a:t>Triggers: </a:t>
            </a:r>
            <a:r>
              <a:rPr lang="en-GB" sz="1400">
                <a:solidFill>
                  <a:schemeClr val="tx1"/>
                </a:solidFill>
              </a:rPr>
              <a:t>Pathogens, pollutants and smoke</a:t>
            </a:r>
          </a:p>
          <a:p>
            <a:pPr marL="285750" indent="-285750">
              <a:buFont typeface="Arial" panose="020B0604020202020204" pitchFamily="34" charset="0"/>
              <a:buChar char="•"/>
            </a:pPr>
            <a:r>
              <a:rPr lang="en-GB" sz="1400" b="1">
                <a:solidFill>
                  <a:schemeClr val="accent2"/>
                </a:solidFill>
              </a:rPr>
              <a:t>Characterised by: </a:t>
            </a:r>
            <a:r>
              <a:rPr lang="en-GB" sz="1400">
                <a:solidFill>
                  <a:schemeClr val="tx1"/>
                </a:solidFill>
              </a:rPr>
              <a:t>Physiological effects, such as AHR and mucus production, that go beyond only T2-high or T2-low asthma</a:t>
            </a:r>
            <a:endParaRPr lang="en-GB" sz="1400">
              <a:solidFill>
                <a:schemeClr val="tx1"/>
              </a:solidFill>
              <a:cs typeface="Calibri"/>
            </a:endParaRPr>
          </a:p>
          <a:p>
            <a:pPr marL="285750" indent="-285750">
              <a:buFont typeface="Arial" panose="020B0604020202020204" pitchFamily="34" charset="0"/>
              <a:buChar char="•"/>
            </a:pPr>
            <a:endParaRPr lang="en-NZ" sz="1400">
              <a:solidFill>
                <a:schemeClr val="tx1"/>
              </a:solidFill>
            </a:endParaRPr>
          </a:p>
        </p:txBody>
      </p:sp>
      <p:sp>
        <p:nvSpPr>
          <p:cNvPr id="10" name="Right Brace 9">
            <a:extLst>
              <a:ext uri="{FF2B5EF4-FFF2-40B4-BE49-F238E27FC236}">
                <a16:creationId xmlns:a16="http://schemas.microsoft.com/office/drawing/2014/main" id="{A43104F1-3794-471B-A1C5-0072E389DC7A}"/>
              </a:ext>
            </a:extLst>
          </p:cNvPr>
          <p:cNvSpPr/>
          <p:nvPr/>
        </p:nvSpPr>
        <p:spPr>
          <a:xfrm rot="16200000">
            <a:off x="4031727" y="-30127"/>
            <a:ext cx="414663" cy="7381549"/>
          </a:xfrm>
          <a:prstGeom prst="rightBrace">
            <a:avLst>
              <a:gd name="adj1" fmla="val 11944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E0A5ABE3-F398-4591-AE9E-BF998F6E591F}"/>
              </a:ext>
            </a:extLst>
          </p:cNvPr>
          <p:cNvSpPr txBox="1"/>
          <p:nvPr/>
        </p:nvSpPr>
        <p:spPr>
          <a:xfrm>
            <a:off x="2827216" y="3143074"/>
            <a:ext cx="2823683" cy="261610"/>
          </a:xfrm>
          <a:prstGeom prst="rect">
            <a:avLst/>
          </a:prstGeom>
          <a:noFill/>
        </p:spPr>
        <p:txBody>
          <a:bodyPr wrap="square" rtlCol="0">
            <a:spAutoFit/>
          </a:bodyPr>
          <a:lstStyle/>
          <a:p>
            <a:pPr algn="ctr"/>
            <a:r>
              <a:rPr lang="en-GB" sz="1100" b="1">
                <a:latin typeface="+mj-lt"/>
              </a:rPr>
              <a:t>Type 2 (T2) inflammation</a:t>
            </a:r>
          </a:p>
        </p:txBody>
      </p:sp>
      <p:sp>
        <p:nvSpPr>
          <p:cNvPr id="12" name="Right Brace 11">
            <a:extLst>
              <a:ext uri="{FF2B5EF4-FFF2-40B4-BE49-F238E27FC236}">
                <a16:creationId xmlns:a16="http://schemas.microsoft.com/office/drawing/2014/main" id="{7EBDF080-D7A4-47F7-8061-8C1966C040A6}"/>
              </a:ext>
            </a:extLst>
          </p:cNvPr>
          <p:cNvSpPr/>
          <p:nvPr/>
        </p:nvSpPr>
        <p:spPr>
          <a:xfrm rot="16200000">
            <a:off x="9681816" y="1853394"/>
            <a:ext cx="414663" cy="3614508"/>
          </a:xfrm>
          <a:prstGeom prst="rightBrace">
            <a:avLst>
              <a:gd name="adj1" fmla="val 11944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1BA2EA4B-2680-4020-9B5A-AC6961631377}"/>
              </a:ext>
            </a:extLst>
          </p:cNvPr>
          <p:cNvSpPr txBox="1"/>
          <p:nvPr/>
        </p:nvSpPr>
        <p:spPr>
          <a:xfrm>
            <a:off x="8477304" y="3135805"/>
            <a:ext cx="2823683" cy="261610"/>
          </a:xfrm>
          <a:prstGeom prst="rect">
            <a:avLst/>
          </a:prstGeom>
          <a:noFill/>
        </p:spPr>
        <p:txBody>
          <a:bodyPr wrap="square" rtlCol="0">
            <a:spAutoFit/>
          </a:bodyPr>
          <a:lstStyle/>
          <a:p>
            <a:pPr algn="ctr"/>
            <a:r>
              <a:rPr lang="en-GB" sz="1100" b="1">
                <a:latin typeface="+mj-lt"/>
              </a:rPr>
              <a:t>Non Type 2 (T2) inflammation</a:t>
            </a:r>
          </a:p>
        </p:txBody>
      </p:sp>
      <p:grpSp>
        <p:nvGrpSpPr>
          <p:cNvPr id="18" name="Group 17">
            <a:extLst>
              <a:ext uri="{FF2B5EF4-FFF2-40B4-BE49-F238E27FC236}">
                <a16:creationId xmlns:a16="http://schemas.microsoft.com/office/drawing/2014/main" id="{185CDF9C-C3DF-BC67-3254-86C4E9FB89AC}"/>
              </a:ext>
            </a:extLst>
          </p:cNvPr>
          <p:cNvGrpSpPr/>
          <p:nvPr/>
        </p:nvGrpSpPr>
        <p:grpSpPr>
          <a:xfrm>
            <a:off x="10894587" y="6381538"/>
            <a:ext cx="1099968" cy="287551"/>
            <a:chOff x="10894587" y="6381538"/>
            <a:chExt cx="1099968" cy="287551"/>
          </a:xfrm>
        </p:grpSpPr>
        <p:grpSp>
          <p:nvGrpSpPr>
            <p:cNvPr id="19" name="Group 18">
              <a:extLst>
                <a:ext uri="{FF2B5EF4-FFF2-40B4-BE49-F238E27FC236}">
                  <a16:creationId xmlns:a16="http://schemas.microsoft.com/office/drawing/2014/main" id="{A621B8CC-08F8-7B92-A8D5-10ED902E2995}"/>
                </a:ext>
              </a:extLst>
            </p:cNvPr>
            <p:cNvGrpSpPr/>
            <p:nvPr/>
          </p:nvGrpSpPr>
          <p:grpSpPr>
            <a:xfrm>
              <a:off x="10894587" y="6381538"/>
              <a:ext cx="1099968" cy="287551"/>
              <a:chOff x="5334172" y="6525312"/>
              <a:chExt cx="1099968" cy="287551"/>
            </a:xfrm>
          </p:grpSpPr>
          <p:sp>
            <p:nvSpPr>
              <p:cNvPr id="22" name="Rectangle: Rounded Corners 21">
                <a:extLst>
                  <a:ext uri="{FF2B5EF4-FFF2-40B4-BE49-F238E27FC236}">
                    <a16:creationId xmlns:a16="http://schemas.microsoft.com/office/drawing/2014/main" id="{EACF3467-59DD-86F7-2C49-220016F1366E}"/>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3">
                <a:hlinkClick r:id="" action="ppaction://hlinkshowjump?jump=previousslide"/>
                <a:extLst>
                  <a:ext uri="{FF2B5EF4-FFF2-40B4-BE49-F238E27FC236}">
                    <a16:creationId xmlns:a16="http://schemas.microsoft.com/office/drawing/2014/main" id="{D3BF81E4-BA8C-78F7-5584-7428D5C838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a:off x="5657217" y="6560801"/>
                <a:ext cx="216000" cy="216000"/>
              </a:xfrm>
              <a:prstGeom prst="rect">
                <a:avLst/>
              </a:prstGeom>
            </p:spPr>
          </p:pic>
          <p:pic>
            <p:nvPicPr>
              <p:cNvPr id="24" name="Graphic 3">
                <a:hlinkClick r:id="" action="ppaction://hlinkshowjump?jump=nextslide"/>
                <a:extLst>
                  <a:ext uri="{FF2B5EF4-FFF2-40B4-BE49-F238E27FC236}">
                    <a16:creationId xmlns:a16="http://schemas.microsoft.com/office/drawing/2014/main" id="{BCCAAB11-71BC-4ED9-E15E-D8ACE9511C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0800000" flipH="1">
                <a:off x="5922567" y="6560801"/>
                <a:ext cx="216000" cy="216000"/>
              </a:xfrm>
              <a:prstGeom prst="rect">
                <a:avLst/>
              </a:prstGeom>
            </p:spPr>
          </p:pic>
        </p:grpSp>
        <p:pic>
          <p:nvPicPr>
            <p:cNvPr id="20" name="Graphic 14">
              <a:hlinkClick r:id="rId5" action="ppaction://hlinksldjump"/>
              <a:extLst>
                <a:ext uri="{FF2B5EF4-FFF2-40B4-BE49-F238E27FC236}">
                  <a16:creationId xmlns:a16="http://schemas.microsoft.com/office/drawing/2014/main" id="{25ED7B76-1EAD-38C5-9503-2DAC05DF40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734234" y="6417528"/>
              <a:ext cx="216000" cy="216000"/>
            </a:xfrm>
            <a:prstGeom prst="rect">
              <a:avLst/>
            </a:prstGeom>
          </p:spPr>
        </p:pic>
        <p:pic>
          <p:nvPicPr>
            <p:cNvPr id="21" name="Graphic 2">
              <a:hlinkClick r:id="rId8" action="ppaction://hlinksldjump"/>
              <a:extLst>
                <a:ext uri="{FF2B5EF4-FFF2-40B4-BE49-F238E27FC236}">
                  <a16:creationId xmlns:a16="http://schemas.microsoft.com/office/drawing/2014/main" id="{AA721709-E54D-3613-3AB4-9384B8063A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35948879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82D52F0-D519-E38E-EF48-1EBCC071F971}"/>
              </a:ext>
            </a:extLst>
          </p:cNvPr>
          <p:cNvPicPr>
            <a:picLocks noChangeAspect="1"/>
          </p:cNvPicPr>
          <p:nvPr/>
        </p:nvPicPr>
        <p:blipFill>
          <a:blip r:embed="rId4"/>
          <a:stretch>
            <a:fillRect/>
          </a:stretch>
        </p:blipFill>
        <p:spPr>
          <a:xfrm>
            <a:off x="1108427" y="1249014"/>
            <a:ext cx="9321592" cy="3444539"/>
          </a:xfrm>
          <a:prstGeom prst="rect">
            <a:avLst/>
          </a:prstGeom>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0" name="TextBox 159">
            <a:extLst>
              <a:ext uri="{FF2B5EF4-FFF2-40B4-BE49-F238E27FC236}">
                <a16:creationId xmlns:a16="http://schemas.microsoft.com/office/drawing/2014/main" id="{5F250967-8694-BE88-DE44-42F946532567}"/>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2" name="TextBox 161">
            <a:extLst>
              <a:ext uri="{FF2B5EF4-FFF2-40B4-BE49-F238E27FC236}">
                <a16:creationId xmlns:a16="http://schemas.microsoft.com/office/drawing/2014/main" id="{2C54313A-50C3-8CE0-4EFA-F23635432A82}"/>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7" name="TextBox 166">
            <a:extLst>
              <a:ext uri="{FF2B5EF4-FFF2-40B4-BE49-F238E27FC236}">
                <a16:creationId xmlns:a16="http://schemas.microsoft.com/office/drawing/2014/main" id="{F95B1750-C26F-2E5A-B0E9-0FE18AC53D01}"/>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0659"/>
            <a:ext cx="2662691"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03960"/>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596" name="TextBox 2595">
            <a:extLst>
              <a:ext uri="{FF2B5EF4-FFF2-40B4-BE49-F238E27FC236}">
                <a16:creationId xmlns:a16="http://schemas.microsoft.com/office/drawing/2014/main" id="{B907A75D-47A4-D730-D2E3-7273ACF5A1B2}"/>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rId6" action="ppaction://hlinksldjump"/>
            <a:extLst>
              <a:ext uri="{FF2B5EF4-FFF2-40B4-BE49-F238E27FC236}">
                <a16:creationId xmlns:a16="http://schemas.microsoft.com/office/drawing/2014/main" id="{B1656712-04AB-C79F-EBFB-FF3715A719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226371" cy="720000"/>
          </a:xfrm>
        </p:spPr>
        <p:txBody>
          <a:bodyPr/>
          <a:lstStyle/>
          <a:p>
            <a:r>
              <a:rPr lang="en-GB"/>
              <a:t>Various cells and inflammatory mediators are involved in asthma pathogenesis</a:t>
            </a:r>
            <a:r>
              <a:rPr lang="en-GB" baseline="30000"/>
              <a:t>1–18</a:t>
            </a:r>
            <a:endParaRPr lang="en-GB" baseline="30000">
              <a:ea typeface="Cambria"/>
            </a:endParaRPr>
          </a:p>
        </p:txBody>
      </p:sp>
      <p:sp>
        <p:nvSpPr>
          <p:cNvPr id="2" name="Footer Placeholder 1">
            <a:extLst>
              <a:ext uri="{FF2B5EF4-FFF2-40B4-BE49-F238E27FC236}">
                <a16:creationId xmlns:a16="http://schemas.microsoft.com/office/drawing/2014/main" id="{7722FB56-1FB2-0C49-884F-1FF3D5872D06}"/>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87597"/>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sp>
        <p:nvSpPr>
          <p:cNvPr id="2609" name="TextBox 2608">
            <a:extLst>
              <a:ext uri="{FF2B5EF4-FFF2-40B4-BE49-F238E27FC236}">
                <a16:creationId xmlns:a16="http://schemas.microsoft.com/office/drawing/2014/main" id="{CEBADBB4-9B3C-65C6-230F-C1C17D3A4246}"/>
              </a:ext>
            </a:extLst>
          </p:cNvPr>
          <p:cNvSpPr txBox="1"/>
          <p:nvPr/>
        </p:nvSpPr>
        <p:spPr>
          <a:xfrm>
            <a:off x="9713589" y="1455505"/>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623" name="TextBox 2622">
            <a:extLst>
              <a:ext uri="{FF2B5EF4-FFF2-40B4-BE49-F238E27FC236}">
                <a16:creationId xmlns:a16="http://schemas.microsoft.com/office/drawing/2014/main" id="{9A8D8897-33C1-AAC6-372E-702C5AC8CFBD}"/>
              </a:ext>
            </a:extLst>
          </p:cNvPr>
          <p:cNvSpPr txBox="1"/>
          <p:nvPr/>
        </p:nvSpPr>
        <p:spPr>
          <a:xfrm>
            <a:off x="5354691" y="1472897"/>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3" name="TextBox 2">
            <a:extLst>
              <a:ext uri="{FF2B5EF4-FFF2-40B4-BE49-F238E27FC236}">
                <a16:creationId xmlns:a16="http://schemas.microsoft.com/office/drawing/2014/main" id="{D7BB9B9B-05E0-39B3-2876-C67B2AF672A4}"/>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sp>
        <p:nvSpPr>
          <p:cNvPr id="6" name="TextBox 5">
            <a:extLst>
              <a:ext uri="{FF2B5EF4-FFF2-40B4-BE49-F238E27FC236}">
                <a16:creationId xmlns:a16="http://schemas.microsoft.com/office/drawing/2014/main" id="{11F45A76-5D6E-8DDD-03B7-EE6D07E9081B}"/>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5" name="TextBox 4">
            <a:extLst>
              <a:ext uri="{FF2B5EF4-FFF2-40B4-BE49-F238E27FC236}">
                <a16:creationId xmlns:a16="http://schemas.microsoft.com/office/drawing/2014/main" id="{10FCD360-062C-A875-7C57-88458EB189DB}"/>
              </a:ext>
            </a:extLst>
          </p:cNvPr>
          <p:cNvSpPr txBox="1"/>
          <p:nvPr/>
        </p:nvSpPr>
        <p:spPr>
          <a:xfrm>
            <a:off x="10153083" y="1249014"/>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pic>
        <p:nvPicPr>
          <p:cNvPr id="62" name="Graphic 5">
            <a:hlinkClick r:id="rId9" action="ppaction://hlinksldjump"/>
            <a:extLst>
              <a:ext uri="{FF2B5EF4-FFF2-40B4-BE49-F238E27FC236}">
                <a16:creationId xmlns:a16="http://schemas.microsoft.com/office/drawing/2014/main" id="{1B70C6CA-F49A-BB2D-EF8A-B96A4B69F9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304808" y="4791780"/>
            <a:ext cx="288000" cy="288000"/>
          </a:xfrm>
          <a:prstGeom prst="rect">
            <a:avLst/>
          </a:prstGeom>
        </p:spPr>
      </p:pic>
      <p:pic>
        <p:nvPicPr>
          <p:cNvPr id="58" name="Graphic 5">
            <a:hlinkClick r:id="rId10" action="ppaction://hlinksldjump"/>
            <a:extLst>
              <a:ext uri="{FF2B5EF4-FFF2-40B4-BE49-F238E27FC236}">
                <a16:creationId xmlns:a16="http://schemas.microsoft.com/office/drawing/2014/main" id="{717C3D63-A550-D877-88D8-93EB64A218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527425" y="4794089"/>
            <a:ext cx="288000" cy="288000"/>
          </a:xfrm>
          <a:prstGeom prst="rect">
            <a:avLst/>
          </a:prstGeom>
        </p:spPr>
      </p:pic>
      <p:pic>
        <p:nvPicPr>
          <p:cNvPr id="4" name="Graphic 5">
            <a:hlinkClick r:id="rId11" action="ppaction://hlinksldjump"/>
            <a:extLst>
              <a:ext uri="{FF2B5EF4-FFF2-40B4-BE49-F238E27FC236}">
                <a16:creationId xmlns:a16="http://schemas.microsoft.com/office/drawing/2014/main" id="{6B813128-356B-6373-AD58-038EB6D582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697893" y="2435508"/>
            <a:ext cx="288000" cy="288000"/>
          </a:xfrm>
          <a:prstGeom prst="rect">
            <a:avLst/>
          </a:prstGeom>
        </p:spPr>
      </p:pic>
      <p:pic>
        <p:nvPicPr>
          <p:cNvPr id="128" name="Graphic 5">
            <a:hlinkClick r:id="rId14" action="ppaction://hlinksldjump"/>
            <a:extLst>
              <a:ext uri="{FF2B5EF4-FFF2-40B4-BE49-F238E27FC236}">
                <a16:creationId xmlns:a16="http://schemas.microsoft.com/office/drawing/2014/main" id="{4E21D2F2-06D1-B2CB-07C6-26D1DCB49A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893565" y="4791780"/>
            <a:ext cx="288000" cy="288000"/>
          </a:xfrm>
          <a:prstGeom prst="rect">
            <a:avLst/>
          </a:prstGeom>
        </p:spPr>
      </p:pic>
      <p:pic>
        <p:nvPicPr>
          <p:cNvPr id="8" name="Graphic 5">
            <a:hlinkClick r:id="rId15" action="ppaction://hlinksldjump"/>
            <a:extLst>
              <a:ext uri="{FF2B5EF4-FFF2-40B4-BE49-F238E27FC236}">
                <a16:creationId xmlns:a16="http://schemas.microsoft.com/office/drawing/2014/main" id="{65CFC383-8051-8C5D-33FF-B5D1588650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216513" y="3141000"/>
            <a:ext cx="288000" cy="288000"/>
          </a:xfrm>
          <a:prstGeom prst="rect">
            <a:avLst/>
          </a:prstGeom>
        </p:spPr>
      </p:pic>
      <p:pic>
        <p:nvPicPr>
          <p:cNvPr id="10" name="Graphic 5">
            <a:hlinkClick r:id="rId16" action="ppaction://hlinksldjump"/>
            <a:extLst>
              <a:ext uri="{FF2B5EF4-FFF2-40B4-BE49-F238E27FC236}">
                <a16:creationId xmlns:a16="http://schemas.microsoft.com/office/drawing/2014/main" id="{064AC32F-EC25-6714-0DE0-36FA4D3929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192193" y="3042634"/>
            <a:ext cx="288000" cy="288000"/>
          </a:xfrm>
          <a:prstGeom prst="rect">
            <a:avLst/>
          </a:prstGeom>
        </p:spPr>
      </p:pic>
      <p:pic>
        <p:nvPicPr>
          <p:cNvPr id="12" name="Graphic 5">
            <a:hlinkClick r:id="rId17" action="ppaction://hlinksldjump"/>
            <a:extLst>
              <a:ext uri="{FF2B5EF4-FFF2-40B4-BE49-F238E27FC236}">
                <a16:creationId xmlns:a16="http://schemas.microsoft.com/office/drawing/2014/main" id="{0899A974-10DC-EB1F-EE6F-6D9E2F968DF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381806" y="2946059"/>
            <a:ext cx="288000" cy="288000"/>
          </a:xfrm>
          <a:prstGeom prst="rect">
            <a:avLst/>
          </a:prstGeom>
        </p:spPr>
      </p:pic>
      <p:pic>
        <p:nvPicPr>
          <p:cNvPr id="13" name="Graphic 5">
            <a:hlinkClick r:id="rId18" action="ppaction://hlinksldjump"/>
            <a:extLst>
              <a:ext uri="{FF2B5EF4-FFF2-40B4-BE49-F238E27FC236}">
                <a16:creationId xmlns:a16="http://schemas.microsoft.com/office/drawing/2014/main" id="{B9AFA456-F340-B3D9-45D0-5056735506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997627" y="3764665"/>
            <a:ext cx="288000" cy="288000"/>
          </a:xfrm>
          <a:prstGeom prst="rect">
            <a:avLst/>
          </a:prstGeom>
        </p:spPr>
      </p:pic>
      <p:pic>
        <p:nvPicPr>
          <p:cNvPr id="15" name="Graphic 5">
            <a:hlinkClick r:id="rId19" action="ppaction://hlinksldjump"/>
            <a:extLst>
              <a:ext uri="{FF2B5EF4-FFF2-40B4-BE49-F238E27FC236}">
                <a16:creationId xmlns:a16="http://schemas.microsoft.com/office/drawing/2014/main" id="{DE4173F3-951F-6720-B929-A1EE25E1A4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338182" y="3106311"/>
            <a:ext cx="288000" cy="288000"/>
          </a:xfrm>
          <a:prstGeom prst="rect">
            <a:avLst/>
          </a:prstGeom>
        </p:spPr>
      </p:pic>
      <p:pic>
        <p:nvPicPr>
          <p:cNvPr id="16" name="Graphic 5">
            <a:hlinkClick r:id="rId20" action="ppaction://hlinksldjump"/>
            <a:extLst>
              <a:ext uri="{FF2B5EF4-FFF2-40B4-BE49-F238E27FC236}">
                <a16:creationId xmlns:a16="http://schemas.microsoft.com/office/drawing/2014/main" id="{A4EF9A18-01D5-00ED-C686-7D88CF1D856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214773" y="3960082"/>
            <a:ext cx="288000" cy="288000"/>
          </a:xfrm>
          <a:prstGeom prst="rect">
            <a:avLst/>
          </a:prstGeom>
        </p:spPr>
      </p:pic>
      <p:pic>
        <p:nvPicPr>
          <p:cNvPr id="17" name="Graphic 5">
            <a:hlinkClick r:id="rId21" action="ppaction://hlinksldjump"/>
            <a:extLst>
              <a:ext uri="{FF2B5EF4-FFF2-40B4-BE49-F238E27FC236}">
                <a16:creationId xmlns:a16="http://schemas.microsoft.com/office/drawing/2014/main" id="{40120ACE-7014-9B19-E63D-DC8A091919C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136267" y="1286520"/>
            <a:ext cx="288000" cy="288000"/>
          </a:xfrm>
          <a:prstGeom prst="rect">
            <a:avLst/>
          </a:prstGeom>
        </p:spPr>
      </p:pic>
      <p:pic>
        <p:nvPicPr>
          <p:cNvPr id="18" name="Graphic 5">
            <a:hlinkClick r:id="rId22" action="ppaction://hlinksldjump"/>
            <a:extLst>
              <a:ext uri="{FF2B5EF4-FFF2-40B4-BE49-F238E27FC236}">
                <a16:creationId xmlns:a16="http://schemas.microsoft.com/office/drawing/2014/main" id="{EB8B414A-675D-E2BF-B281-B91B5845345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355458" y="1442462"/>
            <a:ext cx="288000" cy="288000"/>
          </a:xfrm>
          <a:prstGeom prst="rect">
            <a:avLst/>
          </a:prstGeom>
        </p:spPr>
      </p:pic>
      <p:pic>
        <p:nvPicPr>
          <p:cNvPr id="19" name="Graphic 5">
            <a:hlinkClick r:id="rId23" action="ppaction://hlinksldjump"/>
            <a:extLst>
              <a:ext uri="{FF2B5EF4-FFF2-40B4-BE49-F238E27FC236}">
                <a16:creationId xmlns:a16="http://schemas.microsoft.com/office/drawing/2014/main" id="{A54E1B62-09FC-F374-A413-3042DA46AC0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578703" y="3576787"/>
            <a:ext cx="288000" cy="288000"/>
          </a:xfrm>
          <a:prstGeom prst="rect">
            <a:avLst/>
          </a:prstGeom>
        </p:spPr>
      </p:pic>
      <p:pic>
        <p:nvPicPr>
          <p:cNvPr id="20" name="Graphic 5">
            <a:hlinkClick r:id="rId24" action="ppaction://hlinksldjump"/>
            <a:extLst>
              <a:ext uri="{FF2B5EF4-FFF2-40B4-BE49-F238E27FC236}">
                <a16:creationId xmlns:a16="http://schemas.microsoft.com/office/drawing/2014/main" id="{6C6294F6-0D4E-DA47-EA33-416A8580339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483332" y="1807589"/>
            <a:ext cx="288000" cy="288000"/>
          </a:xfrm>
          <a:prstGeom prst="rect">
            <a:avLst/>
          </a:prstGeom>
        </p:spPr>
      </p:pic>
      <p:pic>
        <p:nvPicPr>
          <p:cNvPr id="22" name="Graphic 5">
            <a:hlinkClick r:id="rId25" action="ppaction://hlinksldjump"/>
            <a:extLst>
              <a:ext uri="{FF2B5EF4-FFF2-40B4-BE49-F238E27FC236}">
                <a16:creationId xmlns:a16="http://schemas.microsoft.com/office/drawing/2014/main" id="{BD25D33E-9114-914A-9FFF-02D0C2B4BBC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802784" y="4285741"/>
            <a:ext cx="288000" cy="288000"/>
          </a:xfrm>
          <a:prstGeom prst="rect">
            <a:avLst/>
          </a:prstGeom>
        </p:spPr>
      </p:pic>
      <p:pic>
        <p:nvPicPr>
          <p:cNvPr id="23" name="Graphic 5">
            <a:hlinkClick r:id="rId26" action="ppaction://hlinksldjump"/>
            <a:extLst>
              <a:ext uri="{FF2B5EF4-FFF2-40B4-BE49-F238E27FC236}">
                <a16:creationId xmlns:a16="http://schemas.microsoft.com/office/drawing/2014/main" id="{78AFF1DC-1734-5F83-B547-4AF9AFBFAA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610310" y="3089792"/>
            <a:ext cx="288000" cy="288000"/>
          </a:xfrm>
          <a:prstGeom prst="rect">
            <a:avLst/>
          </a:prstGeom>
        </p:spPr>
      </p:pic>
      <p:grpSp>
        <p:nvGrpSpPr>
          <p:cNvPr id="24" name="Group 23">
            <a:extLst>
              <a:ext uri="{FF2B5EF4-FFF2-40B4-BE49-F238E27FC236}">
                <a16:creationId xmlns:a16="http://schemas.microsoft.com/office/drawing/2014/main" id="{1D120315-29F4-D554-6D3D-51C985C0D8DB}"/>
              </a:ext>
            </a:extLst>
          </p:cNvPr>
          <p:cNvGrpSpPr/>
          <p:nvPr/>
        </p:nvGrpSpPr>
        <p:grpSpPr>
          <a:xfrm>
            <a:off x="10894587" y="6381538"/>
            <a:ext cx="1099968" cy="287551"/>
            <a:chOff x="10894587" y="6381538"/>
            <a:chExt cx="1099968" cy="287551"/>
          </a:xfrm>
        </p:grpSpPr>
        <p:grpSp>
          <p:nvGrpSpPr>
            <p:cNvPr id="25" name="Group 24">
              <a:extLst>
                <a:ext uri="{FF2B5EF4-FFF2-40B4-BE49-F238E27FC236}">
                  <a16:creationId xmlns:a16="http://schemas.microsoft.com/office/drawing/2014/main" id="{02E0B175-AF68-0015-40B1-F3E9FD0A0446}"/>
                </a:ext>
              </a:extLst>
            </p:cNvPr>
            <p:cNvGrpSpPr/>
            <p:nvPr/>
          </p:nvGrpSpPr>
          <p:grpSpPr>
            <a:xfrm>
              <a:off x="10894587" y="6381538"/>
              <a:ext cx="1099968" cy="287551"/>
              <a:chOff x="5334172" y="6525312"/>
              <a:chExt cx="1099968" cy="287551"/>
            </a:xfrm>
          </p:grpSpPr>
          <p:sp>
            <p:nvSpPr>
              <p:cNvPr id="29" name="Rectangle: Rounded Corners 28">
                <a:extLst>
                  <a:ext uri="{FF2B5EF4-FFF2-40B4-BE49-F238E27FC236}">
                    <a16:creationId xmlns:a16="http://schemas.microsoft.com/office/drawing/2014/main" id="{269BE7D7-0B69-6667-09FC-0E7F621B806D}"/>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3">
                <a:hlinkClick r:id="" action="ppaction://hlinkshowjump?jump=previousslide"/>
                <a:extLst>
                  <a:ext uri="{FF2B5EF4-FFF2-40B4-BE49-F238E27FC236}">
                    <a16:creationId xmlns:a16="http://schemas.microsoft.com/office/drawing/2014/main" id="{E51AEFF1-B19E-A2D6-42C7-29AE8628D86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a:xfrm rot="10800000">
                <a:off x="5657217" y="6560801"/>
                <a:ext cx="216000" cy="216000"/>
              </a:xfrm>
              <a:prstGeom prst="rect">
                <a:avLst/>
              </a:prstGeom>
            </p:spPr>
          </p:pic>
          <p:pic>
            <p:nvPicPr>
              <p:cNvPr id="31" name="Graphic 3">
                <a:hlinkClick r:id="" action="ppaction://hlinkshowjump?jump=nextslide"/>
                <a:extLst>
                  <a:ext uri="{FF2B5EF4-FFF2-40B4-BE49-F238E27FC236}">
                    <a16:creationId xmlns:a16="http://schemas.microsoft.com/office/drawing/2014/main" id="{2AE975DF-CCA2-939D-71A6-74E3D123F88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a:xfrm rot="10800000" flipH="1">
                <a:off x="5922567" y="6560801"/>
                <a:ext cx="216000" cy="216000"/>
              </a:xfrm>
              <a:prstGeom prst="rect">
                <a:avLst/>
              </a:prstGeom>
            </p:spPr>
          </p:pic>
        </p:grpSp>
        <p:pic>
          <p:nvPicPr>
            <p:cNvPr id="27" name="Graphic 14">
              <a:hlinkClick r:id="rId29" action="ppaction://hlinksldjump"/>
              <a:extLst>
                <a:ext uri="{FF2B5EF4-FFF2-40B4-BE49-F238E27FC236}">
                  <a16:creationId xmlns:a16="http://schemas.microsoft.com/office/drawing/2014/main" id="{B848841B-C991-89CE-6A53-37611B8E62A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11734234" y="6417528"/>
              <a:ext cx="216000" cy="216000"/>
            </a:xfrm>
            <a:prstGeom prst="rect">
              <a:avLst/>
            </a:prstGeom>
          </p:spPr>
        </p:pic>
        <p:pic>
          <p:nvPicPr>
            <p:cNvPr id="28" name="Graphic 2">
              <a:hlinkClick r:id="rId32" action="ppaction://hlinksldjump"/>
              <a:extLst>
                <a:ext uri="{FF2B5EF4-FFF2-40B4-BE49-F238E27FC236}">
                  <a16:creationId xmlns:a16="http://schemas.microsoft.com/office/drawing/2014/main" id="{57B61957-286E-AC8B-505F-2685F5F1B51C}"/>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10951903" y="6416625"/>
              <a:ext cx="216000" cy="216000"/>
            </a:xfrm>
            <a:prstGeom prst="rect">
              <a:avLst/>
            </a:prstGeom>
          </p:spPr>
        </p:pic>
      </p:grpSp>
    </p:spTree>
    <p:extLst>
      <p:ext uri="{BB962C8B-B14F-4D97-AF65-F5344CB8AC3E}">
        <p14:creationId xmlns:p14="http://schemas.microsoft.com/office/powerpoint/2010/main" val="164740504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C66B0AB8-23A5-0FB2-C683-97DAE2D28FF0}"/>
              </a:ext>
            </a:extLst>
          </p:cNvPr>
          <p:cNvSpPr txBox="1"/>
          <p:nvPr/>
        </p:nvSpPr>
        <p:spPr>
          <a:xfrm>
            <a:off x="9496222" y="4608408"/>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0" name="TextBox 9">
            <a:extLst>
              <a:ext uri="{FF2B5EF4-FFF2-40B4-BE49-F238E27FC236}">
                <a16:creationId xmlns:a16="http://schemas.microsoft.com/office/drawing/2014/main" id="{67682825-AF7C-9560-16B4-BE920E31AB93}"/>
              </a:ext>
            </a:extLst>
          </p:cNvPr>
          <p:cNvSpPr txBox="1"/>
          <p:nvPr/>
        </p:nvSpPr>
        <p:spPr>
          <a:xfrm>
            <a:off x="8832419" y="4129627"/>
            <a:ext cx="27892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5" name="Footer Placeholder 1">
            <a:extLst>
              <a:ext uri="{FF2B5EF4-FFF2-40B4-BE49-F238E27FC236}">
                <a16:creationId xmlns:a16="http://schemas.microsoft.com/office/drawing/2014/main" id="{E7387708-193A-EE49-2D89-B1416364B3CA}"/>
              </a:ext>
            </a:extLst>
          </p:cNvPr>
          <p:cNvSpPr>
            <a:spLocks noGrp="1"/>
          </p:cNvSpPr>
          <p:nvPr>
            <p:ph type="ftr" sz="quarter" idx="11"/>
          </p:nvPr>
        </p:nvSpPr>
        <p:spPr>
          <a:xfrm>
            <a:off x="551118" y="5463418"/>
            <a:ext cx="10312790" cy="1335150"/>
          </a:xfrm>
        </p:spPr>
        <p:txBody>
          <a:bodyPr/>
          <a:lstStyle/>
          <a:p>
            <a:pPr>
              <a:lnSpc>
                <a:spcPct val="107000"/>
              </a:lnSpc>
              <a:spcAft>
                <a:spcPts val="800"/>
              </a:spcAft>
            </a:pPr>
            <a:br>
              <a:rPr lang="en-GB" sz="750" b="1"/>
            </a:br>
            <a:br>
              <a:rPr lang="en-GB" sz="750"/>
            </a:br>
            <a:br>
              <a:rPr lang="en-GB" sz="750" b="1"/>
            </a:br>
            <a:br>
              <a:rPr lang="en-GB" sz="750"/>
            </a:br>
            <a:r>
              <a:rPr lang="en-GB" sz="750" b="1"/>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a:t>
            </a:r>
            <a:r>
              <a:rPr lang="en-GB" sz="750"/>
              <a:t>Figure adapted from Gauvreau GM, et al. Expert </a:t>
            </a:r>
            <a:r>
              <a:rPr lang="en-GB" sz="750" err="1"/>
              <a:t>Opin</a:t>
            </a:r>
            <a:r>
              <a:rPr lang="en-GB" sz="750"/>
              <a:t> </a:t>
            </a:r>
            <a:r>
              <a:rPr lang="en-GB" sz="750" err="1"/>
              <a:t>Ther</a:t>
            </a:r>
            <a:r>
              <a:rPr lang="en-GB" sz="750"/>
              <a:t> Targets. 2020;24:777–792, which was based on </a:t>
            </a:r>
            <a:r>
              <a:rPr lang="en-GB" sz="750" err="1"/>
              <a:t>Brusselle</a:t>
            </a:r>
            <a:r>
              <a:rPr lang="en-GB" sz="750"/>
              <a:t> G, </a:t>
            </a:r>
            <a:r>
              <a:rPr lang="en-GB" sz="750" err="1"/>
              <a:t>Bracke</a:t>
            </a:r>
            <a:r>
              <a:rPr lang="en-GB" sz="750"/>
              <a:t> K. Ann Am </a:t>
            </a:r>
            <a:r>
              <a:rPr lang="en-GB" sz="750" err="1"/>
              <a:t>Thorac</a:t>
            </a:r>
            <a:r>
              <a:rPr lang="en-GB" sz="750"/>
              <a:t> Soc. 2014;11:S322–S328, </a:t>
            </a:r>
            <a:r>
              <a:rPr lang="en-GB" sz="750" err="1"/>
              <a:t>Brusselle</a:t>
            </a:r>
            <a:r>
              <a:rPr lang="en-GB" sz="750"/>
              <a:t> G, et al. Nat Med. 2013;19:977–979; Lambrecht BN, Hammad H. Nat Immunol. 2015;16:45–56; and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2021;385(18):1669–1679. Additional figure adaptations</a:t>
            </a:r>
            <a:r>
              <a:rPr lang="en-GB" sz="750">
                <a:latin typeface="Calibri"/>
                <a:ea typeface="Calibri" panose="020F0502020204030204" pitchFamily="34" charset="0"/>
                <a:cs typeface="Times New Roman"/>
              </a:rPr>
              <a:t> from Davis JD, et al. Mucosal Immunol. 2021;14:978–990. </a:t>
            </a:r>
            <a:r>
              <a:rPr lang="en-GB" sz="750"/>
              <a:t>*Blockade of TSLP has suggested inhibition of pathways beyond type 2 inflammation. More recent evidence also suggests that Th1/17-driven neutrophilic pathways may not be key drivers of this type of inflammation.</a:t>
            </a:r>
            <a:r>
              <a:rPr lang="en-GB" sz="750" baseline="30000"/>
              <a:t>17–19</a:t>
            </a:r>
            <a:r>
              <a:rPr lang="en-GB" sz="750"/>
              <a:t> </a:t>
            </a:r>
            <a:r>
              <a:rPr lang="en-GB" sz="750" b="1"/>
              <a:t>Abbreviations</a:t>
            </a:r>
            <a:r>
              <a:rPr lang="en-GB" sz="750"/>
              <a:t>: </a:t>
            </a:r>
            <a:r>
              <a:rPr lang="en-GB" sz="750" err="1"/>
              <a:t>IgE</a:t>
            </a:r>
            <a:r>
              <a:rPr lang="en-GB" sz="750"/>
              <a:t>, immunoglobulin E; IL, interleukin; ILC2, type 2 innate lymphoid cell; T2, type 2; Th, T helper; TSLP, thymic stromal lymphopoietin. </a:t>
            </a:r>
            <a:r>
              <a:rPr lang="en-GB" sz="750" b="1"/>
              <a:t>References</a:t>
            </a:r>
            <a:r>
              <a:rPr lang="en-GB" sz="750"/>
              <a:t>: 1. Gauvreau GM, et al. Expert </a:t>
            </a:r>
            <a:r>
              <a:rPr lang="en-GB" sz="750" err="1"/>
              <a:t>Opin</a:t>
            </a:r>
            <a:r>
              <a:rPr lang="en-GB" sz="750"/>
              <a:t> </a:t>
            </a:r>
            <a:r>
              <a:rPr lang="en-GB" sz="750" err="1"/>
              <a:t>Ther</a:t>
            </a:r>
            <a:r>
              <a:rPr lang="en-GB" sz="750"/>
              <a:t> Targets. 2020;24:777–792; 2. </a:t>
            </a:r>
            <a:r>
              <a:rPr lang="en-GB" sz="750" err="1"/>
              <a:t>Porsbjerg</a:t>
            </a:r>
            <a:r>
              <a:rPr lang="en-GB" sz="750"/>
              <a:t> CM, et al. </a:t>
            </a:r>
            <a:r>
              <a:rPr lang="en-GB" sz="750" err="1"/>
              <a:t>Eur</a:t>
            </a:r>
            <a:r>
              <a:rPr lang="en-GB" sz="750"/>
              <a:t> Respir J. 2020;56:2000260; 3. Roan F, et al. J Clin Invest. 2019;129:1441–1451; 4. </a:t>
            </a:r>
            <a:r>
              <a:rPr lang="en-GB" sz="750" err="1"/>
              <a:t>Varricchi</a:t>
            </a:r>
            <a:r>
              <a:rPr lang="en-GB" sz="750"/>
              <a:t> G, et al. Front Immunol. 2018;9:1595; 5. Altman MC, et al. J Clin Invest. 2019;129:4979–4991; 6. </a:t>
            </a:r>
            <a:r>
              <a:rPr lang="en-GB" sz="750" err="1"/>
              <a:t>Allakhverdi</a:t>
            </a:r>
            <a:r>
              <a:rPr lang="en-GB" sz="750"/>
              <a:t> Z, et al. J Exp Med. 2007;204:253–258; 7. Kato A, et al. J Immunol. 2007;179:1080–1087; 8. </a:t>
            </a:r>
            <a:r>
              <a:rPr lang="en-GB" sz="750" err="1"/>
              <a:t>Kouzaki</a:t>
            </a:r>
            <a:r>
              <a:rPr lang="en-GB" sz="750"/>
              <a:t> H, et al. J Immunol. 2009;183(2)1427–1434; 9. Cohn L. J Clin Invest. 2006;116(2):306–308; 10. </a:t>
            </a:r>
            <a:r>
              <a:rPr lang="en-GB" sz="750" err="1"/>
              <a:t>Brusselle</a:t>
            </a:r>
            <a:r>
              <a:rPr lang="en-GB" sz="750"/>
              <a:t> GG and </a:t>
            </a:r>
            <a:r>
              <a:rPr lang="en-GB" sz="750" err="1"/>
              <a:t>Koppelman</a:t>
            </a:r>
            <a:r>
              <a:rPr lang="en-GB" sz="750"/>
              <a:t> GH. N </a:t>
            </a:r>
            <a:r>
              <a:rPr lang="en-GB" sz="750" err="1"/>
              <a:t>Engl</a:t>
            </a:r>
            <a:r>
              <a:rPr lang="en-GB" sz="750"/>
              <a:t> J Med. 2022;386(2):157–171; 11. </a:t>
            </a:r>
            <a:r>
              <a:rPr lang="en-US" sz="750"/>
              <a:t>Janeway ICA et al. Immunobiology: The Immune System in Health and Disease. 5th edition. New York: Garland Science; 2001. Glossary. Available from: https://www.ncbi.nlm.nih.gov/books/NBK10759/; 12. </a:t>
            </a:r>
            <a:r>
              <a:rPr lang="en-GB" sz="750"/>
              <a:t>Davis JD and </a:t>
            </a:r>
            <a:r>
              <a:rPr lang="en-GB" sz="750" err="1"/>
              <a:t>Wypych</a:t>
            </a:r>
            <a:r>
              <a:rPr lang="en-GB" sz="750"/>
              <a:t> TP. Mucosal Immunology. 2021;14:978–990; 13. </a:t>
            </a:r>
            <a:r>
              <a:rPr lang="en-GB" sz="750" err="1">
                <a:effectLst/>
                <a:latin typeface="Calibri"/>
                <a:ea typeface="Calibri" panose="020F0502020204030204" pitchFamily="34" charset="0"/>
                <a:cs typeface="Times New Roman"/>
              </a:rPr>
              <a:t>Brightling</a:t>
            </a:r>
            <a:r>
              <a:rPr lang="en-GB" sz="750">
                <a:effectLst/>
                <a:latin typeface="Calibri"/>
                <a:ea typeface="Calibri" panose="020F0502020204030204" pitchFamily="34" charset="0"/>
                <a:cs typeface="Times New Roman"/>
              </a:rPr>
              <a:t> CE, et al. N </a:t>
            </a:r>
            <a:r>
              <a:rPr lang="en-GB" sz="750" err="1">
                <a:effectLst/>
                <a:latin typeface="Calibri"/>
                <a:ea typeface="Calibri" panose="020F0502020204030204" pitchFamily="34" charset="0"/>
                <a:cs typeface="Times New Roman"/>
              </a:rPr>
              <a:t>Engl</a:t>
            </a:r>
            <a:r>
              <a:rPr lang="en-GB" sz="750">
                <a:effectLst/>
                <a:latin typeface="Calibri"/>
                <a:ea typeface="Calibri" panose="020F0502020204030204" pitchFamily="34" charset="0"/>
                <a:cs typeface="Times New Roman"/>
              </a:rPr>
              <a:t> J Med. 2002; 346:1699–1705; 14. </a:t>
            </a:r>
            <a:r>
              <a:rPr lang="da-DK" sz="750">
                <a:effectLst/>
                <a:latin typeface="Calibri"/>
                <a:ea typeface="Calibri" panose="020F0502020204030204" pitchFamily="34" charset="0"/>
                <a:cs typeface="Times New Roman"/>
              </a:rPr>
              <a:t>Begueret H, et al. Thorax. 2007;62:8–15; 15. Krystel-Whittemore M, et al. Front Immunol. 2016;6:620; 16. </a:t>
            </a:r>
            <a:r>
              <a:rPr kumimoji="0" lang="en-GB" sz="750" b="0" i="0" u="none" strike="noStrike" kern="1200" cap="none" spc="20" normalizeH="0" baseline="0" noProof="0">
                <a:ln>
                  <a:noFill/>
                </a:ln>
                <a:solidFill>
                  <a:srgbClr val="656665"/>
                </a:solidFill>
                <a:effectLst/>
                <a:uLnTx/>
                <a:uFillTx/>
                <a:latin typeface="Calibri"/>
                <a:ea typeface="+mn-ea"/>
                <a:cs typeface="+mn-cs"/>
              </a:rPr>
              <a:t>Gao H et al. J Immunol Res. 2017;3743048; </a:t>
            </a:r>
            <a:r>
              <a:rPr lang="en-GB" sz="750">
                <a:solidFill>
                  <a:srgbClr val="656665"/>
                </a:solidFill>
                <a:latin typeface="Calibri"/>
              </a:rPr>
              <a:t>17. Diver S, et al. Lancet Respir Med. 2021;9(11):1299–1312; 18. </a:t>
            </a:r>
            <a:r>
              <a:rPr lang="en-GB" sz="750" err="1">
                <a:solidFill>
                  <a:srgbClr val="656665"/>
                </a:solidFill>
                <a:latin typeface="Calibri"/>
              </a:rPr>
              <a:t>Sverrild</a:t>
            </a:r>
            <a:r>
              <a:rPr lang="en-GB" sz="750">
                <a:solidFill>
                  <a:srgbClr val="656665"/>
                </a:solidFill>
                <a:latin typeface="Calibri"/>
              </a:rPr>
              <a:t> A, et al. </a:t>
            </a:r>
            <a:r>
              <a:rPr lang="en-GB" sz="750" err="1">
                <a:solidFill>
                  <a:srgbClr val="656665"/>
                </a:solidFill>
                <a:latin typeface="Calibri"/>
              </a:rPr>
              <a:t>Eur</a:t>
            </a:r>
            <a:r>
              <a:rPr lang="en-GB" sz="750">
                <a:solidFill>
                  <a:srgbClr val="656665"/>
                </a:solidFill>
                <a:latin typeface="Calibri"/>
              </a:rPr>
              <a:t> Respir J. 2022;59:2101296; 19. </a:t>
            </a:r>
            <a:r>
              <a:rPr lang="en-GB" sz="750" err="1">
                <a:solidFill>
                  <a:srgbClr val="656665"/>
                </a:solidFill>
                <a:latin typeface="Calibri"/>
              </a:rPr>
              <a:t>Brightling</a:t>
            </a:r>
            <a:r>
              <a:rPr lang="en-GB" sz="750">
                <a:solidFill>
                  <a:srgbClr val="656665"/>
                </a:solidFill>
                <a:latin typeface="Calibri"/>
              </a:rPr>
              <a:t> CE, et al. N Eng J Med. 2021;385:1669-1679. </a:t>
            </a:r>
            <a:br>
              <a:rPr lang="en-GB" sz="750">
                <a:highlight>
                  <a:srgbClr val="FFFF00"/>
                </a:highlight>
              </a:rPr>
            </a:br>
            <a:r>
              <a:rPr lang="en-GB" sz="750"/>
              <a:t>Z4-54955 | JUNE 2023</a:t>
            </a:r>
          </a:p>
        </p:txBody>
      </p:sp>
      <p:pic>
        <p:nvPicPr>
          <p:cNvPr id="19" name="Picture 18">
            <a:extLst>
              <a:ext uri="{FF2B5EF4-FFF2-40B4-BE49-F238E27FC236}">
                <a16:creationId xmlns:a16="http://schemas.microsoft.com/office/drawing/2014/main" id="{D59D1A19-1C69-9D23-020E-52708C62BE91}"/>
              </a:ext>
            </a:extLst>
          </p:cNvPr>
          <p:cNvPicPr>
            <a:picLocks noChangeAspect="1"/>
          </p:cNvPicPr>
          <p:nvPr/>
        </p:nvPicPr>
        <p:blipFill>
          <a:blip r:embed="rId3"/>
          <a:stretch>
            <a:fillRect/>
          </a:stretch>
        </p:blipFill>
        <p:spPr>
          <a:xfrm>
            <a:off x="1108427" y="1249014"/>
            <a:ext cx="9321592" cy="3444539"/>
          </a:xfrm>
          <a:prstGeom prst="rect">
            <a:avLst/>
          </a:prstGeom>
        </p:spPr>
      </p:pic>
      <p:sp>
        <p:nvSpPr>
          <p:cNvPr id="2470" name="TextBox 2469">
            <a:extLst>
              <a:ext uri="{FF2B5EF4-FFF2-40B4-BE49-F238E27FC236}">
                <a16:creationId xmlns:a16="http://schemas.microsoft.com/office/drawing/2014/main" id="{02847425-1B8B-DE8F-8EA9-B0B6137F355F}"/>
              </a:ext>
            </a:extLst>
          </p:cNvPr>
          <p:cNvSpPr txBox="1"/>
          <p:nvPr/>
        </p:nvSpPr>
        <p:spPr>
          <a:xfrm>
            <a:off x="8085055" y="2949020"/>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5" name="TextBox 14">
            <a:extLst>
              <a:ext uri="{FF2B5EF4-FFF2-40B4-BE49-F238E27FC236}">
                <a16:creationId xmlns:a16="http://schemas.microsoft.com/office/drawing/2014/main" id="{75840EAE-ECF1-FE38-A955-596E7FA12D66}"/>
              </a:ext>
            </a:extLst>
          </p:cNvPr>
          <p:cNvSpPr txBox="1"/>
          <p:nvPr/>
        </p:nvSpPr>
        <p:spPr>
          <a:xfrm>
            <a:off x="9576028" y="2181074"/>
            <a:ext cx="51457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16" name="TextBox 15">
            <a:extLst>
              <a:ext uri="{FF2B5EF4-FFF2-40B4-BE49-F238E27FC236}">
                <a16:creationId xmlns:a16="http://schemas.microsoft.com/office/drawing/2014/main" id="{7DCA1DAD-D95A-EBA9-CDFF-DCDFD766C5A1}"/>
              </a:ext>
            </a:extLst>
          </p:cNvPr>
          <p:cNvSpPr txBox="1"/>
          <p:nvPr/>
        </p:nvSpPr>
        <p:spPr>
          <a:xfrm>
            <a:off x="8863209" y="2181074"/>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a:t>
            </a:r>
          </a:p>
        </p:txBody>
      </p:sp>
      <p:sp>
        <p:nvSpPr>
          <p:cNvPr id="17" name="TextBox 16">
            <a:extLst>
              <a:ext uri="{FF2B5EF4-FFF2-40B4-BE49-F238E27FC236}">
                <a16:creationId xmlns:a16="http://schemas.microsoft.com/office/drawing/2014/main" id="{872B4266-2A72-0A04-C187-54CDBB25B1A2}"/>
              </a:ext>
            </a:extLst>
          </p:cNvPr>
          <p:cNvSpPr txBox="1"/>
          <p:nvPr/>
        </p:nvSpPr>
        <p:spPr>
          <a:xfrm>
            <a:off x="7538482" y="2220830"/>
            <a:ext cx="532041" cy="1385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Tuft cell</a:t>
            </a:r>
          </a:p>
        </p:txBody>
      </p:sp>
      <p:pic>
        <p:nvPicPr>
          <p:cNvPr id="21" name="Picture 12">
            <a:extLst>
              <a:ext uri="{FF2B5EF4-FFF2-40B4-BE49-F238E27FC236}">
                <a16:creationId xmlns:a16="http://schemas.microsoft.com/office/drawing/2014/main" id="{1E825F3C-A05A-F9C5-1546-87EC2AF0B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56"/>
          <a:stretch/>
        </p:blipFill>
        <p:spPr bwMode="auto">
          <a:xfrm>
            <a:off x="0" y="195193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FA79FF24-2831-88FA-F027-13D2FFFFD5E2}"/>
              </a:ext>
            </a:extLst>
          </p:cNvPr>
          <p:cNvPicPr>
            <a:picLocks noChangeAspect="1"/>
          </p:cNvPicPr>
          <p:nvPr/>
        </p:nvPicPr>
        <p:blipFill>
          <a:blip r:embed="rId5"/>
          <a:stretch>
            <a:fillRect/>
          </a:stretch>
        </p:blipFill>
        <p:spPr>
          <a:xfrm>
            <a:off x="2511903" y="4739941"/>
            <a:ext cx="8061297" cy="426747"/>
          </a:xfrm>
          <a:prstGeom prst="rect">
            <a:avLst/>
          </a:prstGeom>
        </p:spPr>
      </p:pic>
      <p:grpSp>
        <p:nvGrpSpPr>
          <p:cNvPr id="61" name="Group 60">
            <a:extLst>
              <a:ext uri="{FF2B5EF4-FFF2-40B4-BE49-F238E27FC236}">
                <a16:creationId xmlns:a16="http://schemas.microsoft.com/office/drawing/2014/main" id="{36B9BE2B-332A-C6F7-E188-00F53EE2966E}"/>
              </a:ext>
            </a:extLst>
          </p:cNvPr>
          <p:cNvGrpSpPr/>
          <p:nvPr/>
        </p:nvGrpSpPr>
        <p:grpSpPr>
          <a:xfrm>
            <a:off x="1429449" y="3311834"/>
            <a:ext cx="990108" cy="1228226"/>
            <a:chOff x="1340815" y="3354727"/>
            <a:chExt cx="990088" cy="1228201"/>
          </a:xfrm>
        </p:grpSpPr>
        <p:sp>
          <p:nvSpPr>
            <p:cNvPr id="2497" name="Freeform 2436">
              <a:extLst>
                <a:ext uri="{FF2B5EF4-FFF2-40B4-BE49-F238E27FC236}">
                  <a16:creationId xmlns:a16="http://schemas.microsoft.com/office/drawing/2014/main" id="{1EEB372B-D232-53FE-781A-8958E2436234}"/>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8" name="Freeform 2438">
              <a:extLst>
                <a:ext uri="{FF2B5EF4-FFF2-40B4-BE49-F238E27FC236}">
                  <a16:creationId xmlns:a16="http://schemas.microsoft.com/office/drawing/2014/main" id="{2B565085-0676-924A-B74E-A72DE874DBDA}"/>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89483CD2-663B-C1FC-5FF4-FE87CAAC5146}"/>
              </a:ext>
            </a:extLst>
          </p:cNvPr>
          <p:cNvGrpSpPr/>
          <p:nvPr/>
        </p:nvGrpSpPr>
        <p:grpSpPr>
          <a:xfrm rot="16200000">
            <a:off x="1429450" y="1949595"/>
            <a:ext cx="990108" cy="1228226"/>
            <a:chOff x="1340815" y="3354727"/>
            <a:chExt cx="990088" cy="1228201"/>
          </a:xfrm>
        </p:grpSpPr>
        <p:sp>
          <p:nvSpPr>
            <p:cNvPr id="2495" name="Freeform 2491">
              <a:extLst>
                <a:ext uri="{FF2B5EF4-FFF2-40B4-BE49-F238E27FC236}">
                  <a16:creationId xmlns:a16="http://schemas.microsoft.com/office/drawing/2014/main" id="{F2BD4B2B-4985-C746-B328-CFB19726DDA6}"/>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6" name="Freeform 2499">
              <a:extLst>
                <a:ext uri="{FF2B5EF4-FFF2-40B4-BE49-F238E27FC236}">
                  <a16:creationId xmlns:a16="http://schemas.microsoft.com/office/drawing/2014/main" id="{23F1DF92-00B6-67EB-50EF-D92CA3427562}"/>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9" name="TextBox 128">
            <a:extLst>
              <a:ext uri="{FF2B5EF4-FFF2-40B4-BE49-F238E27FC236}">
                <a16:creationId xmlns:a16="http://schemas.microsoft.com/office/drawing/2014/main" id="{EAB83B4C-30C8-2D9D-8467-F1893E5E65EB}"/>
              </a:ext>
            </a:extLst>
          </p:cNvPr>
          <p:cNvSpPr txBox="1"/>
          <p:nvPr/>
        </p:nvSpPr>
        <p:spPr>
          <a:xfrm>
            <a:off x="2352788" y="1531477"/>
            <a:ext cx="605947" cy="1615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130" name="TextBox 129">
            <a:extLst>
              <a:ext uri="{FF2B5EF4-FFF2-40B4-BE49-F238E27FC236}">
                <a16:creationId xmlns:a16="http://schemas.microsoft.com/office/drawing/2014/main" id="{BEB7D6AB-86FA-06F5-F1AC-FB1B877A87B7}"/>
              </a:ext>
            </a:extLst>
          </p:cNvPr>
          <p:cNvSpPr txBox="1"/>
          <p:nvPr/>
        </p:nvSpPr>
        <p:spPr>
          <a:xfrm>
            <a:off x="3240103" y="1149911"/>
            <a:ext cx="4488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131" name="TextBox 130">
            <a:extLst>
              <a:ext uri="{FF2B5EF4-FFF2-40B4-BE49-F238E27FC236}">
                <a16:creationId xmlns:a16="http://schemas.microsoft.com/office/drawing/2014/main" id="{F8911E8A-B2E7-6EC4-26E6-6270572B4745}"/>
              </a:ext>
            </a:extLst>
          </p:cNvPr>
          <p:cNvSpPr txBox="1"/>
          <p:nvPr/>
        </p:nvSpPr>
        <p:spPr>
          <a:xfrm>
            <a:off x="3879365" y="1149911"/>
            <a:ext cx="46969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132" name="TextBox 131">
            <a:extLst>
              <a:ext uri="{FF2B5EF4-FFF2-40B4-BE49-F238E27FC236}">
                <a16:creationId xmlns:a16="http://schemas.microsoft.com/office/drawing/2014/main" id="{BE056434-2477-FF93-45C9-0E9BF7B49BBF}"/>
              </a:ext>
            </a:extLst>
          </p:cNvPr>
          <p:cNvSpPr txBox="1"/>
          <p:nvPr/>
        </p:nvSpPr>
        <p:spPr>
          <a:xfrm>
            <a:off x="4545877" y="1149911"/>
            <a:ext cx="2612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133" name="TextBox 132">
            <a:extLst>
              <a:ext uri="{FF2B5EF4-FFF2-40B4-BE49-F238E27FC236}">
                <a16:creationId xmlns:a16="http://schemas.microsoft.com/office/drawing/2014/main" id="{54E0F28F-1789-E27F-CB62-8E81ACF13E56}"/>
              </a:ext>
            </a:extLst>
          </p:cNvPr>
          <p:cNvSpPr txBox="1"/>
          <p:nvPr/>
        </p:nvSpPr>
        <p:spPr>
          <a:xfrm>
            <a:off x="2353065" y="2383753"/>
            <a:ext cx="229235"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34" name="TextBox 133">
            <a:extLst>
              <a:ext uri="{FF2B5EF4-FFF2-40B4-BE49-F238E27FC236}">
                <a16:creationId xmlns:a16="http://schemas.microsoft.com/office/drawing/2014/main" id="{7790D845-C1F4-9DC1-64EA-1531AA47C8D2}"/>
              </a:ext>
            </a:extLst>
          </p:cNvPr>
          <p:cNvSpPr txBox="1"/>
          <p:nvPr/>
        </p:nvSpPr>
        <p:spPr>
          <a:xfrm>
            <a:off x="3259300" y="2219072"/>
            <a:ext cx="190762" cy="23083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135" name="TextBox 134">
            <a:extLst>
              <a:ext uri="{FF2B5EF4-FFF2-40B4-BE49-F238E27FC236}">
                <a16:creationId xmlns:a16="http://schemas.microsoft.com/office/drawing/2014/main" id="{C10D4BB3-1D43-FACB-0A4B-0FB1430E7E8C}"/>
              </a:ext>
            </a:extLst>
          </p:cNvPr>
          <p:cNvSpPr txBox="1"/>
          <p:nvPr/>
        </p:nvSpPr>
        <p:spPr>
          <a:xfrm>
            <a:off x="2901642" y="2649934"/>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136" name="TextBox 135">
            <a:extLst>
              <a:ext uri="{FF2B5EF4-FFF2-40B4-BE49-F238E27FC236}">
                <a16:creationId xmlns:a16="http://schemas.microsoft.com/office/drawing/2014/main" id="{EEBFABFB-BA05-4348-8093-268782D4279F}"/>
              </a:ext>
            </a:extLst>
          </p:cNvPr>
          <p:cNvSpPr txBox="1"/>
          <p:nvPr/>
        </p:nvSpPr>
        <p:spPr>
          <a:xfrm>
            <a:off x="4490892"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138" name="TextBox 137">
            <a:extLst>
              <a:ext uri="{FF2B5EF4-FFF2-40B4-BE49-F238E27FC236}">
                <a16:creationId xmlns:a16="http://schemas.microsoft.com/office/drawing/2014/main" id="{9B33153D-FAB2-C724-353C-D95F6AE4DF1E}"/>
              </a:ext>
            </a:extLst>
          </p:cNvPr>
          <p:cNvSpPr txBox="1"/>
          <p:nvPr/>
        </p:nvSpPr>
        <p:spPr>
          <a:xfrm>
            <a:off x="4152617" y="2757251"/>
            <a:ext cx="3991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139" name="TextBox 138">
            <a:extLst>
              <a:ext uri="{FF2B5EF4-FFF2-40B4-BE49-F238E27FC236}">
                <a16:creationId xmlns:a16="http://schemas.microsoft.com/office/drawing/2014/main" id="{38440A5D-6BC2-6397-B464-D80409700EA9}"/>
              </a:ext>
            </a:extLst>
          </p:cNvPr>
          <p:cNvSpPr txBox="1"/>
          <p:nvPr/>
        </p:nvSpPr>
        <p:spPr>
          <a:xfrm>
            <a:off x="5272911" y="2697503"/>
            <a:ext cx="61717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40" name="TextBox 139">
            <a:extLst>
              <a:ext uri="{FF2B5EF4-FFF2-40B4-BE49-F238E27FC236}">
                <a16:creationId xmlns:a16="http://schemas.microsoft.com/office/drawing/2014/main" id="{7DB8BA8A-3DDA-AC78-E3A1-9637FF9A6A3C}"/>
              </a:ext>
            </a:extLst>
          </p:cNvPr>
          <p:cNvSpPr txBox="1"/>
          <p:nvPr/>
        </p:nvSpPr>
        <p:spPr>
          <a:xfrm>
            <a:off x="5190770" y="2860070"/>
            <a:ext cx="266103"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141" name="TextBox 140">
            <a:extLst>
              <a:ext uri="{FF2B5EF4-FFF2-40B4-BE49-F238E27FC236}">
                <a16:creationId xmlns:a16="http://schemas.microsoft.com/office/drawing/2014/main" id="{30976C78-C5B3-597B-F785-BF89AE86373A}"/>
              </a:ext>
            </a:extLst>
          </p:cNvPr>
          <p:cNvSpPr txBox="1"/>
          <p:nvPr/>
        </p:nvSpPr>
        <p:spPr>
          <a:xfrm>
            <a:off x="5834612" y="3987181"/>
            <a:ext cx="53220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142" name="TextBox 141">
            <a:extLst>
              <a:ext uri="{FF2B5EF4-FFF2-40B4-BE49-F238E27FC236}">
                <a16:creationId xmlns:a16="http://schemas.microsoft.com/office/drawing/2014/main" id="{88954A83-7C4D-EDAC-A4B6-99A024DD8408}"/>
              </a:ext>
            </a:extLst>
          </p:cNvPr>
          <p:cNvSpPr txBox="1"/>
          <p:nvPr/>
        </p:nvSpPr>
        <p:spPr>
          <a:xfrm>
            <a:off x="3012769" y="4119989"/>
            <a:ext cx="29335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144" name="TextBox 143">
            <a:extLst>
              <a:ext uri="{FF2B5EF4-FFF2-40B4-BE49-F238E27FC236}">
                <a16:creationId xmlns:a16="http://schemas.microsoft.com/office/drawing/2014/main" id="{400AEB78-494A-0D9D-15B1-CDCAF7AB7CCD}"/>
              </a:ext>
            </a:extLst>
          </p:cNvPr>
          <p:cNvSpPr txBox="1"/>
          <p:nvPr/>
        </p:nvSpPr>
        <p:spPr>
          <a:xfrm>
            <a:off x="3127071" y="3665954"/>
            <a:ext cx="1394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145" name="TextBox 144">
            <a:extLst>
              <a:ext uri="{FF2B5EF4-FFF2-40B4-BE49-F238E27FC236}">
                <a16:creationId xmlns:a16="http://schemas.microsoft.com/office/drawing/2014/main" id="{D668B483-3C03-FD1C-ABC6-008C1CFFCAD2}"/>
              </a:ext>
            </a:extLst>
          </p:cNvPr>
          <p:cNvSpPr txBox="1"/>
          <p:nvPr/>
        </p:nvSpPr>
        <p:spPr>
          <a:xfrm>
            <a:off x="2307905" y="3291297"/>
            <a:ext cx="62197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146" name="TextBox 145">
            <a:extLst>
              <a:ext uri="{FF2B5EF4-FFF2-40B4-BE49-F238E27FC236}">
                <a16:creationId xmlns:a16="http://schemas.microsoft.com/office/drawing/2014/main" id="{36B84444-7D81-89DB-DD9D-B004991F0472}"/>
              </a:ext>
            </a:extLst>
          </p:cNvPr>
          <p:cNvSpPr txBox="1"/>
          <p:nvPr/>
        </p:nvSpPr>
        <p:spPr>
          <a:xfrm>
            <a:off x="3820740" y="3094390"/>
            <a:ext cx="184350" cy="11541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147" name="TextBox 146">
            <a:extLst>
              <a:ext uri="{FF2B5EF4-FFF2-40B4-BE49-F238E27FC236}">
                <a16:creationId xmlns:a16="http://schemas.microsoft.com/office/drawing/2014/main" id="{E9A3007D-A74B-0A0F-F1B5-EF3571A88B08}"/>
              </a:ext>
            </a:extLst>
          </p:cNvPr>
          <p:cNvSpPr txBox="1"/>
          <p:nvPr/>
        </p:nvSpPr>
        <p:spPr>
          <a:xfrm rot="19568916">
            <a:off x="4148277" y="3800744"/>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8" name="TextBox 147">
            <a:extLst>
              <a:ext uri="{FF2B5EF4-FFF2-40B4-BE49-F238E27FC236}">
                <a16:creationId xmlns:a16="http://schemas.microsoft.com/office/drawing/2014/main" id="{04B7C501-9AFC-4C91-85A5-B2932AEBE345}"/>
              </a:ext>
            </a:extLst>
          </p:cNvPr>
          <p:cNvSpPr txBox="1"/>
          <p:nvPr/>
        </p:nvSpPr>
        <p:spPr>
          <a:xfrm rot="18326695">
            <a:off x="3739837" y="3393029"/>
            <a:ext cx="4568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149" name="TextBox 148">
            <a:extLst>
              <a:ext uri="{FF2B5EF4-FFF2-40B4-BE49-F238E27FC236}">
                <a16:creationId xmlns:a16="http://schemas.microsoft.com/office/drawing/2014/main" id="{D911F860-5691-B0CE-BB72-EF0646E6BF7A}"/>
              </a:ext>
            </a:extLst>
          </p:cNvPr>
          <p:cNvSpPr txBox="1"/>
          <p:nvPr/>
        </p:nvSpPr>
        <p:spPr>
          <a:xfrm>
            <a:off x="4397698" y="4118600"/>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5ED537C-0097-A31E-F5C6-58DF3218A922}"/>
              </a:ext>
            </a:extLst>
          </p:cNvPr>
          <p:cNvSpPr txBox="1"/>
          <p:nvPr/>
        </p:nvSpPr>
        <p:spPr>
          <a:xfrm>
            <a:off x="4643458" y="3318538"/>
            <a:ext cx="205188" cy="27700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151" name="TextBox 150">
            <a:extLst>
              <a:ext uri="{FF2B5EF4-FFF2-40B4-BE49-F238E27FC236}">
                <a16:creationId xmlns:a16="http://schemas.microsoft.com/office/drawing/2014/main" id="{C358ACB1-1AB8-F32B-31A5-A6FB3093AF58}"/>
              </a:ext>
            </a:extLst>
          </p:cNvPr>
          <p:cNvSpPr txBox="1"/>
          <p:nvPr/>
        </p:nvSpPr>
        <p:spPr>
          <a:xfrm rot="2099857">
            <a:off x="5445883" y="350753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152" name="TextBox 151">
            <a:extLst>
              <a:ext uri="{FF2B5EF4-FFF2-40B4-BE49-F238E27FC236}">
                <a16:creationId xmlns:a16="http://schemas.microsoft.com/office/drawing/2014/main" id="{1A362EFF-D3B6-12DF-8318-650FB26E4275}"/>
              </a:ext>
            </a:extLst>
          </p:cNvPr>
          <p:cNvSpPr txBox="1"/>
          <p:nvPr/>
        </p:nvSpPr>
        <p:spPr>
          <a:xfrm rot="19585287">
            <a:off x="5592192" y="297338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3" name="TextBox 152">
            <a:extLst>
              <a:ext uri="{FF2B5EF4-FFF2-40B4-BE49-F238E27FC236}">
                <a16:creationId xmlns:a16="http://schemas.microsoft.com/office/drawing/2014/main" id="{00A62D6E-50F3-4034-29B6-F124818F3202}"/>
              </a:ext>
            </a:extLst>
          </p:cNvPr>
          <p:cNvSpPr txBox="1"/>
          <p:nvPr/>
        </p:nvSpPr>
        <p:spPr>
          <a:xfrm rot="1721568">
            <a:off x="5229446" y="4266257"/>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154" name="TextBox 153">
            <a:extLst>
              <a:ext uri="{FF2B5EF4-FFF2-40B4-BE49-F238E27FC236}">
                <a16:creationId xmlns:a16="http://schemas.microsoft.com/office/drawing/2014/main" id="{C2FE5A82-7E21-C1CF-D87E-BA92CC3F01BB}"/>
              </a:ext>
            </a:extLst>
          </p:cNvPr>
          <p:cNvSpPr txBox="1"/>
          <p:nvPr/>
        </p:nvSpPr>
        <p:spPr>
          <a:xfrm rot="19476609">
            <a:off x="6618670" y="3509806"/>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155" name="TextBox 154">
            <a:extLst>
              <a:ext uri="{FF2B5EF4-FFF2-40B4-BE49-F238E27FC236}">
                <a16:creationId xmlns:a16="http://schemas.microsoft.com/office/drawing/2014/main" id="{9643C610-F222-F945-67C7-EADE65930604}"/>
              </a:ext>
            </a:extLst>
          </p:cNvPr>
          <p:cNvSpPr txBox="1"/>
          <p:nvPr/>
        </p:nvSpPr>
        <p:spPr>
          <a:xfrm rot="2077529">
            <a:off x="6376152" y="2953478"/>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6" name="TextBox 155">
            <a:extLst>
              <a:ext uri="{FF2B5EF4-FFF2-40B4-BE49-F238E27FC236}">
                <a16:creationId xmlns:a16="http://schemas.microsoft.com/office/drawing/2014/main" id="{6DF598F2-CC1F-BC51-7053-039BE078BC62}"/>
              </a:ext>
            </a:extLst>
          </p:cNvPr>
          <p:cNvSpPr txBox="1"/>
          <p:nvPr/>
        </p:nvSpPr>
        <p:spPr>
          <a:xfrm rot="19935994">
            <a:off x="6695353" y="4266863"/>
            <a:ext cx="22923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157" name="TextBox 156">
            <a:extLst>
              <a:ext uri="{FF2B5EF4-FFF2-40B4-BE49-F238E27FC236}">
                <a16:creationId xmlns:a16="http://schemas.microsoft.com/office/drawing/2014/main" id="{AD7521A3-C761-7FED-D22F-9CE5BEDBBDDB}"/>
              </a:ext>
            </a:extLst>
          </p:cNvPr>
          <p:cNvSpPr txBox="1"/>
          <p:nvPr/>
        </p:nvSpPr>
        <p:spPr>
          <a:xfrm>
            <a:off x="7047204" y="305939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158" name="TextBox 157">
            <a:extLst>
              <a:ext uri="{FF2B5EF4-FFF2-40B4-BE49-F238E27FC236}">
                <a16:creationId xmlns:a16="http://schemas.microsoft.com/office/drawing/2014/main" id="{DBEC77BB-542C-C107-044B-2E94568786ED}"/>
              </a:ext>
            </a:extLst>
          </p:cNvPr>
          <p:cNvSpPr txBox="1"/>
          <p:nvPr/>
        </p:nvSpPr>
        <p:spPr>
          <a:xfrm>
            <a:off x="6752640" y="2246306"/>
            <a:ext cx="330787" cy="534368"/>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159" name="TextBox 158">
            <a:extLst>
              <a:ext uri="{FF2B5EF4-FFF2-40B4-BE49-F238E27FC236}">
                <a16:creationId xmlns:a16="http://schemas.microsoft.com/office/drawing/2014/main" id="{2C13EB76-B508-31A9-5A26-22E5C303711C}"/>
              </a:ext>
            </a:extLst>
          </p:cNvPr>
          <p:cNvSpPr txBox="1"/>
          <p:nvPr/>
        </p:nvSpPr>
        <p:spPr>
          <a:xfrm>
            <a:off x="8274547" y="2256850"/>
            <a:ext cx="321169" cy="226591"/>
          </a:xfrm>
          <a:prstGeom prst="rect">
            <a:avLst/>
          </a:prstGeom>
          <a:solidFill>
            <a:schemeClr val="bg1"/>
          </a:solidFill>
        </p:spPr>
        <p:txBody>
          <a:bodyPr wrap="none" lIns="36000" tIns="36000" rIns="36000" bIns="36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161" name="TextBox 160">
            <a:extLst>
              <a:ext uri="{FF2B5EF4-FFF2-40B4-BE49-F238E27FC236}">
                <a16:creationId xmlns:a16="http://schemas.microsoft.com/office/drawing/2014/main" id="{86A5E76A-7E60-8958-6A1D-C9ED5201C4EB}"/>
              </a:ext>
            </a:extLst>
          </p:cNvPr>
          <p:cNvSpPr txBox="1"/>
          <p:nvPr/>
        </p:nvSpPr>
        <p:spPr>
          <a:xfrm>
            <a:off x="7048944" y="4260513"/>
            <a:ext cx="724572"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164" name="TextBox 163">
            <a:extLst>
              <a:ext uri="{FF2B5EF4-FFF2-40B4-BE49-F238E27FC236}">
                <a16:creationId xmlns:a16="http://schemas.microsoft.com/office/drawing/2014/main" id="{854BBB09-2639-DC71-3C1B-DB92A42AAF15}"/>
              </a:ext>
            </a:extLst>
          </p:cNvPr>
          <p:cNvSpPr txBox="1"/>
          <p:nvPr/>
        </p:nvSpPr>
        <p:spPr>
          <a:xfrm>
            <a:off x="9610310" y="4129627"/>
            <a:ext cx="171526"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165" name="TextBox 164">
            <a:extLst>
              <a:ext uri="{FF2B5EF4-FFF2-40B4-BE49-F238E27FC236}">
                <a16:creationId xmlns:a16="http://schemas.microsoft.com/office/drawing/2014/main" id="{3CBED91A-B912-93F3-BA79-F08D54B3390D}"/>
              </a:ext>
            </a:extLst>
          </p:cNvPr>
          <p:cNvSpPr txBox="1"/>
          <p:nvPr/>
        </p:nvSpPr>
        <p:spPr>
          <a:xfrm>
            <a:off x="9267706" y="3337769"/>
            <a:ext cx="46808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166" name="TextBox 165">
            <a:extLst>
              <a:ext uri="{FF2B5EF4-FFF2-40B4-BE49-F238E27FC236}">
                <a16:creationId xmlns:a16="http://schemas.microsoft.com/office/drawing/2014/main" id="{FB1E327C-0197-FA35-937D-3CA4D101C7D1}"/>
              </a:ext>
            </a:extLst>
          </p:cNvPr>
          <p:cNvSpPr txBox="1"/>
          <p:nvPr/>
        </p:nvSpPr>
        <p:spPr>
          <a:xfrm>
            <a:off x="9093828" y="2542446"/>
            <a:ext cx="40396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168" name="TextBox 167">
            <a:extLst>
              <a:ext uri="{FF2B5EF4-FFF2-40B4-BE49-F238E27FC236}">
                <a16:creationId xmlns:a16="http://schemas.microsoft.com/office/drawing/2014/main" id="{2C4BCB92-4A53-CBFB-F841-B70F998EA530}"/>
              </a:ext>
            </a:extLst>
          </p:cNvPr>
          <p:cNvSpPr txBox="1"/>
          <p:nvPr/>
        </p:nvSpPr>
        <p:spPr>
          <a:xfrm>
            <a:off x="7945735" y="3407020"/>
            <a:ext cx="248471" cy="15389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169" name="Graphic 2442">
            <a:extLst>
              <a:ext uri="{FF2B5EF4-FFF2-40B4-BE49-F238E27FC236}">
                <a16:creationId xmlns:a16="http://schemas.microsoft.com/office/drawing/2014/main" id="{64BA3ED3-9446-0537-C3E7-C1D0E7C62347}"/>
              </a:ext>
            </a:extLst>
          </p:cNvPr>
          <p:cNvGrpSpPr/>
          <p:nvPr/>
        </p:nvGrpSpPr>
        <p:grpSpPr>
          <a:xfrm rot="401577">
            <a:off x="3880668" y="3315678"/>
            <a:ext cx="257941" cy="478206"/>
            <a:chOff x="7388833" y="5476246"/>
            <a:chExt cx="373677" cy="630032"/>
          </a:xfrm>
          <a:solidFill>
            <a:srgbClr val="A21383"/>
          </a:solidFill>
        </p:grpSpPr>
        <p:sp>
          <p:nvSpPr>
            <p:cNvPr id="2493" name="Freeform 2445">
              <a:extLst>
                <a:ext uri="{FF2B5EF4-FFF2-40B4-BE49-F238E27FC236}">
                  <a16:creationId xmlns:a16="http://schemas.microsoft.com/office/drawing/2014/main" id="{DAD6A2E2-FEFF-BA1C-FC71-342A11688F7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4" name="Freeform 2446">
              <a:extLst>
                <a:ext uri="{FF2B5EF4-FFF2-40B4-BE49-F238E27FC236}">
                  <a16:creationId xmlns:a16="http://schemas.microsoft.com/office/drawing/2014/main" id="{87CC8198-2681-1490-8319-61BC2973F085}"/>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0" name="Group 169">
            <a:extLst>
              <a:ext uri="{FF2B5EF4-FFF2-40B4-BE49-F238E27FC236}">
                <a16:creationId xmlns:a16="http://schemas.microsoft.com/office/drawing/2014/main" id="{CEB2A609-E194-E0FF-B2A5-1092FD8353A7}"/>
              </a:ext>
            </a:extLst>
          </p:cNvPr>
          <p:cNvGrpSpPr/>
          <p:nvPr/>
        </p:nvGrpSpPr>
        <p:grpSpPr>
          <a:xfrm>
            <a:off x="3958667" y="3665104"/>
            <a:ext cx="880704" cy="577321"/>
            <a:chOff x="3869982" y="3713634"/>
            <a:chExt cx="880686" cy="577309"/>
          </a:xfrm>
        </p:grpSpPr>
        <p:sp>
          <p:nvSpPr>
            <p:cNvPr id="2490" name="Freeform 2448">
              <a:extLst>
                <a:ext uri="{FF2B5EF4-FFF2-40B4-BE49-F238E27FC236}">
                  <a16:creationId xmlns:a16="http://schemas.microsoft.com/office/drawing/2014/main" id="{7D135CD5-3A11-85C7-A8B2-7D2B09D8B463}"/>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91" name="Freeform 2449">
              <a:extLst>
                <a:ext uri="{FF2B5EF4-FFF2-40B4-BE49-F238E27FC236}">
                  <a16:creationId xmlns:a16="http://schemas.microsoft.com/office/drawing/2014/main" id="{63BF1CFA-C4F7-7460-E921-0CE7B7F11F4D}"/>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1" name="Graphic 2442">
            <a:extLst>
              <a:ext uri="{FF2B5EF4-FFF2-40B4-BE49-F238E27FC236}">
                <a16:creationId xmlns:a16="http://schemas.microsoft.com/office/drawing/2014/main" id="{B9BE2857-561E-9417-4A5D-13E54C5AB7E1}"/>
              </a:ext>
            </a:extLst>
          </p:cNvPr>
          <p:cNvGrpSpPr/>
          <p:nvPr/>
        </p:nvGrpSpPr>
        <p:grpSpPr>
          <a:xfrm>
            <a:off x="4325109" y="4042216"/>
            <a:ext cx="61137" cy="392465"/>
            <a:chOff x="7893108" y="6127558"/>
            <a:chExt cx="61036" cy="391820"/>
          </a:xfrm>
          <a:solidFill>
            <a:srgbClr val="A21383"/>
          </a:solidFill>
        </p:grpSpPr>
        <p:sp>
          <p:nvSpPr>
            <p:cNvPr id="2487" name="Freeform 2451">
              <a:extLst>
                <a:ext uri="{FF2B5EF4-FFF2-40B4-BE49-F238E27FC236}">
                  <a16:creationId xmlns:a16="http://schemas.microsoft.com/office/drawing/2014/main" id="{9A9911A8-5604-1521-F3A7-79F1D8D6271F}"/>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8" name="Freeform 2452">
              <a:extLst>
                <a:ext uri="{FF2B5EF4-FFF2-40B4-BE49-F238E27FC236}">
                  <a16:creationId xmlns:a16="http://schemas.microsoft.com/office/drawing/2014/main" id="{3E209F00-BF18-9F13-FE23-0A75B103D310}"/>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72" name="Freeform 2453">
            <a:extLst>
              <a:ext uri="{FF2B5EF4-FFF2-40B4-BE49-F238E27FC236}">
                <a16:creationId xmlns:a16="http://schemas.microsoft.com/office/drawing/2014/main" id="{BD4BE16C-A1B5-4173-0B0E-6B30DACCFEAA}"/>
              </a:ext>
            </a:extLst>
          </p:cNvPr>
          <p:cNvSpPr/>
          <p:nvPr/>
        </p:nvSpPr>
        <p:spPr>
          <a:xfrm>
            <a:off x="4355605" y="3312947"/>
            <a:ext cx="6132" cy="364972"/>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73" name="Graphic 2442">
            <a:extLst>
              <a:ext uri="{FF2B5EF4-FFF2-40B4-BE49-F238E27FC236}">
                <a16:creationId xmlns:a16="http://schemas.microsoft.com/office/drawing/2014/main" id="{B1AABD42-D4D2-C91E-DE13-10E9969BF9B7}"/>
              </a:ext>
            </a:extLst>
          </p:cNvPr>
          <p:cNvGrpSpPr/>
          <p:nvPr/>
        </p:nvGrpSpPr>
        <p:grpSpPr>
          <a:xfrm>
            <a:off x="5344098" y="3549028"/>
            <a:ext cx="307834" cy="204233"/>
            <a:chOff x="8910534" y="5635163"/>
            <a:chExt cx="307329" cy="203897"/>
          </a:xfrm>
          <a:solidFill>
            <a:srgbClr val="A21383"/>
          </a:solidFill>
        </p:grpSpPr>
        <p:sp>
          <p:nvSpPr>
            <p:cNvPr id="2485" name="Freeform 2461">
              <a:extLst>
                <a:ext uri="{FF2B5EF4-FFF2-40B4-BE49-F238E27FC236}">
                  <a16:creationId xmlns:a16="http://schemas.microsoft.com/office/drawing/2014/main" id="{FCE7EE6F-FAEA-4494-A727-790C07A2D30E}"/>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6" name="Freeform 2462">
              <a:extLst>
                <a:ext uri="{FF2B5EF4-FFF2-40B4-BE49-F238E27FC236}">
                  <a16:creationId xmlns:a16="http://schemas.microsoft.com/office/drawing/2014/main" id="{0202CBB5-53AB-4669-8BB1-0B1EDF8652C0}"/>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4" name="Graphic 2442">
            <a:extLst>
              <a:ext uri="{FF2B5EF4-FFF2-40B4-BE49-F238E27FC236}">
                <a16:creationId xmlns:a16="http://schemas.microsoft.com/office/drawing/2014/main" id="{733A77EC-BE23-6CCA-5F97-F28FA344784C}"/>
              </a:ext>
            </a:extLst>
          </p:cNvPr>
          <p:cNvGrpSpPr/>
          <p:nvPr/>
        </p:nvGrpSpPr>
        <p:grpSpPr>
          <a:xfrm>
            <a:off x="5066742" y="3139242"/>
            <a:ext cx="88671" cy="165411"/>
            <a:chOff x="8633512" y="5226050"/>
            <a:chExt cx="88524" cy="165139"/>
          </a:xfrm>
          <a:solidFill>
            <a:srgbClr val="A21383"/>
          </a:solidFill>
        </p:grpSpPr>
        <p:sp>
          <p:nvSpPr>
            <p:cNvPr id="2483" name="Freeform 2464">
              <a:extLst>
                <a:ext uri="{FF2B5EF4-FFF2-40B4-BE49-F238E27FC236}">
                  <a16:creationId xmlns:a16="http://schemas.microsoft.com/office/drawing/2014/main" id="{0E9C77F4-E566-9E35-FEF5-7C5CBDD50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4" name="Freeform 2465">
              <a:extLst>
                <a:ext uri="{FF2B5EF4-FFF2-40B4-BE49-F238E27FC236}">
                  <a16:creationId xmlns:a16="http://schemas.microsoft.com/office/drawing/2014/main" id="{6FDD8C30-BB7D-544E-11C3-B2130FA76F6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5" name="Graphic 2442">
            <a:extLst>
              <a:ext uri="{FF2B5EF4-FFF2-40B4-BE49-F238E27FC236}">
                <a16:creationId xmlns:a16="http://schemas.microsoft.com/office/drawing/2014/main" id="{B0F86DCB-B5CE-1009-0DB4-4FD48BE58239}"/>
              </a:ext>
            </a:extLst>
          </p:cNvPr>
          <p:cNvGrpSpPr/>
          <p:nvPr/>
        </p:nvGrpSpPr>
        <p:grpSpPr>
          <a:xfrm>
            <a:off x="7996110" y="3697949"/>
            <a:ext cx="236051" cy="639113"/>
            <a:chOff x="11812378" y="5783858"/>
            <a:chExt cx="235661" cy="638063"/>
          </a:xfrm>
        </p:grpSpPr>
        <p:sp>
          <p:nvSpPr>
            <p:cNvPr id="2481" name="Freeform 2473">
              <a:extLst>
                <a:ext uri="{FF2B5EF4-FFF2-40B4-BE49-F238E27FC236}">
                  <a16:creationId xmlns:a16="http://schemas.microsoft.com/office/drawing/2014/main" id="{EFF0DC84-22BE-F7E4-7246-847A8B43DBB2}"/>
                </a:ext>
              </a:extLst>
            </p:cNvPr>
            <p:cNvSpPr/>
            <p:nvPr/>
          </p:nvSpPr>
          <p:spPr>
            <a:xfrm>
              <a:off x="11812378" y="5814083"/>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2" name="Freeform 2474">
              <a:extLst>
                <a:ext uri="{FF2B5EF4-FFF2-40B4-BE49-F238E27FC236}">
                  <a16:creationId xmlns:a16="http://schemas.microsoft.com/office/drawing/2014/main" id="{6BE49460-6BE9-C63A-F74B-719427BAF837}"/>
                </a:ext>
              </a:extLst>
            </p:cNvPr>
            <p:cNvSpPr/>
            <p:nvPr/>
          </p:nvSpPr>
          <p:spPr>
            <a:xfrm>
              <a:off x="11988656" y="5783858"/>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6" name="Graphic 2442">
            <a:extLst>
              <a:ext uri="{FF2B5EF4-FFF2-40B4-BE49-F238E27FC236}">
                <a16:creationId xmlns:a16="http://schemas.microsoft.com/office/drawing/2014/main" id="{08821CDF-EDBC-2017-79C0-07AB19639924}"/>
              </a:ext>
            </a:extLst>
          </p:cNvPr>
          <p:cNvGrpSpPr/>
          <p:nvPr/>
        </p:nvGrpSpPr>
        <p:grpSpPr>
          <a:xfrm>
            <a:off x="8730274" y="3155882"/>
            <a:ext cx="163341" cy="154090"/>
            <a:chOff x="12462647" y="5280128"/>
            <a:chExt cx="163072" cy="153837"/>
          </a:xfrm>
          <a:solidFill>
            <a:srgbClr val="A21383"/>
          </a:solidFill>
        </p:grpSpPr>
        <p:sp>
          <p:nvSpPr>
            <p:cNvPr id="2479" name="Freeform 2476">
              <a:extLst>
                <a:ext uri="{FF2B5EF4-FFF2-40B4-BE49-F238E27FC236}">
                  <a16:creationId xmlns:a16="http://schemas.microsoft.com/office/drawing/2014/main" id="{313165CA-A6E5-DDD0-07A6-0E76A0603555}"/>
                </a:ext>
              </a:extLst>
            </p:cNvPr>
            <p:cNvSpPr/>
            <p:nvPr/>
          </p:nvSpPr>
          <p:spPr>
            <a:xfrm>
              <a:off x="12462647" y="5310304"/>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80" name="Freeform 2477">
              <a:extLst>
                <a:ext uri="{FF2B5EF4-FFF2-40B4-BE49-F238E27FC236}">
                  <a16:creationId xmlns:a16="http://schemas.microsoft.com/office/drawing/2014/main" id="{1F025361-FC01-FAA6-5713-424C1FEFB89D}"/>
                </a:ext>
              </a:extLst>
            </p:cNvPr>
            <p:cNvSpPr/>
            <p:nvPr/>
          </p:nvSpPr>
          <p:spPr>
            <a:xfrm>
              <a:off x="12566335" y="5280128"/>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7" name="Graphic 2442">
            <a:extLst>
              <a:ext uri="{FF2B5EF4-FFF2-40B4-BE49-F238E27FC236}">
                <a16:creationId xmlns:a16="http://schemas.microsoft.com/office/drawing/2014/main" id="{0053F936-EE15-A7B3-1345-6B0A2EB06555}"/>
              </a:ext>
            </a:extLst>
          </p:cNvPr>
          <p:cNvGrpSpPr/>
          <p:nvPr/>
        </p:nvGrpSpPr>
        <p:grpSpPr>
          <a:xfrm>
            <a:off x="8058556" y="3763657"/>
            <a:ext cx="248342" cy="573377"/>
            <a:chOff x="11874675" y="5849441"/>
            <a:chExt cx="247931" cy="572433"/>
          </a:xfrm>
        </p:grpSpPr>
        <p:sp>
          <p:nvSpPr>
            <p:cNvPr id="2477" name="Freeform 2479">
              <a:extLst>
                <a:ext uri="{FF2B5EF4-FFF2-40B4-BE49-F238E27FC236}">
                  <a16:creationId xmlns:a16="http://schemas.microsoft.com/office/drawing/2014/main" id="{661C7D19-7145-59E4-B28B-FAF003371BED}"/>
                </a:ext>
              </a:extLst>
            </p:cNvPr>
            <p:cNvSpPr/>
            <p:nvPr/>
          </p:nvSpPr>
          <p:spPr>
            <a:xfrm>
              <a:off x="11905090" y="5849441"/>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8" name="Freeform 2480">
              <a:extLst>
                <a:ext uri="{FF2B5EF4-FFF2-40B4-BE49-F238E27FC236}">
                  <a16:creationId xmlns:a16="http://schemas.microsoft.com/office/drawing/2014/main" id="{58023FD1-16E1-0747-6BDF-8FD233B0C70A}"/>
                </a:ext>
              </a:extLst>
            </p:cNvPr>
            <p:cNvSpPr/>
            <p:nvPr/>
          </p:nvSpPr>
          <p:spPr>
            <a:xfrm>
              <a:off x="11874675" y="636904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8" name="Group 177">
            <a:extLst>
              <a:ext uri="{FF2B5EF4-FFF2-40B4-BE49-F238E27FC236}">
                <a16:creationId xmlns:a16="http://schemas.microsoft.com/office/drawing/2014/main" id="{FDF02F01-796B-6C04-819F-F0E7A359B1B7}"/>
              </a:ext>
            </a:extLst>
          </p:cNvPr>
          <p:cNvGrpSpPr/>
          <p:nvPr/>
        </p:nvGrpSpPr>
        <p:grpSpPr>
          <a:xfrm>
            <a:off x="5387652" y="2303815"/>
            <a:ext cx="678650" cy="1047275"/>
            <a:chOff x="5298937" y="2308102"/>
            <a:chExt cx="678636" cy="1091509"/>
          </a:xfrm>
        </p:grpSpPr>
        <p:sp>
          <p:nvSpPr>
            <p:cNvPr id="2475" name="Freeform 2458">
              <a:extLst>
                <a:ext uri="{FF2B5EF4-FFF2-40B4-BE49-F238E27FC236}">
                  <a16:creationId xmlns:a16="http://schemas.microsoft.com/office/drawing/2014/main" id="{B41BBBE3-8C96-F5DE-69B9-99A147E3695D}"/>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6" name="Freeform 2459">
              <a:extLst>
                <a:ext uri="{FF2B5EF4-FFF2-40B4-BE49-F238E27FC236}">
                  <a16:creationId xmlns:a16="http://schemas.microsoft.com/office/drawing/2014/main" id="{3EE6EF8D-2F7E-5E9F-532B-D6CDCDD8DD2E}"/>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79" name="Group 178">
            <a:extLst>
              <a:ext uri="{FF2B5EF4-FFF2-40B4-BE49-F238E27FC236}">
                <a16:creationId xmlns:a16="http://schemas.microsoft.com/office/drawing/2014/main" id="{6176435A-8804-F2A4-7B66-09B41F298EFC}"/>
              </a:ext>
            </a:extLst>
          </p:cNvPr>
          <p:cNvGrpSpPr/>
          <p:nvPr/>
        </p:nvGrpSpPr>
        <p:grpSpPr>
          <a:xfrm>
            <a:off x="6172715" y="2303812"/>
            <a:ext cx="678711" cy="1047278"/>
            <a:chOff x="5999036" y="2308102"/>
            <a:chExt cx="678697" cy="1091512"/>
          </a:xfrm>
        </p:grpSpPr>
        <p:sp>
          <p:nvSpPr>
            <p:cNvPr id="2473" name="Freeform 2482">
              <a:extLst>
                <a:ext uri="{FF2B5EF4-FFF2-40B4-BE49-F238E27FC236}">
                  <a16:creationId xmlns:a16="http://schemas.microsoft.com/office/drawing/2014/main" id="{64BE081A-74FB-A23C-DD7F-DAB2D18B4B4F}"/>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4" name="Freeform 2483">
              <a:extLst>
                <a:ext uri="{FF2B5EF4-FFF2-40B4-BE49-F238E27FC236}">
                  <a16:creationId xmlns:a16="http://schemas.microsoft.com/office/drawing/2014/main" id="{169AEC75-0E67-D38E-0550-D7F1A5FCF3B3}"/>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80" name="Graphic 2442">
            <a:extLst>
              <a:ext uri="{FF2B5EF4-FFF2-40B4-BE49-F238E27FC236}">
                <a16:creationId xmlns:a16="http://schemas.microsoft.com/office/drawing/2014/main" id="{FDCDEF54-B447-BD05-9EC5-3E175D3060F6}"/>
              </a:ext>
            </a:extLst>
          </p:cNvPr>
          <p:cNvGrpSpPr/>
          <p:nvPr/>
        </p:nvGrpSpPr>
        <p:grpSpPr>
          <a:xfrm>
            <a:off x="6587008" y="3549028"/>
            <a:ext cx="307965" cy="204233"/>
            <a:chOff x="10066567" y="5635163"/>
            <a:chExt cx="307459" cy="203897"/>
          </a:xfrm>
          <a:solidFill>
            <a:srgbClr val="A21383"/>
          </a:solidFill>
        </p:grpSpPr>
        <p:sp>
          <p:nvSpPr>
            <p:cNvPr id="2471" name="Freeform 2485">
              <a:extLst>
                <a:ext uri="{FF2B5EF4-FFF2-40B4-BE49-F238E27FC236}">
                  <a16:creationId xmlns:a16="http://schemas.microsoft.com/office/drawing/2014/main" id="{F0BE0C36-2CB9-C6C8-5A23-C1346BADA52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72" name="Freeform 2486">
              <a:extLst>
                <a:ext uri="{FF2B5EF4-FFF2-40B4-BE49-F238E27FC236}">
                  <a16:creationId xmlns:a16="http://schemas.microsoft.com/office/drawing/2014/main" id="{D1B79517-7838-2FD3-D882-6A49D606F5D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81" name="TextBox 180">
            <a:extLst>
              <a:ext uri="{FF2B5EF4-FFF2-40B4-BE49-F238E27FC236}">
                <a16:creationId xmlns:a16="http://schemas.microsoft.com/office/drawing/2014/main" id="{809116AD-6E9F-6FD5-9927-E6B48405B0CD}"/>
              </a:ext>
            </a:extLst>
          </p:cNvPr>
          <p:cNvSpPr txBox="1"/>
          <p:nvPr/>
        </p:nvSpPr>
        <p:spPr>
          <a:xfrm>
            <a:off x="2504755" y="4860657"/>
            <a:ext cx="265060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182" name="TextBox 181">
            <a:extLst>
              <a:ext uri="{FF2B5EF4-FFF2-40B4-BE49-F238E27FC236}">
                <a16:creationId xmlns:a16="http://schemas.microsoft.com/office/drawing/2014/main" id="{E44B29F9-2EF7-4DED-FD01-9CA070C55179}"/>
              </a:ext>
            </a:extLst>
          </p:cNvPr>
          <p:cNvSpPr txBox="1"/>
          <p:nvPr/>
        </p:nvSpPr>
        <p:spPr>
          <a:xfrm>
            <a:off x="5155363" y="4860657"/>
            <a:ext cx="2636759" cy="1846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183" name="TextBox 182">
            <a:extLst>
              <a:ext uri="{FF2B5EF4-FFF2-40B4-BE49-F238E27FC236}">
                <a16:creationId xmlns:a16="http://schemas.microsoft.com/office/drawing/2014/main" id="{E9A5E1D5-A3AA-6A71-C0AC-BCC24474A9B3}"/>
              </a:ext>
            </a:extLst>
          </p:cNvPr>
          <p:cNvSpPr txBox="1"/>
          <p:nvPr/>
        </p:nvSpPr>
        <p:spPr>
          <a:xfrm>
            <a:off x="7880123" y="4866357"/>
            <a:ext cx="2662691" cy="173270"/>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Beyond-T2 pathways</a:t>
            </a:r>
          </a:p>
        </p:txBody>
      </p:sp>
      <p:sp>
        <p:nvSpPr>
          <p:cNvPr id="2469" name="TextBox 2468">
            <a:extLst>
              <a:ext uri="{FF2B5EF4-FFF2-40B4-BE49-F238E27FC236}">
                <a16:creationId xmlns:a16="http://schemas.microsoft.com/office/drawing/2014/main" id="{9EBF4E53-5EFB-7536-AAFF-3F59CDD09D6D}"/>
              </a:ext>
            </a:extLst>
          </p:cNvPr>
          <p:cNvSpPr txBox="1"/>
          <p:nvPr/>
        </p:nvSpPr>
        <p:spPr>
          <a:xfrm>
            <a:off x="6309356" y="1149911"/>
            <a:ext cx="395950"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sp>
        <p:nvSpPr>
          <p:cNvPr id="2467" name="TextBox 2466">
            <a:extLst>
              <a:ext uri="{FF2B5EF4-FFF2-40B4-BE49-F238E27FC236}">
                <a16:creationId xmlns:a16="http://schemas.microsoft.com/office/drawing/2014/main" id="{4BAA3476-1C1F-9A2B-CE2B-E9FDA2792114}"/>
              </a:ext>
            </a:extLst>
          </p:cNvPr>
          <p:cNvSpPr txBox="1"/>
          <p:nvPr/>
        </p:nvSpPr>
        <p:spPr>
          <a:xfrm>
            <a:off x="7197357" y="1149911"/>
            <a:ext cx="352668"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sp>
        <p:nvSpPr>
          <p:cNvPr id="2465" name="TextBox 2464">
            <a:extLst>
              <a:ext uri="{FF2B5EF4-FFF2-40B4-BE49-F238E27FC236}">
                <a16:creationId xmlns:a16="http://schemas.microsoft.com/office/drawing/2014/main" id="{F257B187-75FE-F665-E3DE-150BC546DE43}"/>
              </a:ext>
            </a:extLst>
          </p:cNvPr>
          <p:cNvSpPr txBox="1"/>
          <p:nvPr/>
        </p:nvSpPr>
        <p:spPr>
          <a:xfrm>
            <a:off x="7982392" y="1149911"/>
            <a:ext cx="325417"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sp>
        <p:nvSpPr>
          <p:cNvPr id="2439" name="TextBox 2438">
            <a:extLst>
              <a:ext uri="{FF2B5EF4-FFF2-40B4-BE49-F238E27FC236}">
                <a16:creationId xmlns:a16="http://schemas.microsoft.com/office/drawing/2014/main" id="{A294A3B6-C161-6B45-F7A0-591E58A86BCC}"/>
              </a:ext>
            </a:extLst>
          </p:cNvPr>
          <p:cNvSpPr txBox="1"/>
          <p:nvPr/>
        </p:nvSpPr>
        <p:spPr>
          <a:xfrm>
            <a:off x="6282005" y="2687682"/>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40" name="TextBox 2439">
            <a:extLst>
              <a:ext uri="{FF2B5EF4-FFF2-40B4-BE49-F238E27FC236}">
                <a16:creationId xmlns:a16="http://schemas.microsoft.com/office/drawing/2014/main" id="{5DB6AA45-744E-E441-40B2-F8611C74816C}"/>
              </a:ext>
            </a:extLst>
          </p:cNvPr>
          <p:cNvSpPr txBox="1"/>
          <p:nvPr/>
        </p:nvSpPr>
        <p:spPr>
          <a:xfrm>
            <a:off x="5736892" y="1332535"/>
            <a:ext cx="31419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2463" name="TextBox 2462">
            <a:extLst>
              <a:ext uri="{FF2B5EF4-FFF2-40B4-BE49-F238E27FC236}">
                <a16:creationId xmlns:a16="http://schemas.microsoft.com/office/drawing/2014/main" id="{2F8B18E2-74F4-9753-691D-69524164E3ED}"/>
              </a:ext>
            </a:extLst>
          </p:cNvPr>
          <p:cNvSpPr txBox="1"/>
          <p:nvPr/>
        </p:nvSpPr>
        <p:spPr>
          <a:xfrm>
            <a:off x="8908915" y="1149911"/>
            <a:ext cx="437629"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sp>
        <p:nvSpPr>
          <p:cNvPr id="2451" name="TextBox 2450">
            <a:extLst>
              <a:ext uri="{FF2B5EF4-FFF2-40B4-BE49-F238E27FC236}">
                <a16:creationId xmlns:a16="http://schemas.microsoft.com/office/drawing/2014/main" id="{5131B0C8-62AE-3D8F-45C0-18BFF23E3EAE}"/>
              </a:ext>
            </a:extLst>
          </p:cNvPr>
          <p:cNvSpPr txBox="1"/>
          <p:nvPr/>
        </p:nvSpPr>
        <p:spPr>
          <a:xfrm>
            <a:off x="1171124" y="1897703"/>
            <a:ext cx="520025" cy="21544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2453" name="TextBox 2452">
            <a:extLst>
              <a:ext uri="{FF2B5EF4-FFF2-40B4-BE49-F238E27FC236}">
                <a16:creationId xmlns:a16="http://schemas.microsoft.com/office/drawing/2014/main" id="{CED43DE0-EB81-7F5F-0FFF-04C66F652355}"/>
              </a:ext>
            </a:extLst>
          </p:cNvPr>
          <p:cNvSpPr txBox="1"/>
          <p:nvPr/>
        </p:nvSpPr>
        <p:spPr>
          <a:xfrm>
            <a:off x="2362153" y="1149911"/>
            <a:ext cx="447247" cy="1615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49" name="Straight Arrow Connector 48">
            <a:extLst>
              <a:ext uri="{FF2B5EF4-FFF2-40B4-BE49-F238E27FC236}">
                <a16:creationId xmlns:a16="http://schemas.microsoft.com/office/drawing/2014/main" id="{7ABBD019-ED63-D397-8830-EA60769888AB}"/>
              </a:ext>
            </a:extLst>
          </p:cNvPr>
          <p:cNvCxnSpPr>
            <a:cxnSpLocks noChangeAspect="1"/>
          </p:cNvCxnSpPr>
          <p:nvPr/>
        </p:nvCxnSpPr>
        <p:spPr>
          <a:xfrm>
            <a:off x="5155363" y="3994327"/>
            <a:ext cx="564949" cy="37992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4E77F-E107-9A5D-C757-99214FE8E744}"/>
              </a:ext>
            </a:extLst>
          </p:cNvPr>
          <p:cNvCxnSpPr>
            <a:cxnSpLocks noChangeAspect="1"/>
          </p:cNvCxnSpPr>
          <p:nvPr/>
        </p:nvCxnSpPr>
        <p:spPr>
          <a:xfrm flipV="1">
            <a:off x="5160387" y="3702884"/>
            <a:ext cx="0" cy="3014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57DA3B-C120-31E3-677B-D83BE0772A71}"/>
              </a:ext>
            </a:extLst>
          </p:cNvPr>
          <p:cNvSpPr txBox="1">
            <a:spLocks noChangeAspect="1"/>
          </p:cNvSpPr>
          <p:nvPr/>
        </p:nvSpPr>
        <p:spPr>
          <a:xfrm>
            <a:off x="5208415" y="3677419"/>
            <a:ext cx="240455" cy="138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2499" name="Rectangle: Rounded Corners 2498">
            <a:extLst>
              <a:ext uri="{FF2B5EF4-FFF2-40B4-BE49-F238E27FC236}">
                <a16:creationId xmlns:a16="http://schemas.microsoft.com/office/drawing/2014/main" id="{FE7C59F2-D15A-09A9-41BA-C2E9674BB4E0}"/>
              </a:ext>
            </a:extLst>
          </p:cNvPr>
          <p:cNvSpPr/>
          <p:nvPr/>
        </p:nvSpPr>
        <p:spPr>
          <a:xfrm>
            <a:off x="289410" y="1236664"/>
            <a:ext cx="1662769" cy="504000"/>
          </a:xfrm>
          <a:prstGeom prst="roundRect">
            <a:avLst>
              <a:gd name="adj" fmla="val 248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NZ" sz="900" b="1">
                <a:solidFill>
                  <a:schemeClr val="bg1"/>
                </a:solidFill>
              </a:rPr>
              <a:t>Click on the cells in the figure to find out more</a:t>
            </a:r>
            <a:endParaRPr lang="en-GB" sz="900" b="1">
              <a:solidFill>
                <a:schemeClr val="bg1"/>
              </a:solidFill>
            </a:endParaRPr>
          </a:p>
        </p:txBody>
      </p:sp>
      <p:sp>
        <p:nvSpPr>
          <p:cNvPr id="2501" name="Rectangle: Rounded Corners 2500">
            <a:hlinkClick r:id="" action="ppaction://noaction"/>
            <a:extLst>
              <a:ext uri="{FF2B5EF4-FFF2-40B4-BE49-F238E27FC236}">
                <a16:creationId xmlns:a16="http://schemas.microsoft.com/office/drawing/2014/main" id="{8BFB42A6-F557-8DC3-75AB-69692BA5927C}"/>
              </a:ext>
            </a:extLst>
          </p:cNvPr>
          <p:cNvSpPr/>
          <p:nvPr/>
        </p:nvSpPr>
        <p:spPr>
          <a:xfrm>
            <a:off x="10392760" y="3109692"/>
            <a:ext cx="1578484" cy="564754"/>
          </a:xfrm>
          <a:prstGeom prst="roundRect">
            <a:avLst>
              <a:gd name="adj" fmla="val 24856"/>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72000" rtlCol="0" anchor="ctr"/>
          <a:lstStyle/>
          <a:p>
            <a:pPr algn="ctr"/>
            <a:r>
              <a:rPr lang="en-NZ" sz="900" b="1">
                <a:solidFill>
                  <a:schemeClr val="bg1"/>
                </a:solidFill>
              </a:rPr>
              <a:t>Click here </a:t>
            </a:r>
            <a:r>
              <a:rPr lang="en-NZ" sz="900">
                <a:solidFill>
                  <a:schemeClr val="bg1"/>
                </a:solidFill>
              </a:rPr>
              <a:t>to find </a:t>
            </a:r>
            <a:br>
              <a:rPr lang="en-NZ" sz="900">
                <a:solidFill>
                  <a:schemeClr val="bg1"/>
                </a:solidFill>
              </a:rPr>
            </a:br>
            <a:r>
              <a:rPr lang="en-NZ" sz="900">
                <a:solidFill>
                  <a:schemeClr val="bg1"/>
                </a:solidFill>
              </a:rPr>
              <a:t>out more about innate and adaptive immunity</a:t>
            </a:r>
            <a:endParaRPr lang="en-GB" sz="900"/>
          </a:p>
        </p:txBody>
      </p:sp>
      <p:pic>
        <p:nvPicPr>
          <p:cNvPr id="2503" name="Graphic 5">
            <a:hlinkClick r:id="" action="ppaction://noaction"/>
            <a:extLst>
              <a:ext uri="{FF2B5EF4-FFF2-40B4-BE49-F238E27FC236}">
                <a16:creationId xmlns:a16="http://schemas.microsoft.com/office/drawing/2014/main" id="{B1656712-04AB-C79F-EBFB-FF3715A719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67278" y="3261888"/>
            <a:ext cx="288000" cy="288000"/>
          </a:xfrm>
          <a:prstGeom prst="rect">
            <a:avLst/>
          </a:prstGeom>
        </p:spPr>
      </p:pic>
      <p:pic>
        <p:nvPicPr>
          <p:cNvPr id="2510" name="Graphic 5">
            <a:hlinkClick r:id="" action="ppaction://noaction"/>
            <a:extLst>
              <a:ext uri="{FF2B5EF4-FFF2-40B4-BE49-F238E27FC236}">
                <a16:creationId xmlns:a16="http://schemas.microsoft.com/office/drawing/2014/main" id="{484B0542-B795-712B-8413-967B88CC0D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579827" y="1377673"/>
            <a:ext cx="288000" cy="288000"/>
          </a:xfrm>
          <a:prstGeom prst="rect">
            <a:avLst/>
          </a:prstGeom>
        </p:spPr>
      </p:pic>
      <p:sp>
        <p:nvSpPr>
          <p:cNvPr id="2511" name="Rectangle 2510">
            <a:extLst>
              <a:ext uri="{FF2B5EF4-FFF2-40B4-BE49-F238E27FC236}">
                <a16:creationId xmlns:a16="http://schemas.microsoft.com/office/drawing/2014/main" id="{C30F6D5E-DEA3-075C-D654-468BC0BCA43D}"/>
              </a:ext>
            </a:extLst>
          </p:cNvPr>
          <p:cNvSpPr/>
          <p:nvPr/>
        </p:nvSpPr>
        <p:spPr>
          <a:xfrm>
            <a:off x="486231" y="3099599"/>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ADE7EBD-4C9F-EE47-BDBC-35A86A1936D9}"/>
              </a:ext>
            </a:extLst>
          </p:cNvPr>
          <p:cNvSpPr>
            <a:spLocks noGrp="1"/>
          </p:cNvSpPr>
          <p:nvPr>
            <p:ph type="title"/>
          </p:nvPr>
        </p:nvSpPr>
        <p:spPr>
          <a:xfrm>
            <a:off x="548282" y="180000"/>
            <a:ext cx="8640000" cy="720000"/>
          </a:xfrm>
        </p:spPr>
        <p:txBody>
          <a:bodyPr/>
          <a:lstStyle/>
          <a:p>
            <a:r>
              <a:rPr lang="en-GB"/>
              <a:t>Various cells and inflammatory mediators are involved in asthma pathogenesis</a:t>
            </a:r>
            <a:r>
              <a:rPr lang="en-GB" baseline="30000"/>
              <a:t>1–18</a:t>
            </a:r>
            <a:endParaRPr lang="en-GB"/>
          </a:p>
        </p:txBody>
      </p:sp>
      <p:sp>
        <p:nvSpPr>
          <p:cNvPr id="26" name="Slide Number Placeholder 25">
            <a:extLst>
              <a:ext uri="{FF2B5EF4-FFF2-40B4-BE49-F238E27FC236}">
                <a16:creationId xmlns:a16="http://schemas.microsoft.com/office/drawing/2014/main" id="{11D1C138-D639-4113-BCDC-C19607E291D2}"/>
              </a:ext>
            </a:extLst>
          </p:cNvPr>
          <p:cNvSpPr>
            <a:spLocks noGrp="1"/>
          </p:cNvSpPr>
          <p:nvPr>
            <p:ph type="sldNum" sz="quarter" idx="4294967295"/>
          </p:nvPr>
        </p:nvSpPr>
        <p:spPr>
          <a:xfrm>
            <a:off x="11264400" y="6331998"/>
            <a:ext cx="432000" cy="222086"/>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38BAEAC-A895-4A01-AB9B-F6141799970D}" type="slidenum">
              <a:rPr kumimoji="0" lang="en-GB" sz="9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1F9631B-3306-52DA-3FE8-40DB808D72EC}"/>
              </a:ext>
            </a:extLst>
          </p:cNvPr>
          <p:cNvSpPr/>
          <p:nvPr/>
        </p:nvSpPr>
        <p:spPr>
          <a:xfrm>
            <a:off x="548282" y="5197122"/>
            <a:ext cx="10716118" cy="227404"/>
          </a:xfrm>
          <a:prstGeom prst="rect">
            <a:avLst/>
          </a:prstGeom>
          <a:gradFill flip="none" rotWithShape="0">
            <a:gsLst>
              <a:gs pos="0">
                <a:schemeClr val="accent1">
                  <a:lumMod val="5000"/>
                  <a:lumOff val="95000"/>
                </a:schemeClr>
              </a:gs>
              <a:gs pos="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Airway remodelling describes structural changes related to basement membrane thickening, increased vascular density, airway smooth muscle thickening and subepithelial fibrosis</a:t>
            </a:r>
            <a:r>
              <a:rPr lang="en-US" sz="1050" baseline="30000"/>
              <a:t>1</a:t>
            </a:r>
            <a:endParaRPr lang="en-US" sz="700"/>
          </a:p>
        </p:txBody>
      </p:sp>
      <p:grpSp>
        <p:nvGrpSpPr>
          <p:cNvPr id="14" name="Group 13">
            <a:extLst>
              <a:ext uri="{FF2B5EF4-FFF2-40B4-BE49-F238E27FC236}">
                <a16:creationId xmlns:a16="http://schemas.microsoft.com/office/drawing/2014/main" id="{8622562F-3EAE-F1AA-86C8-8B9903EC0FE5}"/>
              </a:ext>
            </a:extLst>
          </p:cNvPr>
          <p:cNvGrpSpPr/>
          <p:nvPr/>
        </p:nvGrpSpPr>
        <p:grpSpPr>
          <a:xfrm>
            <a:off x="10894587" y="6381538"/>
            <a:ext cx="1099968" cy="287551"/>
            <a:chOff x="10894587" y="6381538"/>
            <a:chExt cx="1099968" cy="287551"/>
          </a:xfrm>
        </p:grpSpPr>
        <p:grpSp>
          <p:nvGrpSpPr>
            <p:cNvPr id="37" name="Group 36">
              <a:extLst>
                <a:ext uri="{FF2B5EF4-FFF2-40B4-BE49-F238E27FC236}">
                  <a16:creationId xmlns:a16="http://schemas.microsoft.com/office/drawing/2014/main" id="{8C2A2DBB-4F94-4187-EA57-077EAC0500A4}"/>
                </a:ext>
              </a:extLst>
            </p:cNvPr>
            <p:cNvGrpSpPr/>
            <p:nvPr/>
          </p:nvGrpSpPr>
          <p:grpSpPr>
            <a:xfrm>
              <a:off x="10894587" y="6381538"/>
              <a:ext cx="1099968" cy="287551"/>
              <a:chOff x="5334172" y="6525312"/>
              <a:chExt cx="1099968" cy="287551"/>
            </a:xfrm>
          </p:grpSpPr>
          <p:sp>
            <p:nvSpPr>
              <p:cNvPr id="50" name="Rectangle: Rounded Corners 49">
                <a:extLst>
                  <a:ext uri="{FF2B5EF4-FFF2-40B4-BE49-F238E27FC236}">
                    <a16:creationId xmlns:a16="http://schemas.microsoft.com/office/drawing/2014/main" id="{93FC431F-7E87-79EC-EC33-5AAC27FD9FA6}"/>
                  </a:ext>
                </a:extLst>
              </p:cNvPr>
              <p:cNvSpPr/>
              <p:nvPr/>
            </p:nvSpPr>
            <p:spPr>
              <a:xfrm>
                <a:off x="5334172" y="6525312"/>
                <a:ext cx="1099968" cy="287551"/>
              </a:xfrm>
              <a:prstGeom prst="roundRect">
                <a:avLst/>
              </a:prstGeom>
              <a:solidFill>
                <a:srgbClr val="550B8D"/>
              </a:solidFill>
              <a:ln>
                <a:solidFill>
                  <a:srgbClr val="490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3">
                <a:hlinkClick r:id="" action="ppaction://hlinkshowjump?jump=previousslide"/>
                <a:extLst>
                  <a:ext uri="{FF2B5EF4-FFF2-40B4-BE49-F238E27FC236}">
                    <a16:creationId xmlns:a16="http://schemas.microsoft.com/office/drawing/2014/main" id="{299284B0-1202-DAFD-B83F-78FAB15F80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a:off x="5657217" y="6560801"/>
                <a:ext cx="216000" cy="216000"/>
              </a:xfrm>
              <a:prstGeom prst="rect">
                <a:avLst/>
              </a:prstGeom>
            </p:spPr>
          </p:pic>
          <p:pic>
            <p:nvPicPr>
              <p:cNvPr id="52" name="Graphic 3">
                <a:hlinkClick r:id="" action="ppaction://hlinkshowjump?jump=nextslide"/>
                <a:extLst>
                  <a:ext uri="{FF2B5EF4-FFF2-40B4-BE49-F238E27FC236}">
                    <a16:creationId xmlns:a16="http://schemas.microsoft.com/office/drawing/2014/main" id="{F0A6FD0C-BF14-9FBE-19FB-452ECDFB3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5922567" y="6560801"/>
                <a:ext cx="216000" cy="216000"/>
              </a:xfrm>
              <a:prstGeom prst="rect">
                <a:avLst/>
              </a:prstGeom>
            </p:spPr>
          </p:pic>
        </p:grpSp>
        <p:pic>
          <p:nvPicPr>
            <p:cNvPr id="47" name="Graphic 14">
              <a:hlinkClick r:id="" action="ppaction://noaction"/>
              <a:extLst>
                <a:ext uri="{FF2B5EF4-FFF2-40B4-BE49-F238E27FC236}">
                  <a16:creationId xmlns:a16="http://schemas.microsoft.com/office/drawing/2014/main" id="{2F619601-CD10-C9C8-221D-DAB2A23BC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734234" y="6417528"/>
              <a:ext cx="216000" cy="216000"/>
            </a:xfrm>
            <a:prstGeom prst="rect">
              <a:avLst/>
            </a:prstGeom>
          </p:spPr>
        </p:pic>
        <p:pic>
          <p:nvPicPr>
            <p:cNvPr id="48" name="Graphic 2">
              <a:hlinkClick r:id="rId12" action="ppaction://hlinksldjump"/>
              <a:extLst>
                <a:ext uri="{FF2B5EF4-FFF2-40B4-BE49-F238E27FC236}">
                  <a16:creationId xmlns:a16="http://schemas.microsoft.com/office/drawing/2014/main" id="{A1A0A316-3CB4-E99D-4593-FACB298CB1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951903" y="6416625"/>
              <a:ext cx="216000" cy="216000"/>
            </a:xfrm>
            <a:prstGeom prst="rect">
              <a:avLst/>
            </a:prstGeom>
          </p:spPr>
        </p:pic>
      </p:grpSp>
      <p:pic>
        <p:nvPicPr>
          <p:cNvPr id="58" name="Graphic 5">
            <a:hlinkClick r:id="" action="ppaction://noaction"/>
            <a:extLst>
              <a:ext uri="{FF2B5EF4-FFF2-40B4-BE49-F238E27FC236}">
                <a16:creationId xmlns:a16="http://schemas.microsoft.com/office/drawing/2014/main" id="{717C3D63-A550-D877-88D8-93EB64A21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527425" y="4794089"/>
            <a:ext cx="288000" cy="288000"/>
          </a:xfrm>
          <a:prstGeom prst="rect">
            <a:avLst/>
          </a:prstGeom>
        </p:spPr>
      </p:pic>
      <p:pic>
        <p:nvPicPr>
          <p:cNvPr id="62" name="Graphic 5">
            <a:hlinkClick r:id="" action="ppaction://noaction"/>
            <a:extLst>
              <a:ext uri="{FF2B5EF4-FFF2-40B4-BE49-F238E27FC236}">
                <a16:creationId xmlns:a16="http://schemas.microsoft.com/office/drawing/2014/main" id="{1B70C6CA-F49A-BB2D-EF8A-B96A4B69F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808" y="4791780"/>
            <a:ext cx="288000" cy="288000"/>
          </a:xfrm>
          <a:prstGeom prst="rect">
            <a:avLst/>
          </a:prstGeom>
        </p:spPr>
      </p:pic>
      <p:pic>
        <p:nvPicPr>
          <p:cNvPr id="128" name="Graphic 5">
            <a:hlinkClick r:id="" action="ppaction://noaction"/>
            <a:extLst>
              <a:ext uri="{FF2B5EF4-FFF2-40B4-BE49-F238E27FC236}">
                <a16:creationId xmlns:a16="http://schemas.microsoft.com/office/drawing/2014/main" id="{4E21D2F2-06D1-B2CB-07C6-26D1DCB49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93565" y="4791780"/>
            <a:ext cx="288000" cy="288000"/>
          </a:xfrm>
          <a:prstGeom prst="rect">
            <a:avLst/>
          </a:prstGeom>
        </p:spPr>
      </p:pic>
      <p:sp>
        <p:nvSpPr>
          <p:cNvPr id="2623" name="TextBox 2622">
            <a:extLst>
              <a:ext uri="{FF2B5EF4-FFF2-40B4-BE49-F238E27FC236}">
                <a16:creationId xmlns:a16="http://schemas.microsoft.com/office/drawing/2014/main" id="{9A8D8897-33C1-AAC6-372E-702C5AC8CFBD}"/>
              </a:ext>
            </a:extLst>
          </p:cNvPr>
          <p:cNvSpPr txBox="1"/>
          <p:nvPr/>
        </p:nvSpPr>
        <p:spPr>
          <a:xfrm>
            <a:off x="5354691" y="1501472"/>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0" name="TextBox 19">
            <a:extLst>
              <a:ext uri="{FF2B5EF4-FFF2-40B4-BE49-F238E27FC236}">
                <a16:creationId xmlns:a16="http://schemas.microsoft.com/office/drawing/2014/main" id="{4B3156F7-58AC-D43B-3BB9-BF0447F687B5}"/>
              </a:ext>
            </a:extLst>
          </p:cNvPr>
          <p:cNvSpPr txBox="1"/>
          <p:nvPr/>
        </p:nvSpPr>
        <p:spPr>
          <a:xfrm>
            <a:off x="9713589" y="1522180"/>
            <a:ext cx="294953" cy="138499"/>
          </a:xfrm>
          <a:prstGeom prst="rect">
            <a:avLst/>
          </a:prstGeom>
          <a:noFill/>
        </p:spPr>
        <p:txBody>
          <a:bodyPr wrap="none" lIns="0" tIns="0" rIns="0" bIns="0" rtlCol="0">
            <a:spAutoFit/>
          </a:bodyPr>
          <a:lstStyle/>
          <a:p>
            <a:r>
              <a:rPr lang="en-US" sz="900">
                <a:solidFill>
                  <a:srgbClr val="000000"/>
                </a:solidFill>
                <a:latin typeface="Calibri" panose="020F0502020204030204" pitchFamily="34" charset="0"/>
                <a:cs typeface="Calibri" panose="020F0502020204030204" pitchFamily="34" charset="0"/>
              </a:rPr>
              <a:t>MUC5</a:t>
            </a:r>
          </a:p>
        </p:txBody>
      </p:sp>
      <p:sp>
        <p:nvSpPr>
          <p:cNvPr id="2468" name="Rectangle 2467">
            <a:extLst>
              <a:ext uri="{FF2B5EF4-FFF2-40B4-BE49-F238E27FC236}">
                <a16:creationId xmlns:a16="http://schemas.microsoft.com/office/drawing/2014/main" id="{517A18EF-335D-BD81-2FF9-8040CAA5DED6}"/>
              </a:ext>
            </a:extLst>
          </p:cNvPr>
          <p:cNvSpPr/>
          <p:nvPr/>
        </p:nvSpPr>
        <p:spPr>
          <a:xfrm>
            <a:off x="-3702" y="1149578"/>
            <a:ext cx="12192000" cy="5708422"/>
          </a:xfrm>
          <a:prstGeom prst="rect">
            <a:avLst/>
          </a:prstGeom>
          <a:solidFill>
            <a:schemeClr val="bg1">
              <a:lumMod val="75000"/>
              <a:alpha val="81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66" name="Group 2465">
            <a:extLst>
              <a:ext uri="{FF2B5EF4-FFF2-40B4-BE49-F238E27FC236}">
                <a16:creationId xmlns:a16="http://schemas.microsoft.com/office/drawing/2014/main" id="{84A947F0-5596-5E56-EDFF-99372586ED9E}"/>
              </a:ext>
            </a:extLst>
          </p:cNvPr>
          <p:cNvGrpSpPr/>
          <p:nvPr/>
        </p:nvGrpSpPr>
        <p:grpSpPr>
          <a:xfrm>
            <a:off x="240633" y="1157906"/>
            <a:ext cx="11845496" cy="1318038"/>
            <a:chOff x="240633" y="1157906"/>
            <a:chExt cx="11845496" cy="1318038"/>
          </a:xfrm>
        </p:grpSpPr>
        <p:sp>
          <p:nvSpPr>
            <p:cNvPr id="22" name="TextBox 21">
              <a:extLst>
                <a:ext uri="{FF2B5EF4-FFF2-40B4-BE49-F238E27FC236}">
                  <a16:creationId xmlns:a16="http://schemas.microsoft.com/office/drawing/2014/main" id="{3F09FEED-817F-3B9A-461C-A95A41750E3E}"/>
                </a:ext>
              </a:extLst>
            </p:cNvPr>
            <p:cNvSpPr txBox="1"/>
            <p:nvPr/>
          </p:nvSpPr>
          <p:spPr>
            <a:xfrm>
              <a:off x="240633" y="1400405"/>
              <a:ext cx="11730788" cy="1075539"/>
            </a:xfrm>
            <a:prstGeom prst="roundRect">
              <a:avLst>
                <a:gd name="adj" fmla="val 4368"/>
              </a:avLst>
            </a:prstGeom>
            <a:solidFill>
              <a:schemeClr val="bg1"/>
            </a:solidFill>
            <a:ln w="19050">
              <a:solidFill>
                <a:schemeClr val="tx1"/>
              </a:solidFill>
            </a:ln>
          </p:spPr>
          <p:txBody>
            <a:bodyPr wrap="square">
              <a:noAutofit/>
            </a:bodyPr>
            <a:lstStyle/>
            <a:p>
              <a:endParaRPr lang="en-GB" sz="1200" b="1"/>
            </a:p>
          </p:txBody>
        </p:sp>
        <p:grpSp>
          <p:nvGrpSpPr>
            <p:cNvPr id="23" name="Group 22">
              <a:extLst>
                <a:ext uri="{FF2B5EF4-FFF2-40B4-BE49-F238E27FC236}">
                  <a16:creationId xmlns:a16="http://schemas.microsoft.com/office/drawing/2014/main" id="{28F578BB-27B4-6E1B-5572-095E84FD0CDE}"/>
                </a:ext>
              </a:extLst>
            </p:cNvPr>
            <p:cNvGrpSpPr/>
            <p:nvPr/>
          </p:nvGrpSpPr>
          <p:grpSpPr>
            <a:xfrm>
              <a:off x="11465076" y="1157906"/>
              <a:ext cx="621053" cy="621053"/>
              <a:chOff x="8845740" y="1471144"/>
              <a:chExt cx="621053" cy="621053"/>
            </a:xfrm>
          </p:grpSpPr>
          <p:sp>
            <p:nvSpPr>
              <p:cNvPr id="24" name="Oval 23">
                <a:extLst>
                  <a:ext uri="{FF2B5EF4-FFF2-40B4-BE49-F238E27FC236}">
                    <a16:creationId xmlns:a16="http://schemas.microsoft.com/office/drawing/2014/main" id="{5ACE2821-5B4F-772E-EEAC-5A6BFBB2D498}"/>
                  </a:ext>
                </a:extLst>
              </p:cNvPr>
              <p:cNvSpPr>
                <a:spLocks noChangeAspect="1"/>
              </p:cNvSpPr>
              <p:nvPr/>
            </p:nvSpPr>
            <p:spPr>
              <a:xfrm>
                <a:off x="8904267" y="1527003"/>
                <a:ext cx="504000" cy="504000"/>
              </a:xfrm>
              <a:prstGeom prst="ellipse">
                <a:avLst/>
              </a:prstGeom>
              <a:solidFill>
                <a:srgbClr val="5909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13">
                <a:hlinkClick r:id="rId12" action="ppaction://hlinksldjump"/>
                <a:extLst>
                  <a:ext uri="{FF2B5EF4-FFF2-40B4-BE49-F238E27FC236}">
                    <a16:creationId xmlns:a16="http://schemas.microsoft.com/office/drawing/2014/main" id="{54417797-5150-C18A-803E-8FF90EE6263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845740" y="1471144"/>
                <a:ext cx="621053" cy="621053"/>
              </a:xfrm>
              <a:prstGeom prst="rect">
                <a:avLst/>
              </a:prstGeom>
            </p:spPr>
          </p:pic>
        </p:grpSp>
        <p:graphicFrame>
          <p:nvGraphicFramePr>
            <p:cNvPr id="27" name="Content Placeholder 2">
              <a:extLst>
                <a:ext uri="{FF2B5EF4-FFF2-40B4-BE49-F238E27FC236}">
                  <a16:creationId xmlns:a16="http://schemas.microsoft.com/office/drawing/2014/main" id="{37783669-0BA6-7EBF-5958-776FED49FDC4}"/>
                </a:ext>
              </a:extLst>
            </p:cNvPr>
            <p:cNvGraphicFramePr>
              <a:graphicFrameLocks/>
            </p:cNvGraphicFramePr>
            <p:nvPr>
              <p:extLst>
                <p:ext uri="{D42A27DB-BD31-4B8C-83A1-F6EECF244321}">
                  <p14:modId xmlns:p14="http://schemas.microsoft.com/office/powerpoint/2010/main" val="466375904"/>
                </p:ext>
              </p:extLst>
            </p:nvPr>
          </p:nvGraphicFramePr>
          <p:xfrm>
            <a:off x="717419" y="1532996"/>
            <a:ext cx="10716712" cy="426720"/>
          </p:xfrm>
          <a:graphic>
            <a:graphicData uri="http://schemas.openxmlformats.org/drawingml/2006/table">
              <a:tbl>
                <a:tblPr firstRow="1" bandRow="1">
                  <a:tableStyleId>{2D5ABB26-0587-4C30-8999-92F81FD0307C}</a:tableStyleId>
                </a:tblPr>
                <a:tblGrid>
                  <a:gridCol w="376260">
                    <a:extLst>
                      <a:ext uri="{9D8B030D-6E8A-4147-A177-3AD203B41FA5}">
                        <a16:colId xmlns:a16="http://schemas.microsoft.com/office/drawing/2014/main" val="2327762774"/>
                      </a:ext>
                    </a:extLst>
                  </a:gridCol>
                  <a:gridCol w="1077756">
                    <a:extLst>
                      <a:ext uri="{9D8B030D-6E8A-4147-A177-3AD203B41FA5}">
                        <a16:colId xmlns:a16="http://schemas.microsoft.com/office/drawing/2014/main" val="3087683731"/>
                      </a:ext>
                    </a:extLst>
                  </a:gridCol>
                  <a:gridCol w="9262696">
                    <a:extLst>
                      <a:ext uri="{9D8B030D-6E8A-4147-A177-3AD203B41FA5}">
                        <a16:colId xmlns:a16="http://schemas.microsoft.com/office/drawing/2014/main" val="3900688893"/>
                      </a:ext>
                    </a:extLst>
                  </a:gridCol>
                </a:tblGrid>
                <a:tr h="354157">
                  <a:tc>
                    <a:txBody>
                      <a:bodyPr/>
                      <a:lstStyle/>
                      <a:p>
                        <a:endParaRPr lang="en-NZ" sz="1200" b="1"/>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a:r>
                          <a:rPr lang="en-NZ" sz="1100" b="1">
                            <a:solidFill>
                              <a:schemeClr val="tx2"/>
                            </a:solidFill>
                            <a:latin typeface="+mj-lt"/>
                          </a:rPr>
                          <a:t>Dendritic cell</a:t>
                        </a: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rtl="0"/>
                        <a:r>
                          <a:rPr lang="en-GB" sz="1100">
                            <a:solidFill>
                              <a:schemeClr val="tx1"/>
                            </a:solidFill>
                          </a:rPr>
                          <a:t>Dendritic cells are </a:t>
                        </a:r>
                        <a:r>
                          <a:rPr lang="en-GB" sz="1100" b="1" u="sng">
                            <a:solidFill>
                              <a:schemeClr val="tx2"/>
                            </a:solidFill>
                          </a:rPr>
                          <a:t>innate immune cells</a:t>
                        </a:r>
                        <a:r>
                          <a:rPr lang="en-GB" sz="1100">
                            <a:solidFill>
                              <a:schemeClr val="tx1"/>
                            </a:solidFill>
                          </a:rPr>
                          <a:t> which engulf and process antigen peptides for presentation to T cells. Dendritic cells are the most potent T-cell stimulators and attract and activate naïve </a:t>
                        </a:r>
                        <a:r>
                          <a:rPr lang="en-GB" sz="1100" strike="noStrike">
                            <a:solidFill>
                              <a:schemeClr val="tx1"/>
                            </a:solidFill>
                          </a:rPr>
                          <a:t>T cells.</a:t>
                        </a:r>
                        <a:r>
                          <a:rPr lang="en-GB" sz="1100" b="0" strike="noStrike" kern="1200" baseline="30000">
                            <a:solidFill>
                              <a:schemeClr val="tx1"/>
                            </a:solidFill>
                            <a:latin typeface="+mn-lt"/>
                            <a:ea typeface="+mn-ea"/>
                            <a:cs typeface="+mn-cs"/>
                          </a:rPr>
                          <a:t>1,2 </a:t>
                        </a:r>
                        <a:r>
                          <a:rPr lang="en-GB" sz="1100" b="0" kern="1200" baseline="0">
                            <a:solidFill>
                              <a:schemeClr val="tx1"/>
                            </a:solidFill>
                            <a:latin typeface="+mn-lt"/>
                            <a:ea typeface="+mn-ea"/>
                            <a:cs typeface="+mn-cs"/>
                          </a:rPr>
                          <a:t>They can </a:t>
                        </a:r>
                        <a:r>
                          <a:rPr lang="en-NZ" sz="1100">
                            <a:solidFill>
                              <a:schemeClr val="tx1"/>
                            </a:solidFill>
                          </a:rPr>
                          <a:t>express several molecules that attract basophils, eosinophils and T cells.</a:t>
                        </a:r>
                        <a:r>
                          <a:rPr lang="en-NZ" sz="1100" baseline="30000">
                            <a:solidFill>
                              <a:schemeClr val="tx1"/>
                            </a:solidFill>
                          </a:rPr>
                          <a:t>1</a:t>
                        </a:r>
                        <a:endParaRPr lang="en-US" sz="1100" kern="1200" baseline="30000">
                          <a:solidFill>
                            <a:schemeClr val="tx1"/>
                          </a:solidFill>
                          <a:latin typeface="+mn-lt"/>
                          <a:ea typeface="+mn-ea"/>
                          <a:cs typeface="+mn-cs"/>
                        </a:endParaRPr>
                      </a:p>
                    </a:txBody>
                    <a:tcPr anchor="ct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79597427"/>
                    </a:ext>
                  </a:extLst>
                </a:tr>
              </a:tbl>
            </a:graphicData>
          </a:graphic>
        </p:graphicFrame>
        <p:pic>
          <p:nvPicPr>
            <p:cNvPr id="28" name="Picture 27">
              <a:extLst>
                <a:ext uri="{FF2B5EF4-FFF2-40B4-BE49-F238E27FC236}">
                  <a16:creationId xmlns:a16="http://schemas.microsoft.com/office/drawing/2014/main" id="{CFA2E9E0-975B-3845-E154-A001FC5662C1}"/>
                </a:ext>
              </a:extLst>
            </p:cNvPr>
            <p:cNvPicPr>
              <a:picLocks noChangeAspect="1"/>
            </p:cNvPicPr>
            <p:nvPr/>
          </p:nvPicPr>
          <p:blipFill>
            <a:blip r:embed="rId17"/>
            <a:stretch>
              <a:fillRect/>
            </a:stretch>
          </p:blipFill>
          <p:spPr>
            <a:xfrm>
              <a:off x="718013" y="1565233"/>
              <a:ext cx="338138" cy="352651"/>
            </a:xfrm>
            <a:prstGeom prst="rect">
              <a:avLst/>
            </a:prstGeom>
          </p:spPr>
        </p:pic>
        <p:sp>
          <p:nvSpPr>
            <p:cNvPr id="29" name="TextBox 28">
              <a:extLst>
                <a:ext uri="{FF2B5EF4-FFF2-40B4-BE49-F238E27FC236}">
                  <a16:creationId xmlns:a16="http://schemas.microsoft.com/office/drawing/2014/main" id="{E7928BB3-4BB3-B1D6-826F-4A692FA990BE}"/>
                </a:ext>
              </a:extLst>
            </p:cNvPr>
            <p:cNvSpPr txBox="1"/>
            <p:nvPr/>
          </p:nvSpPr>
          <p:spPr>
            <a:xfrm>
              <a:off x="488198" y="2054428"/>
              <a:ext cx="112082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20" normalizeH="0" baseline="0" noProof="0">
                  <a:ln>
                    <a:noFill/>
                  </a:ln>
                  <a:solidFill>
                    <a:srgbClr val="656665"/>
                  </a:solidFill>
                  <a:effectLst/>
                  <a:uLnTx/>
                  <a:uFillTx/>
                  <a:latin typeface="Calibri"/>
                  <a:ea typeface="+mn-ea"/>
                  <a:cs typeface="+mn-cs"/>
                </a:rPr>
                <a:t>References</a:t>
              </a:r>
              <a:r>
                <a:rPr kumimoji="0" lang="en-GB" sz="800" b="0" i="0" u="none" strike="noStrike" kern="1200" cap="none" spc="20" normalizeH="0" baseline="0" noProof="0">
                  <a:ln>
                    <a:noFill/>
                  </a:ln>
                  <a:solidFill>
                    <a:srgbClr val="656665"/>
                  </a:solidFill>
                  <a:effectLst/>
                  <a:uLnTx/>
                  <a:uFillTx/>
                  <a:latin typeface="Calibri"/>
                  <a:ea typeface="+mn-ea"/>
                  <a:cs typeface="+mn-cs"/>
                </a:rPr>
                <a:t>: 1. </a:t>
              </a:r>
              <a:r>
                <a:rPr kumimoji="0" lang="da-DK" sz="800" b="0" i="0" u="none" strike="noStrike" kern="1200" cap="none" spc="20" normalizeH="0" baseline="0" noProof="0">
                  <a:ln>
                    <a:noFill/>
                  </a:ln>
                  <a:solidFill>
                    <a:srgbClr val="656665"/>
                  </a:solidFill>
                  <a:effectLst/>
                  <a:uLnTx/>
                  <a:uFillTx/>
                  <a:latin typeface="Calibri"/>
                  <a:ea typeface="+mn-ea"/>
                  <a:cs typeface="+mn-cs"/>
                </a:rPr>
                <a:t>Kim HY et al. Nat Immunol. 2010;11(7)577–584; 2</a:t>
              </a:r>
              <a:r>
                <a:rPr kumimoji="0" lang="en-GB" sz="800" b="0" i="0" u="none" strike="noStrike" kern="1200" cap="none" spc="20" normalizeH="0" baseline="0" noProof="0">
                  <a:ln>
                    <a:noFill/>
                  </a:ln>
                  <a:solidFill>
                    <a:srgbClr val="656665"/>
                  </a:solidFill>
                  <a:effectLst/>
                  <a:uLnTx/>
                  <a:uFillTx/>
                  <a:latin typeface="Calibri"/>
                  <a:ea typeface="+mn-ea"/>
                  <a:cs typeface="+mn-cs"/>
                </a:rPr>
                <a:t>. Janeway ICA et al. Immunobiology: The Immune System in Health and Disease. 5th edition. New York: Garland Science; 2001. Glossary. Available from: https://www.ncbi.nlm.nih.gov/books/NBK10759/.</a:t>
              </a:r>
            </a:p>
          </p:txBody>
        </p:sp>
      </p:grpSp>
    </p:spTree>
    <p:extLst>
      <p:ext uri="{BB962C8B-B14F-4D97-AF65-F5344CB8AC3E}">
        <p14:creationId xmlns:p14="http://schemas.microsoft.com/office/powerpoint/2010/main" val="27977899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heme/theme1.xml><?xml version="1.0" encoding="utf-8"?>
<a:theme xmlns:a="http://schemas.openxmlformats.org/drawingml/2006/main" name="Master">
  <a:themeElements>
    <a:clrScheme name="EpiCentral">
      <a:dk1>
        <a:srgbClr val="656665"/>
      </a:dk1>
      <a:lt1>
        <a:srgbClr val="FFFFFF"/>
      </a:lt1>
      <a:dk2>
        <a:srgbClr val="590995"/>
      </a:dk2>
      <a:lt2>
        <a:srgbClr val="28ABE1"/>
      </a:lt2>
      <a:accent1>
        <a:srgbClr val="FF2B28"/>
      </a:accent1>
      <a:accent2>
        <a:srgbClr val="F35FAC"/>
      </a:accent2>
      <a:accent3>
        <a:srgbClr val="570995"/>
      </a:accent3>
      <a:accent4>
        <a:srgbClr val="28ABE1"/>
      </a:accent4>
      <a:accent5>
        <a:srgbClr val="FF2B28"/>
      </a:accent5>
      <a:accent6>
        <a:srgbClr val="F35FAC"/>
      </a:accent6>
      <a:hlink>
        <a:srgbClr val="6360DB"/>
      </a:hlink>
      <a:folHlink>
        <a:srgbClr val="8C8AC2"/>
      </a:folHlink>
    </a:clrScheme>
    <a:fontScheme name="EpiCentral PPT">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C377B9F-D6C9-4D57-84E9-457DC86E1BB2}">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DB2018631BED4A840EC223877EC215" ma:contentTypeVersion="17" ma:contentTypeDescription="Create a new document." ma:contentTypeScope="" ma:versionID="9c7544855d7332a6ded5d8c1d2ec96fc">
  <xsd:schema xmlns:xsd="http://www.w3.org/2001/XMLSchema" xmlns:xs="http://www.w3.org/2001/XMLSchema" xmlns:p="http://schemas.microsoft.com/office/2006/metadata/properties" xmlns:ns2="cc4038ed-d345-4947-b061-34ef88336004" xmlns:ns3="e6dd1411-ccec-4e4f-b73c-9c678b3207a5" targetNamespace="http://schemas.microsoft.com/office/2006/metadata/properties" ma:root="true" ma:fieldsID="0abca8e85f7cfdfcf4871d06ba18fd69" ns2:_="" ns3:_="">
    <xsd:import namespace="cc4038ed-d345-4947-b061-34ef88336004"/>
    <xsd:import namespace="e6dd1411-ccec-4e4f-b73c-9c678b3207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038ed-d345-4947-b061-34ef88336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30fe8e-fdf3-4e6d-ac15-22a0b67e7b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dd1411-ccec-4e4f-b73c-9c678b3207a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97b5cc3-8ee5-412d-b10c-5a30ea3786b9}" ma:internalName="TaxCatchAll" ma:showField="CatchAllData" ma:web="e6dd1411-ccec-4e4f-b73c-9c678b3207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4038ed-d345-4947-b061-34ef88336004">
      <Terms xmlns="http://schemas.microsoft.com/office/infopath/2007/PartnerControls"/>
    </lcf76f155ced4ddcb4097134ff3c332f>
    <TaxCatchAll xmlns="e6dd1411-ccec-4e4f-b73c-9c678b3207a5" xsi:nil="true"/>
  </documentManagement>
</p:properties>
</file>

<file path=customXml/itemProps1.xml><?xml version="1.0" encoding="utf-8"?>
<ds:datastoreItem xmlns:ds="http://schemas.openxmlformats.org/officeDocument/2006/customXml" ds:itemID="{1B8FC3E3-0898-4B0B-9AF3-8B1CDA4FB62C}">
  <ds:schemaRefs>
    <ds:schemaRef ds:uri="cc4038ed-d345-4947-b061-34ef88336004"/>
    <ds:schemaRef ds:uri="e6dd1411-ccec-4e4f-b73c-9c678b3207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4A74DE-DB4A-4185-878A-DF8FA7E466A8}">
  <ds:schemaRefs>
    <ds:schemaRef ds:uri="http://schemas.microsoft.com/sharepoint/v3/contenttype/forms"/>
  </ds:schemaRefs>
</ds:datastoreItem>
</file>

<file path=customXml/itemProps3.xml><?xml version="1.0" encoding="utf-8"?>
<ds:datastoreItem xmlns:ds="http://schemas.openxmlformats.org/officeDocument/2006/customXml" ds:itemID="{0F155137-5214-449C-8806-85D323C5EAB8}">
  <ds:schemaRefs>
    <ds:schemaRef ds:uri="cc4038ed-d345-4947-b061-34ef88336004"/>
    <ds:schemaRef ds:uri="e6dd1411-ccec-4e4f-b73c-9c678b3207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37</Slides>
  <Notes>31</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Master</vt:lpstr>
      <vt:lpstr>The fundamentals of airway immunology in severe asthma</vt:lpstr>
      <vt:lpstr>Navigational features of this document</vt:lpstr>
      <vt:lpstr>Executive summary</vt:lpstr>
      <vt:lpstr>Airway inflammation is a key feature of severe asthma</vt:lpstr>
      <vt:lpstr>Airway hyperresponsiveness contributes to severe  asthma pathogenesis </vt:lpstr>
      <vt:lpstr>Patients may have multiple drivers of inflammation  and overlapping phenotypes</vt:lpstr>
      <vt:lpstr>Multiple inflammatory pathways underpin the complexity and heterogeneity of inflammation in severe asthma</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Various cells and inflammatory mediators are involved in asthma pathogenesis1–18</vt:lpstr>
      <vt:lpstr>Epithelial cells play a pivotal role in the pathophysiology  of asthma</vt:lpstr>
      <vt:lpstr>Allergic eosinophilic asthma phenotype</vt:lpstr>
      <vt:lpstr>Case study: Allergic eosinophilic asthma phenotype [1/2]</vt:lpstr>
      <vt:lpstr>Case study: Allergic eosinophilic asthma phenotype [2/2]</vt:lpstr>
      <vt:lpstr>Non-allergic eosinophilic asthma phenotype</vt:lpstr>
      <vt:lpstr>Case study: Non-allergic eosinophilic asthma phenotype [1/2]</vt:lpstr>
      <vt:lpstr>Case study: Non-allergic eosinophilic asthma phenotype [2/2]</vt:lpstr>
      <vt:lpstr>Beyond-T2 asthma phenotype</vt:lpstr>
      <vt:lpstr>Case study: Beyond-T2 asthma phenotype[1/2]</vt:lpstr>
      <vt:lpstr>Case study: Beyond-T2 asthma phenotype[2/2]</vt:lpstr>
      <vt:lpstr>Summary</vt:lpstr>
      <vt:lpstr>Visit EpiCentral to  learn more now! </vt:lpstr>
      <vt:lpstr>Various cells and inflammatory mediators are involved in asthma pathogenesis1,2 – Glossary of key terms</vt:lpstr>
      <vt:lpstr>Various cells and inflammatory mediators are involved in asthma pathogenesis1,2 – Glossary of key terms (cont.)</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Ninox Medscript Limited</dc:creator>
  <cp:keywords/>
  <dc:description/>
  <cp:revision>1</cp:revision>
  <dcterms:created xsi:type="dcterms:W3CDTF">2019-06-25T14:01:35Z</dcterms:created>
  <dcterms:modified xsi:type="dcterms:W3CDTF">2023-12-12T15:30:04Z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0x0101009EDB2018631BED4A840EC223877EC215</vt:lpwstr>
  </property>
  <property fmtid="{D5CDD505-2E9C-101B-9397-08002B2CF9AE}" pid="3" name="MediaServiceImageTags">
    <vt:lpwstr/>
  </property>
</Properties>
</file>